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6" r:id="rId2"/>
  </p:sldMasterIdLst>
  <p:notesMasterIdLst>
    <p:notesMasterId r:id="rId62"/>
  </p:notesMasterIdLst>
  <p:sldIdLst>
    <p:sldId id="2146847726" r:id="rId3"/>
    <p:sldId id="2146847683" r:id="rId4"/>
    <p:sldId id="351" r:id="rId5"/>
    <p:sldId id="2146847737" r:id="rId6"/>
    <p:sldId id="2146847693" r:id="rId7"/>
    <p:sldId id="2146847738" r:id="rId8"/>
    <p:sldId id="271" r:id="rId9"/>
    <p:sldId id="2146847694" r:id="rId10"/>
    <p:sldId id="2146847730" r:id="rId11"/>
    <p:sldId id="308" r:id="rId12"/>
    <p:sldId id="309" r:id="rId13"/>
    <p:sldId id="2146847732" r:id="rId14"/>
    <p:sldId id="2146847733" r:id="rId15"/>
    <p:sldId id="2146847743" r:id="rId16"/>
    <p:sldId id="2146847749" r:id="rId17"/>
    <p:sldId id="2146847750" r:id="rId18"/>
    <p:sldId id="2146847752" r:id="rId19"/>
    <p:sldId id="2146847753" r:id="rId20"/>
    <p:sldId id="2146847755" r:id="rId21"/>
    <p:sldId id="2146847751" r:id="rId22"/>
    <p:sldId id="2146847756" r:id="rId23"/>
    <p:sldId id="2146847757" r:id="rId24"/>
    <p:sldId id="2146847758" r:id="rId25"/>
    <p:sldId id="2146847759" r:id="rId26"/>
    <p:sldId id="316" r:id="rId27"/>
    <p:sldId id="2146847734" r:id="rId28"/>
    <p:sldId id="318" r:id="rId29"/>
    <p:sldId id="319" r:id="rId30"/>
    <p:sldId id="320" r:id="rId31"/>
    <p:sldId id="2146847742" r:id="rId32"/>
    <p:sldId id="2146847735" r:id="rId33"/>
    <p:sldId id="323" r:id="rId34"/>
    <p:sldId id="324" r:id="rId35"/>
    <p:sldId id="328" r:id="rId36"/>
    <p:sldId id="326" r:id="rId37"/>
    <p:sldId id="2146847744" r:id="rId38"/>
    <p:sldId id="335" r:id="rId39"/>
    <p:sldId id="336" r:id="rId40"/>
    <p:sldId id="337" r:id="rId41"/>
    <p:sldId id="338" r:id="rId42"/>
    <p:sldId id="339" r:id="rId43"/>
    <p:sldId id="2146847745" r:id="rId44"/>
    <p:sldId id="329" r:id="rId45"/>
    <p:sldId id="330" r:id="rId46"/>
    <p:sldId id="331" r:id="rId47"/>
    <p:sldId id="332" r:id="rId48"/>
    <p:sldId id="333" r:id="rId49"/>
    <p:sldId id="2146847746" r:id="rId50"/>
    <p:sldId id="341" r:id="rId51"/>
    <p:sldId id="342" r:id="rId52"/>
    <p:sldId id="343" r:id="rId53"/>
    <p:sldId id="347" r:id="rId54"/>
    <p:sldId id="345" r:id="rId55"/>
    <p:sldId id="2146847747" r:id="rId56"/>
    <p:sldId id="348" r:id="rId57"/>
    <p:sldId id="349" r:id="rId58"/>
    <p:sldId id="350" r:id="rId59"/>
    <p:sldId id="2146847741" r:id="rId60"/>
    <p:sldId id="2146847748" r:id="rId61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sektion" id="{80807B0B-729F-2348-A35F-1A3FF23FB98D}">
          <p14:sldIdLst>
            <p14:sldId id="2146847726"/>
            <p14:sldId id="2146847683"/>
            <p14:sldId id="351"/>
            <p14:sldId id="2146847737"/>
            <p14:sldId id="2146847693"/>
            <p14:sldId id="2146847738"/>
            <p14:sldId id="271"/>
            <p14:sldId id="2146847694"/>
          </p14:sldIdLst>
        </p14:section>
        <p14:section name="Sparxpres" id="{339C1E0F-C36A-5147-9936-36829534B4CA}">
          <p14:sldIdLst>
            <p14:sldId id="2146847730"/>
            <p14:sldId id="308"/>
            <p14:sldId id="309"/>
            <p14:sldId id="2146847732"/>
            <p14:sldId id="2146847733"/>
            <p14:sldId id="2146847743"/>
          </p14:sldIdLst>
        </p14:section>
        <p14:section name="Spiderrock" id="{E862872C-3CD9-B549-8649-956E1105F25C}">
          <p14:sldIdLst>
            <p14:sldId id="2146847749"/>
            <p14:sldId id="2146847750"/>
            <p14:sldId id="2146847752"/>
            <p14:sldId id="2146847753"/>
            <p14:sldId id="2146847755"/>
          </p14:sldIdLst>
        </p14:section>
        <p14:section name="Jyske Bank" id="{9EE3C617-CDB7-474F-A290-DF8323D73754}">
          <p14:sldIdLst>
            <p14:sldId id="2146847751"/>
            <p14:sldId id="2146847756"/>
            <p14:sldId id="2146847757"/>
            <p14:sldId id="2146847758"/>
            <p14:sldId id="2146847759"/>
          </p14:sldIdLst>
        </p14:section>
        <p14:section name="Nærpension" id="{610DB91D-0A6A-7449-83DF-1618E7C2AB66}">
          <p14:sldIdLst>
            <p14:sldId id="316"/>
            <p14:sldId id="2146847734"/>
            <p14:sldId id="318"/>
            <p14:sldId id="319"/>
            <p14:sldId id="320"/>
            <p14:sldId id="2146847742"/>
          </p14:sldIdLst>
        </p14:section>
        <p14:section name="&amp;bookme" id="{F804E293-8654-F04B-8591-171F0D412E55}">
          <p14:sldIdLst>
            <p14:sldId id="2146847735"/>
            <p14:sldId id="323"/>
            <p14:sldId id="324"/>
            <p14:sldId id="328"/>
            <p14:sldId id="326"/>
            <p14:sldId id="2146847744"/>
          </p14:sldIdLst>
        </p14:section>
        <p14:section name="Bankdata/sydbank" id="{4DA06789-A67D-2E42-AF2E-ED8DF698CDA1}">
          <p14:sldIdLst>
            <p14:sldId id="335"/>
            <p14:sldId id="336"/>
            <p14:sldId id="337"/>
            <p14:sldId id="338"/>
            <p14:sldId id="339"/>
            <p14:sldId id="2146847745"/>
          </p14:sldIdLst>
        </p14:section>
        <p14:section name="Young Money" id="{AF5E60F3-B165-214D-9BEB-F030B20D283A}">
          <p14:sldIdLst>
            <p14:sldId id="329"/>
            <p14:sldId id="330"/>
            <p14:sldId id="331"/>
            <p14:sldId id="332"/>
            <p14:sldId id="333"/>
            <p14:sldId id="2146847746"/>
          </p14:sldIdLst>
        </p14:section>
        <p14:section name="Sundhedspartneren" id="{03585AAF-02D3-DB4D-9442-59781380DFB0}">
          <p14:sldIdLst>
            <p14:sldId id="341"/>
            <p14:sldId id="342"/>
            <p14:sldId id="343"/>
            <p14:sldId id="347"/>
            <p14:sldId id="345"/>
            <p14:sldId id="2146847747"/>
          </p14:sldIdLst>
        </p14:section>
        <p14:section name="Kivra" id="{016C035D-76E9-5446-B142-34819207015D}">
          <p14:sldIdLst>
            <p14:sldId id="348"/>
            <p14:sldId id="349"/>
            <p14:sldId id="350"/>
            <p14:sldId id="2146847741"/>
            <p14:sldId id="214684774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68" userDrawn="1">
          <p15:clr>
            <a:srgbClr val="A4A3A4"/>
          </p15:clr>
        </p15:guide>
        <p15:guide id="2" pos="574" userDrawn="1">
          <p15:clr>
            <a:srgbClr val="A4A3A4"/>
          </p15:clr>
        </p15:guide>
        <p15:guide id="4" pos="325" userDrawn="1">
          <p15:clr>
            <a:srgbClr val="A4A3A4"/>
          </p15:clr>
        </p15:guide>
        <p15:guide id="5" pos="3976" userDrawn="1">
          <p15:clr>
            <a:srgbClr val="A4A3A4"/>
          </p15:clr>
        </p15:guide>
        <p15:guide id="6" orient="horz" pos="2409" userDrawn="1">
          <p15:clr>
            <a:srgbClr val="A4A3A4"/>
          </p15:clr>
        </p15:guide>
        <p15:guide id="7" orient="horz" pos="2682" userDrawn="1">
          <p15:clr>
            <a:srgbClr val="A4A3A4"/>
          </p15:clr>
        </p15:guide>
        <p15:guide id="8" orient="horz" pos="109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3A42"/>
    <a:srgbClr val="2C3A41"/>
    <a:srgbClr val="566167"/>
    <a:srgbClr val="FF6600"/>
    <a:srgbClr val="CEDFD7"/>
    <a:srgbClr val="EBB696"/>
    <a:srgbClr val="D9E7EC"/>
    <a:srgbClr val="2C3A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57"/>
    <p:restoredTop sz="75131"/>
  </p:normalViewPr>
  <p:slideViewPr>
    <p:cSldViewPr snapToGrid="0">
      <p:cViewPr>
        <p:scale>
          <a:sx n="77" d="100"/>
          <a:sy n="77" d="100"/>
        </p:scale>
        <p:origin x="392" y="648"/>
      </p:cViewPr>
      <p:guideLst>
        <p:guide orient="horz" pos="368"/>
        <p:guide pos="574"/>
        <p:guide pos="325"/>
        <p:guide pos="3976"/>
        <p:guide orient="horz" pos="2409"/>
        <p:guide orient="horz" pos="2682"/>
        <p:guide orient="horz" pos="1094"/>
      </p:guideLst>
    </p:cSldViewPr>
  </p:slideViewPr>
  <p:notesTextViewPr>
    <p:cViewPr>
      <p:scale>
        <a:sx n="120" d="100"/>
        <a:sy n="1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F8D476-927E-C548-B18B-E40F67CFD497}" type="datetimeFigureOut">
              <a:rPr lang="da-DK" smtClean="0"/>
              <a:t>04.09.2024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F23F5F-2E75-354C-8567-306D375327E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4381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F23F5F-2E75-354C-8567-306D375327EC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621740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F23F5F-2E75-354C-8567-306D375327EC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024091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80A0E9-5B02-0671-F12A-346B52FB9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09C43C-22C3-E622-5341-D1C4FC890F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5159F5-BB95-D0FB-AADB-92F427429E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6F7A3-FC99-6D45-DF2D-028C459A9C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F23F5F-2E75-354C-8567-306D375327EC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087932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687A7C-10C3-C3BA-7EBD-05628F7CA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3ADC7A-706C-DF73-1D5B-9734C7C9D2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DBA187-076F-DA0C-4E19-DD37230C45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A0C5F1-C2B2-76BF-76AD-6A95C0C27E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00F70-246A-764B-86A3-E73911D7B1A2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00245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DE2E4-6A50-F52D-3023-22E662F10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488909BE-BAF4-51EF-0F56-5F118020F0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320AF6A4-AE57-2F46-4EDC-179CFFB57E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A360BB6-C758-EF35-91C7-DF76CD14C8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F23F5F-2E75-354C-8567-306D375327EC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914671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F23F5F-2E75-354C-8567-306D375327EC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812672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955A9-02B5-F8A3-CA04-AEB0CE823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FF2043-72B2-329D-07D9-4A0AA54210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0C8F16-5354-5BF2-4DEF-7822F216C7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8EF801-5BE9-9FC1-AF47-405BBD3C9A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F23F5F-2E75-354C-8567-306D375327EC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464512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00F70-246A-764B-86A3-E73911D7B1A2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6104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F23F5F-2E75-354C-8567-306D375327EC}" type="slidenum">
              <a:rPr lang="da-DK" smtClean="0"/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327521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00F70-246A-764B-86A3-E73911D7B1A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4738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F23F5F-2E75-354C-8567-306D375327EC}" type="slidenum">
              <a:rPr lang="da-DK" smtClean="0"/>
              <a:t>30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7049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BIG IN A SMALL WAY: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Trifork has more </a:t>
            </a:r>
            <a:r>
              <a:rPr lang="da-DK" dirty="0" err="1"/>
              <a:t>than</a:t>
            </a:r>
            <a:r>
              <a:rPr lang="da-DK" dirty="0"/>
              <a:t> 1300 </a:t>
            </a:r>
            <a:r>
              <a:rPr lang="da-DK" dirty="0" err="1"/>
              <a:t>employees</a:t>
            </a:r>
            <a:r>
              <a:rPr lang="da-DK" dirty="0"/>
              <a:t> </a:t>
            </a:r>
            <a:r>
              <a:rPr lang="da-DK" dirty="0" err="1"/>
              <a:t>across</a:t>
            </a:r>
            <a:r>
              <a:rPr lang="da-DK" dirty="0"/>
              <a:t> 72 business units, with </a:t>
            </a:r>
            <a:r>
              <a:rPr lang="da-DK" dirty="0" err="1"/>
              <a:t>offices</a:t>
            </a:r>
            <a:r>
              <a:rPr lang="da-DK" dirty="0"/>
              <a:t> in 15 </a:t>
            </a:r>
            <a:r>
              <a:rPr lang="da-DK" dirty="0" err="1"/>
              <a:t>countries</a:t>
            </a:r>
            <a:r>
              <a:rPr lang="da-DK" dirty="0"/>
              <a:t> in Europe and the USA. Self-</a:t>
            </a:r>
            <a:r>
              <a:rPr lang="da-DK" dirty="0" err="1"/>
              <a:t>managed</a:t>
            </a:r>
            <a:r>
              <a:rPr lang="da-DK" dirty="0"/>
              <a:t> small teams </a:t>
            </a:r>
            <a:r>
              <a:rPr lang="da-DK" dirty="0" err="1"/>
              <a:t>ensure</a:t>
            </a:r>
            <a:r>
              <a:rPr lang="da-DK" dirty="0"/>
              <a:t> agility and </a:t>
            </a:r>
            <a:r>
              <a:rPr lang="da-DK" dirty="0" err="1"/>
              <a:t>start-up</a:t>
            </a:r>
            <a:r>
              <a:rPr lang="da-DK" dirty="0"/>
              <a:t> </a:t>
            </a:r>
            <a:r>
              <a:rPr lang="da-DK" dirty="0" err="1"/>
              <a:t>culture</a:t>
            </a:r>
            <a:endParaRPr lang="da-DK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INDUSTRY EXPERIENCE: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 err="1"/>
              <a:t>Our</a:t>
            </a:r>
            <a:r>
              <a:rPr lang="da-DK" dirty="0"/>
              <a:t> </a:t>
            </a:r>
            <a:r>
              <a:rPr lang="da-DK" dirty="0" err="1"/>
              <a:t>employees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</a:t>
            </a:r>
            <a:r>
              <a:rPr lang="da-DK" dirty="0" err="1"/>
              <a:t>fintech</a:t>
            </a:r>
            <a:r>
              <a:rPr lang="da-DK" dirty="0"/>
              <a:t> </a:t>
            </a:r>
            <a:r>
              <a:rPr lang="da-DK" dirty="0" err="1"/>
              <a:t>experts</a:t>
            </a:r>
            <a:r>
              <a:rPr lang="da-DK" dirty="0"/>
              <a:t> with </a:t>
            </a:r>
            <a:r>
              <a:rPr lang="da-DK" dirty="0" err="1"/>
              <a:t>actual</a:t>
            </a:r>
            <a:r>
              <a:rPr lang="da-DK" dirty="0"/>
              <a:t> </a:t>
            </a:r>
            <a:r>
              <a:rPr lang="da-DK" dirty="0" err="1"/>
              <a:t>experience</a:t>
            </a:r>
            <a:r>
              <a:rPr lang="da-DK" dirty="0"/>
              <a:t> </a:t>
            </a:r>
            <a:r>
              <a:rPr lang="da-DK" dirty="0" err="1"/>
              <a:t>within</a:t>
            </a:r>
            <a:r>
              <a:rPr lang="da-DK" dirty="0"/>
              <a:t> the </a:t>
            </a:r>
            <a:r>
              <a:rPr lang="da-DK" dirty="0" err="1"/>
              <a:t>finance</a:t>
            </a:r>
            <a:r>
              <a:rPr lang="da-DK" dirty="0"/>
              <a:t> </a:t>
            </a:r>
            <a:r>
              <a:rPr lang="da-DK" dirty="0" err="1"/>
              <a:t>sector</a:t>
            </a:r>
            <a:r>
              <a:rPr lang="da-DK" dirty="0"/>
              <a:t>, </a:t>
            </a:r>
            <a:r>
              <a:rPr lang="da-DK" dirty="0" err="1"/>
              <a:t>equpping</a:t>
            </a:r>
            <a:r>
              <a:rPr lang="da-DK" dirty="0"/>
              <a:t> </a:t>
            </a:r>
            <a:r>
              <a:rPr lang="da-DK" dirty="0" err="1"/>
              <a:t>them</a:t>
            </a:r>
            <a:r>
              <a:rPr lang="da-DK" dirty="0"/>
              <a:t> </a:t>
            </a:r>
            <a:r>
              <a:rPr lang="da-DK" dirty="0" err="1"/>
              <a:t>well</a:t>
            </a:r>
            <a:r>
              <a:rPr lang="da-DK" dirty="0"/>
              <a:t> to </a:t>
            </a:r>
            <a:r>
              <a:rPr lang="da-DK" dirty="0" err="1"/>
              <a:t>navigate</a:t>
            </a:r>
            <a:r>
              <a:rPr lang="da-DK" dirty="0"/>
              <a:t> </a:t>
            </a:r>
            <a:r>
              <a:rPr lang="da-DK" dirty="0" err="1"/>
              <a:t>complex</a:t>
            </a:r>
            <a:r>
              <a:rPr lang="da-DK" dirty="0"/>
              <a:t> </a:t>
            </a:r>
            <a:r>
              <a:rPr lang="da-DK" dirty="0" err="1"/>
              <a:t>challenges</a:t>
            </a:r>
            <a:r>
              <a:rPr lang="da-DK" dirty="0"/>
              <a:t> and </a:t>
            </a:r>
            <a:r>
              <a:rPr lang="da-DK" dirty="0" err="1"/>
              <a:t>create</a:t>
            </a:r>
            <a:r>
              <a:rPr lang="da-DK" dirty="0"/>
              <a:t> innovative and relevant solutions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INDUSTRY TRANSFORMATION:</a:t>
            </a:r>
            <a:br>
              <a:rPr lang="da-DK" dirty="0"/>
            </a:br>
            <a:r>
              <a:rPr lang="da-DK" b="0" i="0" dirty="0">
                <a:effectLst/>
                <a:highlight>
                  <a:srgbClr val="FFFFFF"/>
                </a:highlight>
                <a:latin typeface="Poppins" pitchFamily="2" charset="77"/>
              </a:rPr>
              <a:t>With 15+ </a:t>
            </a:r>
            <a:r>
              <a:rPr lang="da-DK" b="0" i="0" dirty="0" err="1">
                <a:effectLst/>
                <a:highlight>
                  <a:srgbClr val="FFFFFF"/>
                </a:highlight>
                <a:latin typeface="Poppins" pitchFamily="2" charset="77"/>
              </a:rPr>
              <a:t>years</a:t>
            </a:r>
            <a:r>
              <a:rPr lang="da-DK" b="0" i="0" dirty="0">
                <a:effectLst/>
                <a:highlight>
                  <a:srgbClr val="FFFFFF"/>
                </a:highlight>
                <a:latin typeface="Poppins" pitchFamily="2" charset="77"/>
              </a:rPr>
              <a:t> of </a:t>
            </a:r>
            <a:r>
              <a:rPr lang="da-DK" b="0" i="0" dirty="0" err="1">
                <a:effectLst/>
                <a:highlight>
                  <a:srgbClr val="FFFFFF"/>
                </a:highlight>
                <a:latin typeface="Poppins" pitchFamily="2" charset="77"/>
              </a:rPr>
              <a:t>industry</a:t>
            </a:r>
            <a:r>
              <a:rPr lang="da-DK" b="0" i="0" dirty="0">
                <a:effectLst/>
                <a:highlight>
                  <a:srgbClr val="FFFFFF"/>
                </a:highlight>
                <a:latin typeface="Poppins" pitchFamily="2" charset="77"/>
              </a:rPr>
              <a:t> </a:t>
            </a:r>
            <a:r>
              <a:rPr lang="da-DK" b="0" i="0" dirty="0" err="1">
                <a:effectLst/>
                <a:highlight>
                  <a:srgbClr val="FFFFFF"/>
                </a:highlight>
                <a:latin typeface="Poppins" pitchFamily="2" charset="77"/>
              </a:rPr>
              <a:t>experience</a:t>
            </a:r>
            <a:r>
              <a:rPr lang="da-DK" b="0" i="0" dirty="0">
                <a:effectLst/>
                <a:highlight>
                  <a:srgbClr val="FFFFFF"/>
                </a:highlight>
                <a:latin typeface="Poppins" pitchFamily="2" charset="77"/>
              </a:rPr>
              <a:t> in </a:t>
            </a:r>
            <a:r>
              <a:rPr lang="da-DK" b="0" i="0" dirty="0" err="1">
                <a:effectLst/>
                <a:highlight>
                  <a:srgbClr val="FFFFFF"/>
                </a:highlight>
                <a:latin typeface="Poppins" pitchFamily="2" charset="77"/>
              </a:rPr>
              <a:t>banking</a:t>
            </a:r>
            <a:r>
              <a:rPr lang="da-DK" b="0" i="0" dirty="0">
                <a:effectLst/>
                <a:highlight>
                  <a:srgbClr val="FFFFFF"/>
                </a:highlight>
                <a:latin typeface="Poppins" pitchFamily="2" charset="77"/>
              </a:rPr>
              <a:t>, </a:t>
            </a:r>
            <a:r>
              <a:rPr lang="da-DK" b="0" i="0" dirty="0" err="1">
                <a:effectLst/>
                <a:highlight>
                  <a:srgbClr val="FFFFFF"/>
                </a:highlight>
                <a:latin typeface="Poppins" pitchFamily="2" charset="77"/>
              </a:rPr>
              <a:t>insurance</a:t>
            </a:r>
            <a:r>
              <a:rPr lang="da-DK" b="0" i="0" dirty="0">
                <a:effectLst/>
                <a:highlight>
                  <a:srgbClr val="FFFFFF"/>
                </a:highlight>
                <a:latin typeface="Poppins" pitchFamily="2" charset="77"/>
              </a:rPr>
              <a:t> and </a:t>
            </a:r>
            <a:r>
              <a:rPr lang="da-DK" b="0" i="0" dirty="0" err="1">
                <a:effectLst/>
                <a:highlight>
                  <a:srgbClr val="FFFFFF"/>
                </a:highlight>
                <a:latin typeface="Poppins" pitchFamily="2" charset="77"/>
              </a:rPr>
              <a:t>capital</a:t>
            </a:r>
            <a:r>
              <a:rPr lang="da-DK" b="0" i="0" dirty="0">
                <a:effectLst/>
                <a:highlight>
                  <a:srgbClr val="FFFFFF"/>
                </a:highlight>
                <a:latin typeface="Poppins" pitchFamily="2" charset="77"/>
              </a:rPr>
              <a:t> </a:t>
            </a:r>
            <a:r>
              <a:rPr lang="da-DK" b="0" i="0" dirty="0" err="1">
                <a:effectLst/>
                <a:highlight>
                  <a:srgbClr val="FFFFFF"/>
                </a:highlight>
                <a:latin typeface="Poppins" pitchFamily="2" charset="77"/>
              </a:rPr>
              <a:t>markets</a:t>
            </a:r>
            <a:r>
              <a:rPr lang="da-DK" b="0" i="0" dirty="0">
                <a:effectLst/>
                <a:highlight>
                  <a:srgbClr val="FFFFFF"/>
                </a:highlight>
                <a:latin typeface="Poppins" pitchFamily="2" charset="77"/>
              </a:rPr>
              <a:t>, </a:t>
            </a:r>
            <a:r>
              <a:rPr lang="da-DK" b="0" i="0" dirty="0" err="1">
                <a:effectLst/>
                <a:highlight>
                  <a:srgbClr val="FFFFFF"/>
                </a:highlight>
                <a:latin typeface="Poppins" pitchFamily="2" charset="77"/>
              </a:rPr>
              <a:t>we</a:t>
            </a:r>
            <a:r>
              <a:rPr lang="da-DK" b="0" i="0" dirty="0">
                <a:effectLst/>
                <a:highlight>
                  <a:srgbClr val="FFFFFF"/>
                </a:highlight>
                <a:latin typeface="Poppins" pitchFamily="2" charset="77"/>
              </a:rPr>
              <a:t> have </a:t>
            </a:r>
            <a:r>
              <a:rPr lang="da-DK" b="0" i="0" dirty="0" err="1">
                <a:effectLst/>
                <a:highlight>
                  <a:srgbClr val="FFFFFF"/>
                </a:highlight>
                <a:latin typeface="Poppins" pitchFamily="2" charset="77"/>
              </a:rPr>
              <a:t>assisted</a:t>
            </a:r>
            <a:r>
              <a:rPr lang="da-DK" b="0" i="0" dirty="0">
                <a:effectLst/>
                <a:highlight>
                  <a:srgbClr val="FFFFFF"/>
                </a:highlight>
                <a:latin typeface="Poppins" pitchFamily="2" charset="77"/>
              </a:rPr>
              <a:t> </a:t>
            </a:r>
            <a:r>
              <a:rPr lang="da-DK" b="0" i="0" dirty="0" err="1">
                <a:effectLst/>
                <a:highlight>
                  <a:srgbClr val="FFFFFF"/>
                </a:highlight>
                <a:latin typeface="Poppins" pitchFamily="2" charset="77"/>
              </a:rPr>
              <a:t>various</a:t>
            </a:r>
            <a:r>
              <a:rPr lang="da-DK" b="0" i="0" dirty="0">
                <a:effectLst/>
                <a:highlight>
                  <a:srgbClr val="FFFFFF"/>
                </a:highlight>
                <a:latin typeface="Poppins" pitchFamily="2" charset="77"/>
              </a:rPr>
              <a:t> </a:t>
            </a:r>
            <a:r>
              <a:rPr lang="da-DK" b="0" i="0" dirty="0" err="1">
                <a:effectLst/>
                <a:highlight>
                  <a:srgbClr val="FFFFFF"/>
                </a:highlight>
                <a:latin typeface="Poppins" pitchFamily="2" charset="77"/>
              </a:rPr>
              <a:t>Fintechs</a:t>
            </a:r>
            <a:r>
              <a:rPr lang="da-DK" b="0" i="0" dirty="0">
                <a:effectLst/>
                <a:highlight>
                  <a:srgbClr val="FFFFFF"/>
                </a:highlight>
                <a:latin typeface="Poppins" pitchFamily="2" charset="77"/>
              </a:rPr>
              <a:t> in Europe by </a:t>
            </a:r>
            <a:r>
              <a:rPr lang="da-DK" b="0" i="0" dirty="0" err="1">
                <a:effectLst/>
                <a:highlight>
                  <a:srgbClr val="FFFFFF"/>
                </a:highlight>
                <a:latin typeface="Poppins" pitchFamily="2" charset="77"/>
              </a:rPr>
              <a:t>building</a:t>
            </a:r>
            <a:r>
              <a:rPr lang="da-DK" b="0" i="0" dirty="0">
                <a:effectLst/>
                <a:highlight>
                  <a:srgbClr val="FFFFFF"/>
                </a:highlight>
                <a:latin typeface="Poppins" pitchFamily="2" charset="77"/>
              </a:rPr>
              <a:t> </a:t>
            </a:r>
            <a:r>
              <a:rPr lang="da-DK" b="0" i="0" dirty="0" err="1">
                <a:effectLst/>
                <a:highlight>
                  <a:srgbClr val="FFFFFF"/>
                </a:highlight>
                <a:latin typeface="Poppins" pitchFamily="2" charset="77"/>
              </a:rPr>
              <a:t>novel</a:t>
            </a:r>
            <a:r>
              <a:rPr lang="da-DK" b="0" i="0" dirty="0">
                <a:effectLst/>
                <a:highlight>
                  <a:srgbClr val="FFFFFF"/>
                </a:highlight>
                <a:latin typeface="Poppins" pitchFamily="2" charset="77"/>
              </a:rPr>
              <a:t> solutions and </a:t>
            </a:r>
            <a:r>
              <a:rPr lang="da-DK" b="0" i="0" dirty="0" err="1">
                <a:effectLst/>
                <a:highlight>
                  <a:srgbClr val="FFFFFF"/>
                </a:highlight>
                <a:latin typeface="Poppins" pitchFamily="2" charset="77"/>
              </a:rPr>
              <a:t>always</a:t>
            </a:r>
            <a:r>
              <a:rPr lang="da-DK" b="0" i="0" dirty="0">
                <a:effectLst/>
                <a:highlight>
                  <a:srgbClr val="FFFFFF"/>
                </a:highlight>
                <a:latin typeface="Poppins" pitchFamily="2" charset="77"/>
              </a:rPr>
              <a:t> </a:t>
            </a:r>
            <a:r>
              <a:rPr lang="da-DK" b="0" i="0" dirty="0" err="1">
                <a:effectLst/>
                <a:highlight>
                  <a:srgbClr val="FFFFFF"/>
                </a:highlight>
                <a:latin typeface="Poppins" pitchFamily="2" charset="77"/>
              </a:rPr>
              <a:t>striving</a:t>
            </a:r>
            <a:r>
              <a:rPr lang="da-DK" b="0" i="0" dirty="0">
                <a:effectLst/>
                <a:highlight>
                  <a:srgbClr val="FFFFFF"/>
                </a:highlight>
                <a:latin typeface="Poppins" pitchFamily="2" charset="77"/>
              </a:rPr>
              <a:t> to </a:t>
            </a:r>
            <a:r>
              <a:rPr lang="da-DK" b="0" i="0" dirty="0" err="1">
                <a:effectLst/>
                <a:highlight>
                  <a:srgbClr val="FFFFFF"/>
                </a:highlight>
                <a:latin typeface="Poppins" pitchFamily="2" charset="77"/>
              </a:rPr>
              <a:t>prepare</a:t>
            </a:r>
            <a:r>
              <a:rPr lang="da-DK" b="0" i="0" dirty="0">
                <a:effectLst/>
                <a:highlight>
                  <a:srgbClr val="FFFFFF"/>
                </a:highlight>
                <a:latin typeface="Poppins" pitchFamily="2" charset="77"/>
              </a:rPr>
              <a:t> </a:t>
            </a:r>
            <a:r>
              <a:rPr lang="da-DK" b="0" i="0" dirty="0" err="1">
                <a:effectLst/>
                <a:highlight>
                  <a:srgbClr val="FFFFFF"/>
                </a:highlight>
                <a:latin typeface="Poppins" pitchFamily="2" charset="77"/>
              </a:rPr>
              <a:t>our</a:t>
            </a:r>
            <a:r>
              <a:rPr lang="da-DK" b="0" i="0" dirty="0">
                <a:effectLst/>
                <a:highlight>
                  <a:srgbClr val="FFFFFF"/>
                </a:highlight>
                <a:latin typeface="Poppins" pitchFamily="2" charset="77"/>
              </a:rPr>
              <a:t> </a:t>
            </a:r>
            <a:r>
              <a:rPr lang="da-DK" b="0" i="0" dirty="0" err="1">
                <a:effectLst/>
                <a:highlight>
                  <a:srgbClr val="FFFFFF"/>
                </a:highlight>
                <a:latin typeface="Poppins" pitchFamily="2" charset="77"/>
              </a:rPr>
              <a:t>customers</a:t>
            </a:r>
            <a:r>
              <a:rPr lang="da-DK" b="0" i="0" dirty="0">
                <a:effectLst/>
                <a:highlight>
                  <a:srgbClr val="FFFFFF"/>
                </a:highlight>
                <a:latin typeface="Poppins" pitchFamily="2" charset="77"/>
              </a:rPr>
              <a:t> for innovative </a:t>
            </a:r>
            <a:r>
              <a:rPr lang="da-DK" b="0" i="0" dirty="0" err="1">
                <a:effectLst/>
                <a:highlight>
                  <a:srgbClr val="FFFFFF"/>
                </a:highlight>
                <a:latin typeface="Poppins" pitchFamily="2" charset="77"/>
              </a:rPr>
              <a:t>technologies</a:t>
            </a:r>
            <a:endParaRPr lang="da-DK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CHALLENGING STATUS QUO: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b="0" i="0" dirty="0" err="1">
                <a:solidFill>
                  <a:srgbClr val="566168"/>
                </a:solidFill>
                <a:effectLst/>
                <a:highlight>
                  <a:srgbClr val="FFFFFF"/>
                </a:highlight>
                <a:latin typeface="Poppins" pitchFamily="2" charset="77"/>
              </a:rPr>
              <a:t>We</a:t>
            </a:r>
            <a:r>
              <a:rPr lang="da-DK" b="0" i="0" dirty="0">
                <a:solidFill>
                  <a:srgbClr val="566168"/>
                </a:solidFill>
                <a:effectLst/>
                <a:highlight>
                  <a:srgbClr val="FFFFFF"/>
                </a:highlight>
                <a:latin typeface="Poppins" pitchFamily="2" charset="77"/>
              </a:rPr>
              <a:t> </a:t>
            </a:r>
            <a:r>
              <a:rPr lang="da-DK" b="0" i="0" dirty="0" err="1">
                <a:solidFill>
                  <a:srgbClr val="566168"/>
                </a:solidFill>
                <a:effectLst/>
                <a:highlight>
                  <a:srgbClr val="FFFFFF"/>
                </a:highlight>
                <a:latin typeface="Poppins" pitchFamily="2" charset="77"/>
              </a:rPr>
              <a:t>work</a:t>
            </a:r>
            <a:r>
              <a:rPr lang="da-DK" b="0" i="0" dirty="0">
                <a:solidFill>
                  <a:srgbClr val="566168"/>
                </a:solidFill>
                <a:effectLst/>
                <a:highlight>
                  <a:srgbClr val="FFFFFF"/>
                </a:highlight>
                <a:latin typeface="Poppins" pitchFamily="2" charset="77"/>
              </a:rPr>
              <a:t> to </a:t>
            </a:r>
            <a:r>
              <a:rPr lang="da-DK" b="0" i="0" dirty="0" err="1">
                <a:solidFill>
                  <a:srgbClr val="566168"/>
                </a:solidFill>
                <a:effectLst/>
                <a:highlight>
                  <a:srgbClr val="FFFFFF"/>
                </a:highlight>
                <a:latin typeface="Poppins" pitchFamily="2" charset="77"/>
              </a:rPr>
              <a:t>breathe</a:t>
            </a:r>
            <a:r>
              <a:rPr lang="da-DK" b="0" i="0" dirty="0">
                <a:solidFill>
                  <a:srgbClr val="566168"/>
                </a:solidFill>
                <a:effectLst/>
                <a:highlight>
                  <a:srgbClr val="FFFFFF"/>
                </a:highlight>
                <a:latin typeface="Poppins" pitchFamily="2" charset="77"/>
              </a:rPr>
              <a:t> </a:t>
            </a:r>
            <a:r>
              <a:rPr lang="da-DK" b="0" i="0" dirty="0" err="1">
                <a:solidFill>
                  <a:srgbClr val="566168"/>
                </a:solidFill>
                <a:effectLst/>
                <a:highlight>
                  <a:srgbClr val="FFFFFF"/>
                </a:highlight>
                <a:latin typeface="Poppins" pitchFamily="2" charset="77"/>
              </a:rPr>
              <a:t>life</a:t>
            </a:r>
            <a:r>
              <a:rPr lang="da-DK" b="0" i="0" dirty="0">
                <a:solidFill>
                  <a:srgbClr val="566168"/>
                </a:solidFill>
                <a:effectLst/>
                <a:highlight>
                  <a:srgbClr val="FFFFFF"/>
                </a:highlight>
                <a:latin typeface="Poppins" pitchFamily="2" charset="77"/>
              </a:rPr>
              <a:t> </a:t>
            </a:r>
            <a:r>
              <a:rPr lang="da-DK" b="0" i="0" dirty="0" err="1">
                <a:solidFill>
                  <a:srgbClr val="566168"/>
                </a:solidFill>
                <a:effectLst/>
                <a:highlight>
                  <a:srgbClr val="FFFFFF"/>
                </a:highlight>
                <a:latin typeface="Poppins" pitchFamily="2" charset="77"/>
              </a:rPr>
              <a:t>into</a:t>
            </a:r>
            <a:r>
              <a:rPr lang="da-DK" b="0" i="0" dirty="0">
                <a:solidFill>
                  <a:srgbClr val="566168"/>
                </a:solidFill>
                <a:effectLst/>
                <a:highlight>
                  <a:srgbClr val="FFFFFF"/>
                </a:highlight>
                <a:latin typeface="Poppins" pitchFamily="2" charset="77"/>
              </a:rPr>
              <a:t> </a:t>
            </a:r>
            <a:r>
              <a:rPr lang="da-DK" b="0" i="0" dirty="0" err="1">
                <a:solidFill>
                  <a:srgbClr val="566168"/>
                </a:solidFill>
                <a:effectLst/>
                <a:highlight>
                  <a:srgbClr val="FFFFFF"/>
                </a:highlight>
                <a:latin typeface="Poppins" pitchFamily="2" charset="77"/>
              </a:rPr>
              <a:t>your</a:t>
            </a:r>
            <a:r>
              <a:rPr lang="da-DK" b="0" i="0" dirty="0">
                <a:solidFill>
                  <a:srgbClr val="566168"/>
                </a:solidFill>
                <a:effectLst/>
                <a:highlight>
                  <a:srgbClr val="FFFFFF"/>
                </a:highlight>
                <a:latin typeface="Poppins" pitchFamily="2" charset="77"/>
              </a:rPr>
              <a:t> visions and </a:t>
            </a:r>
            <a:r>
              <a:rPr lang="da-DK" b="0" i="0" dirty="0" err="1">
                <a:solidFill>
                  <a:srgbClr val="566168"/>
                </a:solidFill>
                <a:effectLst/>
                <a:highlight>
                  <a:srgbClr val="FFFFFF"/>
                </a:highlight>
                <a:latin typeface="Poppins" pitchFamily="2" charset="77"/>
              </a:rPr>
              <a:t>ideas</a:t>
            </a:r>
            <a:r>
              <a:rPr lang="da-DK" b="0" i="0" dirty="0">
                <a:solidFill>
                  <a:srgbClr val="566168"/>
                </a:solidFill>
                <a:effectLst/>
                <a:highlight>
                  <a:srgbClr val="FFFFFF"/>
                </a:highlight>
                <a:latin typeface="Poppins" pitchFamily="2" charset="77"/>
              </a:rPr>
              <a:t>. Trifork </a:t>
            </a:r>
            <a:r>
              <a:rPr lang="da-DK" b="0" i="0" dirty="0" err="1">
                <a:solidFill>
                  <a:srgbClr val="566168"/>
                </a:solidFill>
                <a:effectLst/>
                <a:highlight>
                  <a:srgbClr val="FFFFFF"/>
                </a:highlight>
                <a:latin typeface="Poppins" pitchFamily="2" charset="77"/>
              </a:rPr>
              <a:t>inspires</a:t>
            </a:r>
            <a:r>
              <a:rPr lang="da-DK" b="0" i="0" dirty="0">
                <a:solidFill>
                  <a:srgbClr val="566168"/>
                </a:solidFill>
                <a:effectLst/>
                <a:highlight>
                  <a:srgbClr val="FFFFFF"/>
                </a:highlight>
                <a:latin typeface="Poppins" pitchFamily="2" charset="77"/>
              </a:rPr>
              <a:t> and </a:t>
            </a:r>
            <a:r>
              <a:rPr lang="da-DK" b="0" i="0" dirty="0" err="1">
                <a:solidFill>
                  <a:srgbClr val="566168"/>
                </a:solidFill>
                <a:effectLst/>
                <a:highlight>
                  <a:srgbClr val="FFFFFF"/>
                </a:highlight>
                <a:latin typeface="Poppins" pitchFamily="2" charset="77"/>
              </a:rPr>
              <a:t>challenges</a:t>
            </a:r>
            <a:r>
              <a:rPr lang="da-DK" b="0" i="0" dirty="0">
                <a:solidFill>
                  <a:srgbClr val="566168"/>
                </a:solidFill>
                <a:effectLst/>
                <a:highlight>
                  <a:srgbClr val="FFFFFF"/>
                </a:highlight>
                <a:latin typeface="Poppins" pitchFamily="2" charset="77"/>
              </a:rPr>
              <a:t> </a:t>
            </a:r>
            <a:r>
              <a:rPr lang="da-DK" b="0" i="0" dirty="0" err="1">
                <a:solidFill>
                  <a:srgbClr val="566168"/>
                </a:solidFill>
                <a:effectLst/>
                <a:highlight>
                  <a:srgbClr val="FFFFFF"/>
                </a:highlight>
                <a:latin typeface="Poppins" pitchFamily="2" charset="77"/>
              </a:rPr>
              <a:t>you</a:t>
            </a:r>
            <a:r>
              <a:rPr lang="da-DK" b="0" i="0" dirty="0">
                <a:solidFill>
                  <a:srgbClr val="566168"/>
                </a:solidFill>
                <a:effectLst/>
                <a:highlight>
                  <a:srgbClr val="FFFFFF"/>
                </a:highlight>
                <a:latin typeface="Poppins" pitchFamily="2" charset="77"/>
              </a:rPr>
              <a:t> to push </a:t>
            </a:r>
            <a:r>
              <a:rPr lang="da-DK" b="0" i="0" dirty="0" err="1">
                <a:solidFill>
                  <a:srgbClr val="566168"/>
                </a:solidFill>
                <a:effectLst/>
                <a:highlight>
                  <a:srgbClr val="FFFFFF"/>
                </a:highlight>
                <a:latin typeface="Poppins" pitchFamily="2" charset="77"/>
              </a:rPr>
              <a:t>into</a:t>
            </a:r>
            <a:r>
              <a:rPr lang="da-DK" b="0" i="0" dirty="0">
                <a:solidFill>
                  <a:srgbClr val="566168"/>
                </a:solidFill>
                <a:effectLst/>
                <a:highlight>
                  <a:srgbClr val="FFFFFF"/>
                </a:highlight>
                <a:latin typeface="Poppins" pitchFamily="2" charset="77"/>
              </a:rPr>
              <a:t> </a:t>
            </a:r>
            <a:r>
              <a:rPr lang="da-DK" b="0" i="0" dirty="0" err="1">
                <a:solidFill>
                  <a:srgbClr val="566168"/>
                </a:solidFill>
                <a:effectLst/>
                <a:highlight>
                  <a:srgbClr val="FFFFFF"/>
                </a:highlight>
                <a:latin typeface="Poppins" pitchFamily="2" charset="77"/>
              </a:rPr>
              <a:t>NextGen</a:t>
            </a:r>
            <a:r>
              <a:rPr lang="da-DK" b="0" i="0" dirty="0">
                <a:solidFill>
                  <a:srgbClr val="566168"/>
                </a:solidFill>
                <a:effectLst/>
                <a:highlight>
                  <a:srgbClr val="FFFFFF"/>
                </a:highlight>
                <a:latin typeface="Poppins" pitchFamily="2" charset="77"/>
              </a:rPr>
              <a:t> digital solutions </a:t>
            </a:r>
            <a:r>
              <a:rPr lang="da-DK" b="0" i="0" dirty="0" err="1">
                <a:solidFill>
                  <a:srgbClr val="566168"/>
                </a:solidFill>
                <a:effectLst/>
                <a:highlight>
                  <a:srgbClr val="FFFFFF"/>
                </a:highlight>
                <a:latin typeface="Poppins" pitchFamily="2" charset="77"/>
              </a:rPr>
              <a:t>that</a:t>
            </a:r>
            <a:r>
              <a:rPr lang="da-DK" b="0" i="0" dirty="0">
                <a:solidFill>
                  <a:srgbClr val="566168"/>
                </a:solidFill>
                <a:effectLst/>
                <a:highlight>
                  <a:srgbClr val="FFFFFF"/>
                </a:highlight>
                <a:latin typeface="Poppins" pitchFamily="2" charset="77"/>
              </a:rPr>
              <a:t> </a:t>
            </a:r>
            <a:r>
              <a:rPr lang="da-DK" b="0" i="0" dirty="0" err="1">
                <a:solidFill>
                  <a:srgbClr val="566168"/>
                </a:solidFill>
                <a:effectLst/>
                <a:highlight>
                  <a:srgbClr val="FFFFFF"/>
                </a:highlight>
                <a:latin typeface="Poppins" pitchFamily="2" charset="77"/>
              </a:rPr>
              <a:t>improves</a:t>
            </a:r>
            <a:r>
              <a:rPr lang="da-DK" b="0" i="0" dirty="0">
                <a:solidFill>
                  <a:srgbClr val="566168"/>
                </a:solidFill>
                <a:effectLst/>
                <a:highlight>
                  <a:srgbClr val="FFFFFF"/>
                </a:highlight>
                <a:latin typeface="Poppins" pitchFamily="2" charset="77"/>
              </a:rPr>
              <a:t> the </a:t>
            </a:r>
            <a:r>
              <a:rPr lang="da-DK" b="0" i="0" dirty="0" err="1">
                <a:solidFill>
                  <a:srgbClr val="566168"/>
                </a:solidFill>
                <a:effectLst/>
                <a:highlight>
                  <a:srgbClr val="FFFFFF"/>
                </a:highlight>
                <a:latin typeface="Poppins" pitchFamily="2" charset="77"/>
              </a:rPr>
              <a:t>way</a:t>
            </a:r>
            <a:r>
              <a:rPr lang="da-DK" b="0" i="0" dirty="0">
                <a:solidFill>
                  <a:srgbClr val="566168"/>
                </a:solidFill>
                <a:effectLst/>
                <a:highlight>
                  <a:srgbClr val="FFFFFF"/>
                </a:highlight>
                <a:latin typeface="Poppins" pitchFamily="2" charset="77"/>
              </a:rPr>
              <a:t> </a:t>
            </a:r>
            <a:r>
              <a:rPr lang="da-DK" b="0" i="0" dirty="0" err="1">
                <a:solidFill>
                  <a:srgbClr val="566168"/>
                </a:solidFill>
                <a:effectLst/>
                <a:highlight>
                  <a:srgbClr val="FFFFFF"/>
                </a:highlight>
                <a:latin typeface="Poppins" pitchFamily="2" charset="77"/>
              </a:rPr>
              <a:t>we</a:t>
            </a:r>
            <a:r>
              <a:rPr lang="da-DK" b="0" i="0" dirty="0">
                <a:solidFill>
                  <a:srgbClr val="566168"/>
                </a:solidFill>
                <a:effectLst/>
                <a:highlight>
                  <a:srgbClr val="FFFFFF"/>
                </a:highlight>
                <a:latin typeface="Poppins" pitchFamily="2" charset="77"/>
              </a:rPr>
              <a:t> </a:t>
            </a:r>
            <a:r>
              <a:rPr lang="da-DK" b="0" i="0" dirty="0" err="1">
                <a:solidFill>
                  <a:srgbClr val="566168"/>
                </a:solidFill>
                <a:effectLst/>
                <a:highlight>
                  <a:srgbClr val="FFFFFF"/>
                </a:highlight>
                <a:latin typeface="Poppins" pitchFamily="2" charset="77"/>
              </a:rPr>
              <a:t>work</a:t>
            </a:r>
            <a:r>
              <a:rPr lang="da-DK" b="0" i="0" dirty="0">
                <a:solidFill>
                  <a:srgbClr val="566168"/>
                </a:solidFill>
                <a:effectLst/>
                <a:highlight>
                  <a:srgbClr val="FFFFFF"/>
                </a:highlight>
                <a:latin typeface="Poppins" pitchFamily="2" charset="77"/>
              </a:rPr>
              <a:t>, live and love.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DESIGNING AND BUILDING:</a:t>
            </a:r>
            <a:br>
              <a:rPr lang="da-DK" dirty="0"/>
            </a:br>
            <a:r>
              <a:rPr lang="da-DK" b="0" i="0" dirty="0" err="1">
                <a:effectLst/>
                <a:highlight>
                  <a:srgbClr val="FFFFFF"/>
                </a:highlight>
                <a:latin typeface="Poppins" pitchFamily="2" charset="77"/>
              </a:rPr>
              <a:t>Whether</a:t>
            </a:r>
            <a:r>
              <a:rPr lang="da-DK" b="0" i="0" dirty="0">
                <a:effectLst/>
                <a:highlight>
                  <a:srgbClr val="FFFFFF"/>
                </a:highlight>
                <a:latin typeface="Poppins" pitchFamily="2" charset="77"/>
              </a:rPr>
              <a:t> </a:t>
            </a:r>
            <a:r>
              <a:rPr lang="da-DK" b="0" i="0" dirty="0" err="1">
                <a:effectLst/>
                <a:highlight>
                  <a:srgbClr val="FFFFFF"/>
                </a:highlight>
                <a:latin typeface="Poppins" pitchFamily="2" charset="77"/>
              </a:rPr>
              <a:t>it’s</a:t>
            </a:r>
            <a:r>
              <a:rPr lang="da-DK" b="0" i="0" dirty="0">
                <a:effectLst/>
                <a:highlight>
                  <a:srgbClr val="FFFFFF"/>
                </a:highlight>
                <a:latin typeface="Poppins" pitchFamily="2" charset="77"/>
              </a:rPr>
              <a:t> </a:t>
            </a:r>
            <a:r>
              <a:rPr lang="da-DK" b="0" i="0" dirty="0" err="1">
                <a:effectLst/>
                <a:highlight>
                  <a:srgbClr val="FFFFFF"/>
                </a:highlight>
                <a:latin typeface="Poppins" pitchFamily="2" charset="77"/>
              </a:rPr>
              <a:t>about</a:t>
            </a:r>
            <a:r>
              <a:rPr lang="da-DK" b="0" i="0" dirty="0">
                <a:effectLst/>
                <a:highlight>
                  <a:srgbClr val="FFFFFF"/>
                </a:highlight>
                <a:latin typeface="Poppins" pitchFamily="2" charset="77"/>
              </a:rPr>
              <a:t> </a:t>
            </a:r>
            <a:r>
              <a:rPr lang="da-DK" b="0" i="0" dirty="0" err="1">
                <a:effectLst/>
                <a:highlight>
                  <a:srgbClr val="FFFFFF"/>
                </a:highlight>
                <a:latin typeface="Poppins" pitchFamily="2" charset="77"/>
              </a:rPr>
              <a:t>customer</a:t>
            </a:r>
            <a:r>
              <a:rPr lang="da-DK" b="0" i="0" dirty="0">
                <a:effectLst/>
                <a:highlight>
                  <a:srgbClr val="FFFFFF"/>
                </a:highlight>
                <a:latin typeface="Poppins" pitchFamily="2" charset="77"/>
              </a:rPr>
              <a:t> or </a:t>
            </a:r>
            <a:r>
              <a:rPr lang="da-DK" b="0" i="0" dirty="0" err="1">
                <a:effectLst/>
                <a:highlight>
                  <a:srgbClr val="FFFFFF"/>
                </a:highlight>
                <a:latin typeface="Poppins" pitchFamily="2" charset="77"/>
              </a:rPr>
              <a:t>advisor</a:t>
            </a:r>
            <a:r>
              <a:rPr lang="da-DK" b="0" i="0" dirty="0">
                <a:effectLst/>
                <a:highlight>
                  <a:srgbClr val="FFFFFF"/>
                </a:highlight>
                <a:latin typeface="Poppins" pitchFamily="2" charset="77"/>
              </a:rPr>
              <a:t> </a:t>
            </a:r>
            <a:r>
              <a:rPr lang="da-DK" b="0" i="0" dirty="0" err="1">
                <a:effectLst/>
                <a:highlight>
                  <a:srgbClr val="FFFFFF"/>
                </a:highlight>
                <a:latin typeface="Poppins" pitchFamily="2" charset="77"/>
              </a:rPr>
              <a:t>facing</a:t>
            </a:r>
            <a:r>
              <a:rPr lang="da-DK" b="0" i="0" dirty="0">
                <a:effectLst/>
                <a:highlight>
                  <a:srgbClr val="FFFFFF"/>
                </a:highlight>
                <a:latin typeface="Poppins" pitchFamily="2" charset="77"/>
              </a:rPr>
              <a:t> solutions with integrations to </a:t>
            </a:r>
            <a:r>
              <a:rPr lang="da-DK" b="0" i="0" dirty="0" err="1">
                <a:effectLst/>
                <a:highlight>
                  <a:srgbClr val="FFFFFF"/>
                </a:highlight>
                <a:latin typeface="Poppins" pitchFamily="2" charset="77"/>
              </a:rPr>
              <a:t>legacy</a:t>
            </a:r>
            <a:r>
              <a:rPr lang="da-DK" b="0" i="0" dirty="0">
                <a:effectLst/>
                <a:highlight>
                  <a:srgbClr val="FFFFFF"/>
                </a:highlight>
                <a:latin typeface="Poppins" pitchFamily="2" charset="77"/>
              </a:rPr>
              <a:t> systems, or </a:t>
            </a:r>
            <a:r>
              <a:rPr lang="da-DK" b="0" i="0" dirty="0" err="1">
                <a:effectLst/>
                <a:highlight>
                  <a:srgbClr val="FFFFFF"/>
                </a:highlight>
                <a:latin typeface="Poppins" pitchFamily="2" charset="77"/>
              </a:rPr>
              <a:t>discovering</a:t>
            </a:r>
            <a:r>
              <a:rPr lang="da-DK" b="0" i="0" dirty="0">
                <a:effectLst/>
                <a:highlight>
                  <a:srgbClr val="FFFFFF"/>
                </a:highlight>
                <a:latin typeface="Poppins" pitchFamily="2" charset="77"/>
              </a:rPr>
              <a:t> new </a:t>
            </a:r>
            <a:r>
              <a:rPr lang="da-DK" b="0" i="0" dirty="0" err="1">
                <a:effectLst/>
                <a:highlight>
                  <a:srgbClr val="FFFFFF"/>
                </a:highlight>
                <a:latin typeface="Poppins" pitchFamily="2" charset="77"/>
              </a:rPr>
              <a:t>FinTech</a:t>
            </a:r>
            <a:r>
              <a:rPr lang="da-DK" b="0" i="0" dirty="0">
                <a:effectLst/>
                <a:highlight>
                  <a:srgbClr val="FFFFFF"/>
                </a:highlight>
                <a:latin typeface="Poppins" pitchFamily="2" charset="77"/>
              </a:rPr>
              <a:t> ecosystems and platforms in </a:t>
            </a:r>
            <a:r>
              <a:rPr lang="da-DK" b="0" i="0" dirty="0" err="1">
                <a:effectLst/>
                <a:highlight>
                  <a:srgbClr val="FFFFFF"/>
                </a:highlight>
                <a:latin typeface="Poppins" pitchFamily="2" charset="77"/>
              </a:rPr>
              <a:t>close</a:t>
            </a:r>
            <a:r>
              <a:rPr lang="da-DK" b="0" i="0" dirty="0">
                <a:effectLst/>
                <a:highlight>
                  <a:srgbClr val="FFFFFF"/>
                </a:highlight>
                <a:latin typeface="Poppins" pitchFamily="2" charset="77"/>
              </a:rPr>
              <a:t> </a:t>
            </a:r>
            <a:r>
              <a:rPr lang="da-DK" b="0" i="0" dirty="0" err="1">
                <a:effectLst/>
                <a:highlight>
                  <a:srgbClr val="FFFFFF"/>
                </a:highlight>
                <a:latin typeface="Poppins" pitchFamily="2" charset="77"/>
              </a:rPr>
              <a:t>collaboration</a:t>
            </a:r>
            <a:r>
              <a:rPr lang="da-DK" b="0" i="0" dirty="0">
                <a:effectLst/>
                <a:highlight>
                  <a:srgbClr val="FFFFFF"/>
                </a:highlight>
                <a:latin typeface="Poppins" pitchFamily="2" charset="77"/>
              </a:rPr>
              <a:t> with </a:t>
            </a:r>
            <a:r>
              <a:rPr lang="da-DK" b="0" i="0" dirty="0" err="1">
                <a:effectLst/>
                <a:highlight>
                  <a:srgbClr val="FFFFFF"/>
                </a:highlight>
                <a:latin typeface="Poppins" pitchFamily="2" charset="77"/>
              </a:rPr>
              <a:t>our</a:t>
            </a:r>
            <a:r>
              <a:rPr lang="da-DK" b="0" i="0" dirty="0">
                <a:effectLst/>
                <a:highlight>
                  <a:srgbClr val="FFFFFF"/>
                </a:highlight>
                <a:latin typeface="Poppins" pitchFamily="2" charset="77"/>
              </a:rPr>
              <a:t> </a:t>
            </a:r>
            <a:r>
              <a:rPr lang="da-DK" b="0" i="0" dirty="0" err="1">
                <a:effectLst/>
                <a:highlight>
                  <a:srgbClr val="FFFFFF"/>
                </a:highlight>
                <a:latin typeface="Poppins" pitchFamily="2" charset="77"/>
              </a:rPr>
              <a:t>customers</a:t>
            </a:r>
            <a:r>
              <a:rPr lang="da-DK" b="0" i="0" dirty="0">
                <a:effectLst/>
                <a:highlight>
                  <a:srgbClr val="FFFFFF"/>
                </a:highlight>
                <a:latin typeface="Poppins" pitchFamily="2" charset="77"/>
              </a:rPr>
              <a:t>, </a:t>
            </a:r>
            <a:r>
              <a:rPr lang="da-DK" b="0" i="0" dirty="0" err="1">
                <a:effectLst/>
                <a:highlight>
                  <a:srgbClr val="FFFFFF"/>
                </a:highlight>
                <a:latin typeface="Poppins" pitchFamily="2" charset="77"/>
              </a:rPr>
              <a:t>we’re</a:t>
            </a:r>
            <a:r>
              <a:rPr lang="da-DK" b="0" i="0" dirty="0">
                <a:effectLst/>
                <a:highlight>
                  <a:srgbClr val="FFFFFF"/>
                </a:highlight>
                <a:latin typeface="Poppins" pitchFamily="2" charset="77"/>
              </a:rPr>
              <a:t> the </a:t>
            </a:r>
            <a:r>
              <a:rPr lang="da-DK" b="0" i="0" dirty="0" err="1">
                <a:effectLst/>
                <a:highlight>
                  <a:srgbClr val="FFFFFF"/>
                </a:highlight>
                <a:latin typeface="Poppins" pitchFamily="2" charset="77"/>
              </a:rPr>
              <a:t>strategic</a:t>
            </a:r>
            <a:r>
              <a:rPr lang="da-DK" b="0" i="0" dirty="0">
                <a:effectLst/>
                <a:highlight>
                  <a:srgbClr val="FFFFFF"/>
                </a:highlight>
                <a:latin typeface="Poppins" pitchFamily="2" charset="77"/>
              </a:rPr>
              <a:t> Fintech partner </a:t>
            </a:r>
            <a:r>
              <a:rPr lang="da-DK" b="0" i="0" dirty="0" err="1">
                <a:effectLst/>
                <a:highlight>
                  <a:srgbClr val="FFFFFF"/>
                </a:highlight>
                <a:latin typeface="Poppins" pitchFamily="2" charset="77"/>
              </a:rPr>
              <a:t>who</a:t>
            </a:r>
            <a:r>
              <a:rPr lang="da-DK" b="0" i="0" dirty="0">
                <a:effectLst/>
                <a:highlight>
                  <a:srgbClr val="FFFFFF"/>
                </a:highlight>
                <a:latin typeface="Poppins" pitchFamily="2" charset="77"/>
              </a:rPr>
              <a:t> </a:t>
            </a:r>
            <a:r>
              <a:rPr lang="da-DK" b="0" i="0" dirty="0" err="1">
                <a:effectLst/>
                <a:highlight>
                  <a:srgbClr val="FFFFFF"/>
                </a:highlight>
                <a:latin typeface="Poppins" pitchFamily="2" charset="77"/>
              </a:rPr>
              <a:t>will</a:t>
            </a:r>
            <a:r>
              <a:rPr lang="da-DK" b="0" i="0" dirty="0">
                <a:effectLst/>
                <a:highlight>
                  <a:srgbClr val="FFFFFF"/>
                </a:highlight>
                <a:latin typeface="Poppins" pitchFamily="2" charset="77"/>
              </a:rPr>
              <a:t> speed up </a:t>
            </a:r>
            <a:r>
              <a:rPr lang="da-DK" b="0" i="0" dirty="0" err="1">
                <a:effectLst/>
                <a:highlight>
                  <a:srgbClr val="FFFFFF"/>
                </a:highlight>
                <a:latin typeface="Poppins" pitchFamily="2" charset="77"/>
              </a:rPr>
              <a:t>your</a:t>
            </a:r>
            <a:r>
              <a:rPr lang="da-DK" b="0" i="0" dirty="0">
                <a:effectLst/>
                <a:highlight>
                  <a:srgbClr val="FFFFFF"/>
                </a:highlight>
                <a:latin typeface="Poppins" pitchFamily="2" charset="77"/>
              </a:rPr>
              <a:t> digital transformation</a:t>
            </a:r>
            <a:br>
              <a:rPr lang="da-DK" b="0" i="0" dirty="0">
                <a:effectLst/>
                <a:highlight>
                  <a:srgbClr val="FFFFFF"/>
                </a:highlight>
                <a:latin typeface="Poppins" pitchFamily="2" charset="77"/>
              </a:rPr>
            </a:b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F23F5F-2E75-354C-8567-306D375327EC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177319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00F70-246A-764B-86A3-E73911D7B1A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82919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00F70-246A-764B-86A3-E73911D7B1A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3448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00F70-246A-764B-86A3-E73911D7B1A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72135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F23F5F-2E75-354C-8567-306D375327EC}" type="slidenum">
              <a:rPr lang="da-DK" smtClean="0"/>
              <a:t>36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512040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NÆVN BEGG</a:t>
            </a:r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00F70-246A-764B-86A3-E73911D7B1A2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58688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00F70-246A-764B-86A3-E73911D7B1A2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53430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F23F5F-2E75-354C-8567-306D375327EC}" type="slidenum">
              <a:rPr lang="da-DK" smtClean="0"/>
              <a:t>42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184772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00F70-246A-764B-86A3-E73911D7B1A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3961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00F70-246A-764B-86A3-E73911D7B1A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0424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F23F5F-2E75-354C-8567-306D375327EC}" type="slidenum">
              <a:rPr lang="da-DK" smtClean="0"/>
              <a:t>48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99367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Brug 2-3 ”</a:t>
            </a:r>
            <a:r>
              <a:rPr lang="da-DK" dirty="0" err="1"/>
              <a:t>what</a:t>
            </a:r>
            <a:r>
              <a:rPr lang="da-DK" dirty="0"/>
              <a:t> </a:t>
            </a: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see</a:t>
            </a:r>
            <a:r>
              <a:rPr lang="da-DK" dirty="0"/>
              <a:t>” tilpasset den enkelte kunde og slet de resterende.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F23F5F-2E75-354C-8567-306D375327EC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152440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00F70-246A-764B-86A3-E73911D7B1A2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8997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00F70-246A-764B-86A3-E73911D7B1A2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76467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F23F5F-2E75-354C-8567-306D375327EC}" type="slidenum">
              <a:rPr lang="da-DK" smtClean="0"/>
              <a:t>54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040006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00F70-246A-764B-86A3-E73911D7B1A2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0859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00F70-246A-764B-86A3-E73911D7B1A2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40961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F23F5F-2E75-354C-8567-306D375327EC}" type="slidenum">
              <a:rPr lang="da-DK" smtClean="0"/>
              <a:t>59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12215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noProof="0" dirty="0"/>
            </a:br>
            <a:r>
              <a:rPr lang="en-US" noProof="0" dirty="0"/>
              <a:t>TOO SLOW:</a:t>
            </a:r>
          </a:p>
          <a:p>
            <a:pPr algn="l" fontAlgn="base"/>
            <a:r>
              <a:rPr lang="en-US" sz="1200" kern="100" dirty="0"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Time to market is affected by regulatory hurdles, comprehensive development processes and competition</a:t>
            </a:r>
          </a:p>
          <a:p>
            <a:pPr algn="l" fontAlgn="base"/>
            <a:endParaRPr lang="en-US" sz="1200" kern="100" noProof="0" dirty="0">
              <a:latin typeface="Poppins" pitchFamily="2" charset="77"/>
              <a:cs typeface="Poppins" pitchFamily="2" charset="77"/>
            </a:endParaRPr>
          </a:p>
          <a:p>
            <a:pPr algn="l" fontAlgn="base"/>
            <a:r>
              <a:rPr lang="en-US" sz="1200" kern="100" noProof="0" dirty="0">
                <a:latin typeface="Poppins" pitchFamily="2" charset="77"/>
                <a:cs typeface="Poppins" pitchFamily="2" charset="77"/>
              </a:rPr>
              <a:t>TOO ORDINARY:</a:t>
            </a:r>
          </a:p>
          <a:p>
            <a:pPr algn="l" fontAlgn="base"/>
            <a:r>
              <a:rPr lang="en-US" sz="1200" kern="100" dirty="0"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Lack of differentiation and innovation</a:t>
            </a:r>
            <a:endParaRPr lang="en-US" noProof="0" dirty="0"/>
          </a:p>
          <a:p>
            <a:pPr algn="l" fontAlgn="base"/>
            <a:endParaRPr lang="en-US" noProof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/>
              <a:t>TOO BIG:</a:t>
            </a:r>
          </a:p>
          <a:p>
            <a:pPr>
              <a:lnSpc>
                <a:spcPct val="120000"/>
              </a:lnSpc>
            </a:pPr>
            <a:r>
              <a:rPr lang="en-US" sz="1200" kern="100" dirty="0"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Projects suffer from overambitious scope, attempting to address too many markets or features at once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/>
              <a:t>TOO COMPLEX:</a:t>
            </a:r>
          </a:p>
          <a:p>
            <a:pPr>
              <a:lnSpc>
                <a:spcPct val="120000"/>
              </a:lnSpc>
            </a:pPr>
            <a:r>
              <a:rPr lang="en-US" sz="1200" kern="100" dirty="0"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Stakeholder and systems dependencies. Integration with existing banking systems and navigating multiple priorities</a:t>
            </a:r>
          </a:p>
          <a:p>
            <a:pPr>
              <a:lnSpc>
                <a:spcPct val="120000"/>
              </a:lnSpc>
            </a:pPr>
            <a:endParaRPr lang="en-US" sz="1200" kern="100" dirty="0">
              <a:latin typeface="Poppins" pitchFamily="2" charset="77"/>
              <a:ea typeface="Calibri" panose="020F0502020204030204" pitchFamily="34" charset="0"/>
              <a:cs typeface="Poppins" pitchFamily="2" charset="77"/>
            </a:endParaRPr>
          </a:p>
          <a:p>
            <a:pPr>
              <a:lnSpc>
                <a:spcPct val="120000"/>
              </a:lnSpc>
            </a:pPr>
            <a:r>
              <a:rPr lang="en-US" sz="1200" kern="100" dirty="0"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TOO COSTLY: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0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Poppins" pitchFamily="2" charset="77"/>
                <a:cs typeface="Poppins" pitchFamily="2" charset="77"/>
              </a:rPr>
              <a:t>H</a:t>
            </a:r>
            <a:r>
              <a:rPr lang="en-US" sz="12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Poppins" pitchFamily="2" charset="77"/>
                <a:cs typeface="Poppins" pitchFamily="2" charset="77"/>
              </a:rPr>
              <a:t>igh expenses can arise from inefficient processes, over-engineered solutions, or inadequate cost management practices</a:t>
            </a:r>
          </a:p>
          <a:p>
            <a:pPr>
              <a:lnSpc>
                <a:spcPct val="120000"/>
              </a:lnSpc>
            </a:pPr>
            <a:endParaRPr lang="en-US" sz="1200" kern="100" dirty="0">
              <a:latin typeface="Poppins" pitchFamily="2" charset="77"/>
              <a:ea typeface="Calibri" panose="020F0502020204030204" pitchFamily="34" charset="0"/>
              <a:cs typeface="Poppins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/>
              <a:t>TOO LATE: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00" dirty="0"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Laggards vs. early adopters – positioning is unclear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F23F5F-2E75-354C-8567-306D375327EC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00047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DESIGN THINKERS:</a:t>
            </a:r>
          </a:p>
          <a:p>
            <a:r>
              <a:rPr lang="da-DK" b="0" i="0" dirty="0" err="1">
                <a:solidFill>
                  <a:srgbClr val="2C3A42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Equipped</a:t>
            </a:r>
            <a:r>
              <a:rPr lang="da-DK" b="0" i="0" dirty="0">
                <a:solidFill>
                  <a:srgbClr val="2C3A42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with a Design </a:t>
            </a:r>
            <a:r>
              <a:rPr lang="da-DK" b="0" i="0" dirty="0" err="1">
                <a:solidFill>
                  <a:srgbClr val="2C3A42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Thinking</a:t>
            </a:r>
            <a:r>
              <a:rPr lang="da-DK" b="0" i="0" dirty="0">
                <a:solidFill>
                  <a:srgbClr val="2C3A42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mindset, </a:t>
            </a:r>
            <a:r>
              <a:rPr lang="da-DK" b="0" i="0" dirty="0" err="1">
                <a:solidFill>
                  <a:srgbClr val="2C3A42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we</a:t>
            </a:r>
            <a:r>
              <a:rPr lang="da-DK" b="0" i="0" dirty="0">
                <a:solidFill>
                  <a:srgbClr val="2C3A42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</a:t>
            </a:r>
            <a:r>
              <a:rPr lang="da-DK" b="0" i="0" dirty="0" err="1">
                <a:solidFill>
                  <a:srgbClr val="2C3A42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work</a:t>
            </a:r>
            <a:r>
              <a:rPr lang="da-DK" b="0" i="0" dirty="0">
                <a:solidFill>
                  <a:srgbClr val="2C3A42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</a:t>
            </a:r>
            <a:r>
              <a:rPr lang="da-DK" b="0" i="0" dirty="0" err="1">
                <a:solidFill>
                  <a:srgbClr val="2C3A42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our</a:t>
            </a:r>
            <a:r>
              <a:rPr lang="da-DK" b="0" i="0" dirty="0">
                <a:solidFill>
                  <a:srgbClr val="2C3A42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</a:t>
            </a:r>
            <a:r>
              <a:rPr lang="da-DK" b="0" i="0" dirty="0" err="1">
                <a:solidFill>
                  <a:srgbClr val="2C3A42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way</a:t>
            </a:r>
            <a:r>
              <a:rPr lang="da-DK" b="0" i="0" dirty="0">
                <a:solidFill>
                  <a:srgbClr val="2C3A42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</a:t>
            </a:r>
            <a:r>
              <a:rPr lang="da-DK" b="0" i="0" dirty="0" err="1">
                <a:solidFill>
                  <a:srgbClr val="2C3A42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through</a:t>
            </a:r>
            <a:r>
              <a:rPr lang="da-DK" b="0" i="0" dirty="0">
                <a:solidFill>
                  <a:srgbClr val="2C3A42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</a:t>
            </a:r>
            <a:r>
              <a:rPr lang="da-DK" b="0" i="0" dirty="0" err="1">
                <a:solidFill>
                  <a:srgbClr val="2C3A42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your</a:t>
            </a:r>
            <a:r>
              <a:rPr lang="da-DK" b="0" i="0" dirty="0">
                <a:solidFill>
                  <a:srgbClr val="2C3A42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</a:t>
            </a:r>
            <a:r>
              <a:rPr lang="da-DK" b="0" i="0" dirty="0" err="1">
                <a:solidFill>
                  <a:srgbClr val="2C3A42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challenges</a:t>
            </a:r>
            <a:r>
              <a:rPr lang="da-DK" b="0" i="0" dirty="0">
                <a:solidFill>
                  <a:srgbClr val="2C3A42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, </a:t>
            </a:r>
            <a:r>
              <a:rPr lang="da-DK" b="0" i="0" dirty="0" err="1">
                <a:solidFill>
                  <a:srgbClr val="2C3A42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wants</a:t>
            </a:r>
            <a:r>
              <a:rPr lang="da-DK" b="0" i="0" dirty="0">
                <a:solidFill>
                  <a:srgbClr val="2C3A42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and </a:t>
            </a:r>
            <a:r>
              <a:rPr lang="da-DK" b="0" i="0" dirty="0" err="1">
                <a:solidFill>
                  <a:srgbClr val="2C3A42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needs</a:t>
            </a:r>
            <a:r>
              <a:rPr lang="da-DK" b="0" i="0" dirty="0">
                <a:solidFill>
                  <a:srgbClr val="2C3A42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, and </a:t>
            </a:r>
            <a:r>
              <a:rPr lang="da-DK" b="0" i="0" dirty="0" err="1">
                <a:solidFill>
                  <a:srgbClr val="2C3A42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help</a:t>
            </a:r>
            <a:r>
              <a:rPr lang="da-DK" b="0" i="0" dirty="0">
                <a:solidFill>
                  <a:srgbClr val="2C3A42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</a:t>
            </a:r>
            <a:r>
              <a:rPr lang="da-DK" b="0" i="0" dirty="0" err="1">
                <a:solidFill>
                  <a:srgbClr val="2C3A42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you</a:t>
            </a:r>
            <a:r>
              <a:rPr lang="da-DK" b="0" i="0" dirty="0">
                <a:solidFill>
                  <a:srgbClr val="2C3A42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</a:t>
            </a:r>
            <a:r>
              <a:rPr lang="da-DK" b="0" i="0" dirty="0" err="1">
                <a:solidFill>
                  <a:srgbClr val="2C3A42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amplify</a:t>
            </a:r>
            <a:r>
              <a:rPr lang="da-DK" b="0" i="0" dirty="0">
                <a:solidFill>
                  <a:srgbClr val="2C3A42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the </a:t>
            </a:r>
            <a:r>
              <a:rPr lang="da-DK" b="0" i="0" dirty="0" err="1">
                <a:solidFill>
                  <a:srgbClr val="2C3A42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opportunities</a:t>
            </a:r>
            <a:r>
              <a:rPr lang="da-DK" b="0" i="0" dirty="0">
                <a:solidFill>
                  <a:srgbClr val="2C3A42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  </a:t>
            </a:r>
            <a:r>
              <a:rPr lang="da-DK" b="0" i="0" dirty="0" err="1">
                <a:solidFill>
                  <a:srgbClr val="2C3A42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that</a:t>
            </a:r>
            <a:r>
              <a:rPr lang="da-DK" b="0" i="0" dirty="0">
                <a:solidFill>
                  <a:srgbClr val="2C3A42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</a:t>
            </a:r>
            <a:r>
              <a:rPr lang="da-DK" b="0" i="0" dirty="0" err="1">
                <a:solidFill>
                  <a:srgbClr val="2C3A42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are</a:t>
            </a:r>
            <a:r>
              <a:rPr lang="da-DK" b="0" i="0" dirty="0">
                <a:solidFill>
                  <a:srgbClr val="2C3A42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</a:t>
            </a:r>
            <a:r>
              <a:rPr lang="da-DK" b="0" i="0" dirty="0" err="1">
                <a:solidFill>
                  <a:srgbClr val="2C3A42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imbedded</a:t>
            </a:r>
            <a:r>
              <a:rPr lang="da-DK" b="0" i="0" dirty="0">
                <a:solidFill>
                  <a:srgbClr val="2C3A42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in </a:t>
            </a:r>
            <a:r>
              <a:rPr lang="da-DK" b="0" i="0" dirty="0" err="1">
                <a:solidFill>
                  <a:srgbClr val="2C3A42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your</a:t>
            </a:r>
            <a:r>
              <a:rPr lang="da-DK" b="0" i="0" dirty="0">
                <a:solidFill>
                  <a:srgbClr val="2C3A42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</a:t>
            </a:r>
            <a:r>
              <a:rPr lang="da-DK" b="0" i="0" dirty="0" err="1">
                <a:solidFill>
                  <a:srgbClr val="2C3A42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organization</a:t>
            </a:r>
            <a:r>
              <a:rPr lang="da-DK" b="0" i="0" dirty="0">
                <a:solidFill>
                  <a:srgbClr val="2C3A42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.</a:t>
            </a:r>
            <a:endParaRPr lang="da-DK" dirty="0"/>
          </a:p>
          <a:p>
            <a:endParaRPr lang="da-DK" dirty="0"/>
          </a:p>
          <a:p>
            <a:r>
              <a:rPr lang="da-DK" dirty="0"/>
              <a:t>SPEEDBOATERS: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u="none" strike="noStrike" dirty="0">
                <a:solidFill>
                  <a:srgbClr val="3B4149"/>
                </a:solidFill>
                <a:effectLst/>
                <a:latin typeface="Poppins" pitchFamily="2" charset="77"/>
                <a:cs typeface="Poppins" pitchFamily="2" charset="77"/>
              </a:rPr>
              <a:t>We are here to assist </a:t>
            </a:r>
            <a:r>
              <a:rPr lang="en-GB" sz="1200" dirty="0">
                <a:solidFill>
                  <a:srgbClr val="3B4149"/>
                </a:solidFill>
                <a:latin typeface="Poppins" pitchFamily="2" charset="77"/>
                <a:cs typeface="Poppins" pitchFamily="2" charset="77"/>
              </a:rPr>
              <a:t>you</a:t>
            </a:r>
            <a:r>
              <a:rPr lang="en-GB" sz="1200" b="0" u="none" strike="noStrike" dirty="0">
                <a:solidFill>
                  <a:srgbClr val="3B4149"/>
                </a:solidFill>
                <a:effectLst/>
                <a:latin typeface="Poppins" pitchFamily="2" charset="77"/>
                <a:cs typeface="Poppins" pitchFamily="2" charset="77"/>
              </a:rPr>
              <a:t> in identifying pain points and craftin</a:t>
            </a:r>
            <a:r>
              <a:rPr lang="en-GB" sz="1200" dirty="0">
                <a:solidFill>
                  <a:srgbClr val="3B4149"/>
                </a:solidFill>
                <a:latin typeface="Poppins" pitchFamily="2" charset="77"/>
                <a:cs typeface="Poppins" pitchFamily="2" charset="77"/>
              </a:rPr>
              <a:t>g </a:t>
            </a:r>
            <a:r>
              <a:rPr lang="en-GB" sz="1200" b="0" u="none" strike="noStrike" dirty="0">
                <a:solidFill>
                  <a:srgbClr val="3B4149"/>
                </a:solidFill>
                <a:effectLst/>
                <a:latin typeface="Poppins" pitchFamily="2" charset="77"/>
                <a:cs typeface="Poppins" pitchFamily="2" charset="77"/>
              </a:rPr>
              <a:t>effective solutions that align with your goals. Our workshops, whether in-person or remote, are designed to foster collaboration, align stakeholders and generate shared visions to drive your success. </a:t>
            </a:r>
            <a:endParaRPr lang="en-GB" sz="1000" dirty="0">
              <a:latin typeface="Poppins" pitchFamily="2" charset="77"/>
              <a:cs typeface="Poppins" pitchFamily="2" charset="77"/>
            </a:endParaRPr>
          </a:p>
          <a:p>
            <a:endParaRPr lang="da-DK" dirty="0"/>
          </a:p>
          <a:p>
            <a:r>
              <a:rPr lang="da-DK" dirty="0"/>
              <a:t>SUPER INTEGRATORS: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dirty="0">
                <a:solidFill>
                  <a:srgbClr val="3B4149"/>
                </a:solidFill>
                <a:effectLst/>
                <a:latin typeface="Poppins" pitchFamily="2" charset="77"/>
                <a:cs typeface="Poppins" pitchFamily="2" charset="77"/>
              </a:rPr>
              <a:t>Our focus </a:t>
            </a:r>
            <a:r>
              <a:rPr lang="en-GB" sz="1200" dirty="0">
                <a:solidFill>
                  <a:srgbClr val="3B4149"/>
                </a:solidFill>
                <a:latin typeface="Poppins" pitchFamily="2" charset="77"/>
                <a:cs typeface="Poppins" pitchFamily="2" charset="77"/>
              </a:rPr>
              <a:t>on digitizing compliance processes and platforms prioritizes your data security, giving you peace of mind while gaining a competitive edge in the digital landscape.</a:t>
            </a:r>
            <a:endParaRPr lang="en-GB" sz="1200" dirty="0">
              <a:latin typeface="Poppins" pitchFamily="2" charset="77"/>
              <a:cs typeface="Poppins" pitchFamily="2" charset="77"/>
            </a:endParaRPr>
          </a:p>
          <a:p>
            <a:endParaRPr lang="da-DK" dirty="0"/>
          </a:p>
          <a:p>
            <a:r>
              <a:rPr lang="da-DK" dirty="0"/>
              <a:t>STRATEGIC PARTNERS: </a:t>
            </a:r>
          </a:p>
          <a:p>
            <a:r>
              <a:rPr lang="en-GB" sz="1200" b="0" i="0" u="none" strike="noStrike" dirty="0">
                <a:solidFill>
                  <a:srgbClr val="3B4149"/>
                </a:solidFill>
                <a:effectLst/>
                <a:latin typeface="Poppins" pitchFamily="2" charset="77"/>
                <a:cs typeface="Poppins" pitchFamily="2" charset="77"/>
              </a:rPr>
              <a:t>Our </a:t>
            </a:r>
            <a:r>
              <a:rPr lang="en-GB" sz="1200" dirty="0">
                <a:solidFill>
                  <a:srgbClr val="3B4149"/>
                </a:solidFill>
                <a:latin typeface="Poppins" pitchFamily="2" charset="77"/>
                <a:cs typeface="Poppins" pitchFamily="2" charset="77"/>
              </a:rPr>
              <a:t>mission</a:t>
            </a:r>
            <a:r>
              <a:rPr lang="en-GB" sz="1200" b="0" i="0" u="none" strike="noStrike" dirty="0">
                <a:solidFill>
                  <a:srgbClr val="3B4149"/>
                </a:solidFill>
                <a:effectLst/>
                <a:latin typeface="Poppins" pitchFamily="2" charset="77"/>
                <a:cs typeface="Poppins" pitchFamily="2" charset="77"/>
              </a:rPr>
              <a:t> is to enhance your user experiences, expand your reach to new customer segments, adopt cutting edge technologies and ultim</a:t>
            </a:r>
            <a:r>
              <a:rPr lang="en-GB" sz="1200" dirty="0">
                <a:solidFill>
                  <a:srgbClr val="3B4149"/>
                </a:solidFill>
                <a:latin typeface="Poppins" pitchFamily="2" charset="77"/>
                <a:cs typeface="Poppins" pitchFamily="2" charset="77"/>
              </a:rPr>
              <a:t>ately reduce your cost.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rgbClr val="3B4149"/>
              </a:solidFill>
              <a:latin typeface="Poppins" pitchFamily="2" charset="77"/>
              <a:cs typeface="Poppins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3B4149"/>
                </a:solidFill>
                <a:latin typeface="Poppins" pitchFamily="2" charset="77"/>
                <a:cs typeface="Poppins" pitchFamily="2" charset="77"/>
              </a:rPr>
              <a:t>TECH FRONT RUNNERS: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Leading</a:t>
            </a:r>
            <a:r>
              <a:rPr lang="da-DK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the charge in </a:t>
            </a:r>
            <a:r>
              <a:rPr lang="da-DK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identifying</a:t>
            </a:r>
            <a:r>
              <a:rPr lang="da-DK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da-DK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emerging</a:t>
            </a:r>
            <a:r>
              <a:rPr lang="da-DK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standards, </a:t>
            </a:r>
            <a:r>
              <a:rPr lang="da-DK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we</a:t>
            </a:r>
            <a:r>
              <a:rPr lang="da-DK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da-DK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proactively</a:t>
            </a:r>
            <a:r>
              <a:rPr lang="da-DK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da-DK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educate</a:t>
            </a:r>
            <a:r>
              <a:rPr lang="da-DK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da-DK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our</a:t>
            </a:r>
            <a:r>
              <a:rPr lang="da-DK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da-DK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clients</a:t>
            </a:r>
            <a:r>
              <a:rPr lang="da-DK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on </a:t>
            </a:r>
            <a:r>
              <a:rPr lang="da-DK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industry</a:t>
            </a:r>
            <a:r>
              <a:rPr lang="da-DK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shifts. </a:t>
            </a:r>
            <a:r>
              <a:rPr lang="da-DK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Our</a:t>
            </a:r>
            <a:r>
              <a:rPr lang="da-DK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da-DK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expertise</a:t>
            </a:r>
            <a:r>
              <a:rPr lang="da-DK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da-DK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lies</a:t>
            </a:r>
            <a:r>
              <a:rPr lang="da-DK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in </a:t>
            </a:r>
            <a:r>
              <a:rPr lang="da-DK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conceptualizing</a:t>
            </a:r>
            <a:r>
              <a:rPr lang="da-DK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innovative solutions and </a:t>
            </a:r>
            <a:r>
              <a:rPr lang="da-DK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efficiently</a:t>
            </a:r>
            <a:r>
              <a:rPr lang="da-DK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da-DK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commercializing</a:t>
            </a:r>
            <a:r>
              <a:rPr lang="da-DK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da-DK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them</a:t>
            </a:r>
            <a:r>
              <a:rPr lang="da-DK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, </a:t>
            </a:r>
            <a:r>
              <a:rPr lang="da-DK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ensuring</a:t>
            </a:r>
            <a:r>
              <a:rPr lang="da-DK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da-DK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our</a:t>
            </a:r>
            <a:r>
              <a:rPr lang="da-DK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da-DK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clients</a:t>
            </a:r>
            <a:r>
              <a:rPr lang="da-DK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da-DK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stay</a:t>
            </a:r>
            <a:r>
              <a:rPr lang="da-DK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da-DK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ahead</a:t>
            </a:r>
            <a:r>
              <a:rPr lang="da-DK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of the </a:t>
            </a:r>
            <a:r>
              <a:rPr lang="da-DK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curve</a:t>
            </a:r>
            <a:r>
              <a:rPr lang="da-DK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in the </a:t>
            </a:r>
            <a:r>
              <a:rPr lang="da-DK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rapidly</a:t>
            </a:r>
            <a:r>
              <a:rPr lang="da-DK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da-DK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evolving</a:t>
            </a:r>
            <a:r>
              <a:rPr lang="da-DK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da-DK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fintech</a:t>
            </a:r>
            <a:r>
              <a:rPr lang="da-DK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landscape.</a:t>
            </a:r>
            <a:endParaRPr lang="en-GB" sz="1200" dirty="0">
              <a:solidFill>
                <a:srgbClr val="3B4149"/>
              </a:solidFill>
              <a:latin typeface="Poppins" pitchFamily="2" charset="77"/>
              <a:cs typeface="Poppins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rgbClr val="3B4149"/>
              </a:solidFill>
              <a:latin typeface="Poppins" pitchFamily="2" charset="77"/>
              <a:cs typeface="Poppins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3B4149"/>
                </a:solidFill>
                <a:latin typeface="Poppins" pitchFamily="2" charset="77"/>
                <a:cs typeface="Poppins" pitchFamily="2" charset="77"/>
              </a:rPr>
              <a:t>TECH PARTNER &amp; CO-OWNER: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Trifork Labs, the venture-</a:t>
            </a:r>
            <a:r>
              <a:rPr lang="da-DK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financed</a:t>
            </a:r>
            <a:r>
              <a:rPr lang="da-DK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R&amp;D arm of Trifork Group, </a:t>
            </a:r>
            <a:r>
              <a:rPr lang="da-DK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pioneers</a:t>
            </a:r>
            <a:r>
              <a:rPr lang="da-DK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B2B software innovation </a:t>
            </a:r>
            <a:r>
              <a:rPr lang="da-DK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through</a:t>
            </a:r>
            <a:r>
              <a:rPr lang="da-DK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a </a:t>
            </a:r>
            <a:r>
              <a:rPr lang="da-DK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portfolio</a:t>
            </a:r>
            <a:r>
              <a:rPr lang="da-DK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of 24 global </a:t>
            </a:r>
            <a:r>
              <a:rPr lang="da-DK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companies</a:t>
            </a:r>
            <a:r>
              <a:rPr lang="da-DK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. </a:t>
            </a:r>
            <a:r>
              <a:rPr lang="da-DK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Leveraging</a:t>
            </a:r>
            <a:r>
              <a:rPr lang="da-DK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over </a:t>
            </a:r>
            <a:r>
              <a:rPr lang="da-DK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two</a:t>
            </a:r>
            <a:r>
              <a:rPr lang="da-DK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da-DK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decades</a:t>
            </a:r>
            <a:r>
              <a:rPr lang="da-DK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of </a:t>
            </a:r>
            <a:r>
              <a:rPr lang="da-DK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experience</a:t>
            </a:r>
            <a:r>
              <a:rPr lang="da-DK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, </a:t>
            </a:r>
            <a:r>
              <a:rPr lang="da-DK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we</a:t>
            </a:r>
            <a:r>
              <a:rPr lang="da-DK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da-DK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invest</a:t>
            </a:r>
            <a:r>
              <a:rPr lang="da-DK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in and support </a:t>
            </a:r>
            <a:r>
              <a:rPr lang="da-DK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young</a:t>
            </a:r>
            <a:r>
              <a:rPr lang="da-DK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ventures, </a:t>
            </a:r>
            <a:r>
              <a:rPr lang="da-DK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bridging</a:t>
            </a:r>
            <a:r>
              <a:rPr lang="da-DK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da-DK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technical</a:t>
            </a:r>
            <a:r>
              <a:rPr lang="da-DK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da-DK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expertise</a:t>
            </a:r>
            <a:r>
              <a:rPr lang="da-DK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, </a:t>
            </a:r>
            <a:r>
              <a:rPr lang="da-DK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commercial</a:t>
            </a:r>
            <a:r>
              <a:rPr lang="da-DK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da-DK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insights</a:t>
            </a:r>
            <a:r>
              <a:rPr lang="da-DK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, and </a:t>
            </a:r>
            <a:r>
              <a:rPr lang="da-DK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capital</a:t>
            </a:r>
            <a:r>
              <a:rPr lang="da-DK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to drive </a:t>
            </a:r>
            <a:r>
              <a:rPr lang="da-DK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their</a:t>
            </a:r>
            <a:r>
              <a:rPr lang="da-DK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da-DK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growth</a:t>
            </a:r>
            <a:r>
              <a:rPr lang="da-DK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da-DK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while</a:t>
            </a:r>
            <a:r>
              <a:rPr lang="da-DK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</a:t>
            </a:r>
            <a:r>
              <a:rPr lang="da-DK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staying</a:t>
            </a:r>
            <a:r>
              <a:rPr lang="da-DK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at the </a:t>
            </a:r>
            <a:r>
              <a:rPr lang="da-DK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forefront</a:t>
            </a:r>
            <a:r>
              <a:rPr lang="da-DK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of </a:t>
            </a:r>
            <a:r>
              <a:rPr lang="da-DK" b="0" i="0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industry</a:t>
            </a:r>
            <a:r>
              <a:rPr lang="da-DK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innovation.</a:t>
            </a:r>
            <a:endParaRPr lang="en-GB" sz="12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F23F5F-2E75-354C-8567-306D375327EC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03499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F23F5F-2E75-354C-8567-306D375327EC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44412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  <a:p>
            <a:pPr marL="171450" indent="-171450">
              <a:buFontTx/>
              <a:buChar char="-"/>
            </a:pPr>
            <a:r>
              <a:rPr lang="da-DK" dirty="0"/>
              <a:t>Hvad er de største udfordringer i oplever med jeres mobilbank </a:t>
            </a:r>
            <a:r>
              <a:rPr lang="da-DK" dirty="0" err="1"/>
              <a:t>ift</a:t>
            </a:r>
            <a:r>
              <a:rPr lang="da-DK" dirty="0"/>
              <a:t> til slutbrugerne?</a:t>
            </a:r>
          </a:p>
          <a:p>
            <a:pPr marL="171450" indent="-171450">
              <a:buFontTx/>
              <a:buChar char="-"/>
            </a:pPr>
            <a:r>
              <a:rPr lang="da-DK" dirty="0"/>
              <a:t>Hvordan arbejder i med digitale produkter for at skabe en større loyalitet i forhold til jeres b2c kunder?</a:t>
            </a:r>
          </a:p>
          <a:p>
            <a:pPr marL="171450" indent="-171450">
              <a:buFontTx/>
              <a:buChar char="-"/>
            </a:pPr>
            <a:r>
              <a:rPr lang="da-DK" dirty="0"/>
              <a:t>Når i arbejder med AI og mikroinnovation, hvad for nogle use cases har du så særligt fokus på og hvilke resultater forventer du at skabe?</a:t>
            </a:r>
          </a:p>
          <a:p>
            <a:pPr marL="171450" indent="-171450">
              <a:buFontTx/>
              <a:buChar char="-"/>
            </a:pPr>
            <a:endParaRPr lang="da-DK" dirty="0"/>
          </a:p>
          <a:p>
            <a:pPr marL="171450" indent="-171450">
              <a:buFontTx/>
              <a:buChar char="-"/>
            </a:pPr>
            <a:endParaRPr lang="da-DK" dirty="0"/>
          </a:p>
          <a:p>
            <a:pPr marL="171450" indent="-171450">
              <a:buFontTx/>
              <a:buChar char="-"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F23F5F-2E75-354C-8567-306D375327EC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873849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F23F5F-2E75-354C-8567-306D375327EC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912288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442437-28B7-1177-A7E9-FACD071EF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A977BC-54F0-0693-EF3C-BDE3D6581C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B43836-7D40-FDD8-81E8-A9F566DCD0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3DF06A-D344-2152-8158-45FB42BA08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00F70-246A-764B-86A3-E73911D7B1A2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140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jpg"/><Relationship Id="rId4" Type="http://schemas.openxmlformats.org/officeDocument/2006/relationships/image" Target="../media/image4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6.jp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jpg"/><Relationship Id="rId4" Type="http://schemas.openxmlformats.org/officeDocument/2006/relationships/image" Target="../media/image4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jpg"/><Relationship Id="rId4" Type="http://schemas.openxmlformats.org/officeDocument/2006/relationships/image" Target="../media/image4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D27C54-04E1-093F-4B4F-DE1ACD8F3C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B1B0A4D4-A876-102B-F558-C3B86BB935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4555B47-7B47-9A3B-F494-E7311B64F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62C15-BA8D-684F-91C2-61D19A44CFF6}" type="datetimeFigureOut">
              <a:rPr lang="da-DK" smtClean="0"/>
              <a:t>04.09.2024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F62A5C6-3289-770E-36C9-147887707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00D520D-14DA-42D1-4073-19FB5D7F6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651C6-F520-824C-B781-CF882238E75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76617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FB3534-5D58-7D12-6B8E-7381A99EF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8055C3FC-3388-1B9A-6BB0-7C2F26E284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5FD7AAC-8495-F93B-B67E-DC7E3583C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62C15-BA8D-684F-91C2-61D19A44CFF6}" type="datetimeFigureOut">
              <a:rPr lang="da-DK" smtClean="0"/>
              <a:t>04.09.2024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1F0422D-F824-8C9E-8EF6-05EF46701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4D21FEA-D250-D43D-B5D7-3092DD4BE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651C6-F520-824C-B781-CF882238E75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11000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B91A85BE-0683-F45F-1FED-893729515A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D9B2DC9D-C07A-8D7D-6FC5-0DBFC45315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0E3A3B1-DF46-94A6-0052-4FDCA5F11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62C15-BA8D-684F-91C2-61D19A44CFF6}" type="datetimeFigureOut">
              <a:rPr lang="da-DK" smtClean="0"/>
              <a:t>04.09.2024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5449DFE-4960-A967-26C8-7AC6D69A2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4D80224-EEB2-8FF2-9996-6E3CD2344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651C6-F520-824C-B781-CF882238E75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84822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- Body Ind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87E44-95FD-F19B-435B-5AAE5017B9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1587600"/>
            <a:ext cx="4424400" cy="1764000"/>
          </a:xfrm>
        </p:spPr>
        <p:txBody>
          <a:bodyPr lIns="0" tIns="0" rIns="0" bIns="0" anchor="b"/>
          <a:lstStyle>
            <a:lvl1pPr algn="l">
              <a:lnSpc>
                <a:spcPts val="7000"/>
              </a:lnSpc>
              <a:defRPr sz="6000"/>
            </a:lvl1pPr>
          </a:lstStyle>
          <a:p>
            <a:r>
              <a:rPr lang="en-GB" dirty="0"/>
              <a:t>Title Text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9EBC20-68B9-133C-A498-D74F420534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9200" y="3758400"/>
            <a:ext cx="3459600" cy="2246400"/>
          </a:xfrm>
        </p:spPr>
        <p:txBody>
          <a:bodyPr>
            <a:normAutofit/>
          </a:bodyPr>
          <a:lstStyle>
            <a:lvl1pPr marL="0" indent="0" algn="l">
              <a:lnSpc>
                <a:spcPts val="3200"/>
              </a:lnSpc>
              <a:spcBef>
                <a:spcPts val="1600"/>
              </a:spcBef>
              <a:spcAft>
                <a:spcPts val="800"/>
              </a:spcAft>
              <a:buNone/>
              <a:defRPr sz="2200"/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62EDE-A8D1-63C5-39B0-9CDE508D3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7600" y="6282000"/>
            <a:ext cx="747600" cy="208800"/>
          </a:xfrm>
        </p:spPr>
        <p:txBody>
          <a:bodyPr/>
          <a:lstStyle/>
          <a:p>
            <a:fld id="{8EE15C3A-03EB-F44E-AF21-A5C71E373AA8}" type="slidenum">
              <a:rPr lang="en-GB" smtClean="0"/>
              <a:t>‹nr.›</a:t>
            </a:fld>
            <a:endParaRPr lang="en-GB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D035DCD-8F63-7088-C13F-297DBC293C6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14400" y="4000652"/>
            <a:ext cx="658800" cy="25200"/>
          </a:xfrm>
          <a:solidFill>
            <a:schemeClr val="accent1"/>
          </a:solidFill>
        </p:spPr>
        <p:txBody>
          <a:bodyPr lIns="0" tIns="0" rIns="0" bIns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D696816-5848-904E-9EC0-7D13D2AD1FD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950800" y="608400"/>
            <a:ext cx="5637600" cy="5637600"/>
          </a:xfrm>
          <a:prstGeom prst="roundRect">
            <a:avLst>
              <a:gd name="adj" fmla="val 3603"/>
            </a:avLst>
          </a:prstGeom>
          <a:blipFill>
            <a:blip r:embed="rId3"/>
            <a:srcRect/>
            <a:stretch>
              <a:fillRect l="-16666" r="-1666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630065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79200"/>
            <a:ext cx="10364400" cy="712800"/>
          </a:xfrm>
        </p:spPr>
        <p:txBody>
          <a:bodyPr lIns="0" tIns="0" rIns="0" bIns="0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5C3A-03EB-F44E-AF21-A5C71E373AA8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600" y="446400"/>
            <a:ext cx="5637600" cy="216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1200"/>
              </a:lnSpc>
              <a:buNone/>
              <a:defRPr sz="1000" b="1" i="0" spc="15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65C3CF2-2994-4E48-87A9-B524401D7E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8000" y="6350400"/>
            <a:ext cx="747600" cy="756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800" y="1846800"/>
            <a:ext cx="3132000" cy="4064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24A9147-9996-3D7F-40EA-C0CAAFB5863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146800" y="1846800"/>
            <a:ext cx="3132000" cy="4064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FB140BB-4949-D3C7-643A-9710D4A4396C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530000" y="1846800"/>
            <a:ext cx="3132000" cy="4064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66903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4 Sections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1111250" y="791428"/>
            <a:ext cx="8610600" cy="2463801"/>
          </a:xfrm>
          <a:prstGeom prst="rect">
            <a:avLst/>
          </a:prstGeom>
        </p:spPr>
        <p:txBody>
          <a:bodyPr lIns="0" tIns="0" rIns="0" bIns="0"/>
          <a:lstStyle>
            <a:lvl1pPr>
              <a:defRPr sz="8000"/>
            </a:lvl1pPr>
          </a:lstStyle>
          <a:p>
            <a:r>
              <a:t>Title Text</a:t>
            </a:r>
          </a:p>
        </p:txBody>
      </p:sp>
      <p:sp>
        <p:nvSpPr>
          <p:cNvPr id="13" name="Lab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381000" y="398783"/>
            <a:ext cx="4701951" cy="130805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>
              <a:lnSpc>
                <a:spcPct val="80000"/>
              </a:lnSpc>
              <a:spcBef>
                <a:spcPts val="800"/>
              </a:spcBef>
              <a:defRPr sz="1000">
                <a:solidFill>
                  <a:schemeClr val="accent1">
                    <a:hueOff val="3085713"/>
                    <a:satOff val="-86406"/>
                    <a:lumOff val="-86470"/>
                  </a:schemeClr>
                </a:solidFill>
              </a:defRPr>
            </a:lvl1pPr>
          </a:lstStyle>
          <a:p>
            <a:r>
              <a:t>Label</a:t>
            </a:r>
          </a:p>
        </p:txBody>
      </p:sp>
      <p:sp>
        <p:nvSpPr>
          <p:cNvPr id="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11250" y="5117272"/>
            <a:ext cx="1981200" cy="825501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10000"/>
              </a:lnSpc>
              <a:spcBef>
                <a:spcPts val="800"/>
              </a:spcBef>
              <a:defRPr sz="800"/>
            </a:lvl1pPr>
            <a:lvl2pPr>
              <a:lnSpc>
                <a:spcPct val="110000"/>
              </a:lnSpc>
              <a:spcBef>
                <a:spcPts val="800"/>
              </a:spcBef>
              <a:defRPr sz="800"/>
            </a:lvl2pPr>
            <a:lvl3pPr>
              <a:lnSpc>
                <a:spcPct val="110000"/>
              </a:lnSpc>
              <a:spcBef>
                <a:spcPts val="800"/>
              </a:spcBef>
              <a:defRPr sz="800"/>
            </a:lvl3pPr>
            <a:lvl4pPr>
              <a:lnSpc>
                <a:spcPct val="110000"/>
              </a:lnSpc>
              <a:spcBef>
                <a:spcPts val="800"/>
              </a:spcBef>
              <a:defRPr sz="800"/>
            </a:lvl4pPr>
            <a:lvl5pPr>
              <a:lnSpc>
                <a:spcPct val="110000"/>
              </a:lnSpc>
              <a:spcBef>
                <a:spcPts val="800"/>
              </a:spcBef>
              <a:defRPr sz="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Double-click to edit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3774002" y="5117272"/>
            <a:ext cx="1981201" cy="825501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10000"/>
              </a:lnSpc>
              <a:spcBef>
                <a:spcPts val="800"/>
              </a:spcBef>
              <a:defRPr sz="800"/>
            </a:lvl1pPr>
          </a:lstStyle>
          <a:p>
            <a:r>
              <a:t>Double-click to edit</a:t>
            </a:r>
          </a:p>
        </p:txBody>
      </p:sp>
      <p:sp>
        <p:nvSpPr>
          <p:cNvPr id="16" name="Double-click to edit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6436754" y="5117272"/>
            <a:ext cx="1981201" cy="825501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10000"/>
              </a:lnSpc>
              <a:spcBef>
                <a:spcPts val="800"/>
              </a:spcBef>
              <a:defRPr sz="800"/>
            </a:lvl1pPr>
          </a:lstStyle>
          <a:p>
            <a:r>
              <a:t>Double-click to edit</a:t>
            </a:r>
          </a:p>
        </p:txBody>
      </p:sp>
      <p:sp>
        <p:nvSpPr>
          <p:cNvPr id="17" name="Double-click to edit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111250" y="4114096"/>
            <a:ext cx="1981200" cy="774577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400">
                <a:solidFill>
                  <a:schemeClr val="accent1">
                    <a:hueOff val="3085713"/>
                    <a:satOff val="-86406"/>
                    <a:lumOff val="-8647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Double-click to edit</a:t>
            </a:r>
          </a:p>
        </p:txBody>
      </p:sp>
      <p:sp>
        <p:nvSpPr>
          <p:cNvPr id="18" name="Double-click to edit"/>
          <p:cNvSpPr txBox="1">
            <a:spLocks noGrp="1"/>
          </p:cNvSpPr>
          <p:nvPr>
            <p:ph type="body" sz="quarter" idx="25" hasCustomPrompt="1"/>
          </p:nvPr>
        </p:nvSpPr>
        <p:spPr>
          <a:xfrm>
            <a:off x="3774002" y="4114096"/>
            <a:ext cx="1981201" cy="774577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400">
                <a:solidFill>
                  <a:schemeClr val="accent1">
                    <a:hueOff val="3085713"/>
                    <a:satOff val="-86406"/>
                    <a:lumOff val="-8647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Double-click to edit</a:t>
            </a:r>
          </a:p>
        </p:txBody>
      </p:sp>
      <p:sp>
        <p:nvSpPr>
          <p:cNvPr id="19" name="Double-click to edit"/>
          <p:cNvSpPr txBox="1">
            <a:spLocks noGrp="1"/>
          </p:cNvSpPr>
          <p:nvPr>
            <p:ph type="body" sz="quarter" idx="26" hasCustomPrompt="1"/>
          </p:nvPr>
        </p:nvSpPr>
        <p:spPr>
          <a:xfrm>
            <a:off x="6436754" y="4114096"/>
            <a:ext cx="1981201" cy="774577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400">
                <a:solidFill>
                  <a:schemeClr val="accent1">
                    <a:hueOff val="3085713"/>
                    <a:satOff val="-86406"/>
                    <a:lumOff val="-8647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Double-click to edit</a:t>
            </a:r>
          </a:p>
        </p:txBody>
      </p:sp>
      <p:sp>
        <p:nvSpPr>
          <p:cNvPr id="20" name="Double-click to edit"/>
          <p:cNvSpPr txBox="1">
            <a:spLocks noGrp="1"/>
          </p:cNvSpPr>
          <p:nvPr>
            <p:ph type="body" sz="quarter" idx="27" hasCustomPrompt="1"/>
          </p:nvPr>
        </p:nvSpPr>
        <p:spPr>
          <a:xfrm>
            <a:off x="9099507" y="5117272"/>
            <a:ext cx="1981201" cy="825501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10000"/>
              </a:lnSpc>
              <a:spcBef>
                <a:spcPts val="800"/>
              </a:spcBef>
              <a:defRPr sz="800"/>
            </a:lvl1pPr>
          </a:lstStyle>
          <a:p>
            <a:r>
              <a:t>Double-click to edit</a:t>
            </a:r>
          </a:p>
        </p:txBody>
      </p:sp>
      <p:sp>
        <p:nvSpPr>
          <p:cNvPr id="21" name="Double-click to edit"/>
          <p:cNvSpPr txBox="1">
            <a:spLocks noGrp="1"/>
          </p:cNvSpPr>
          <p:nvPr>
            <p:ph type="body" sz="quarter" idx="28" hasCustomPrompt="1"/>
          </p:nvPr>
        </p:nvSpPr>
        <p:spPr>
          <a:xfrm>
            <a:off x="9099507" y="4114096"/>
            <a:ext cx="1981201" cy="774577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400">
                <a:solidFill>
                  <a:schemeClr val="accent1">
                    <a:hueOff val="3085713"/>
                    <a:satOff val="-86406"/>
                    <a:lumOff val="-8647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Double-click to edit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pic>
        <p:nvPicPr>
          <p:cNvPr id="2" name="Trifork_logo_RGB 1.pdf" descr="Trifork_logo_RGB 1.pdf">
            <a:extLst>
              <a:ext uri="{FF2B5EF4-FFF2-40B4-BE49-F238E27FC236}">
                <a16:creationId xmlns:a16="http://schemas.microsoft.com/office/drawing/2014/main" id="{CA7BC75F-7460-464E-DD6C-211103C346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96190" y="6352540"/>
            <a:ext cx="725366" cy="762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60045865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79200"/>
            <a:ext cx="10364400" cy="712800"/>
          </a:xfrm>
        </p:spPr>
        <p:txBody>
          <a:bodyPr lIns="0" tIns="0" rIns="0" bIns="0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5C3A-03EB-F44E-AF21-A5C71E373AA8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600" y="446400"/>
            <a:ext cx="5637600" cy="216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1200"/>
              </a:lnSpc>
              <a:buNone/>
              <a:defRPr sz="1000" b="1" i="0" spc="15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65C3CF2-2994-4E48-87A9-B524401D7E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8000" y="6350400"/>
            <a:ext cx="747600" cy="756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800" y="1846800"/>
            <a:ext cx="10364400" cy="4064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25987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mbers">
    <p:bg>
      <p:bgPr>
        <a:blipFill dpi="0" rotWithShape="1">
          <a:blip r:embed="rId2">
            <a:lum/>
          </a:blip>
          <a:srcRect/>
          <a:stretch>
            <a:fillRect l="-38906" r="-38906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105200"/>
            <a:ext cx="5727600" cy="914400"/>
          </a:xfrm>
        </p:spPr>
        <p:txBody>
          <a:bodyPr lIns="0" tIns="0" rIns="0" bIns="0" anchor="t">
            <a:normAutofit/>
          </a:bodyPr>
          <a:lstStyle/>
          <a:p>
            <a:r>
              <a:rPr lang="en-GB" dirty="0"/>
              <a:t>Title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5C3A-03EB-F44E-AF21-A5C71E373AA8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600" y="446400"/>
            <a:ext cx="5637600" cy="216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1200"/>
              </a:lnSpc>
              <a:buNone/>
              <a:defRPr sz="1000" b="1" i="0" spc="15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800" y="1976400"/>
            <a:ext cx="5727600" cy="2462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F298090-8651-E5F1-0C7F-D99451687A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800" y="4978800"/>
            <a:ext cx="1738800" cy="10116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5000" b="1" i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828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6923743-222E-F65F-9F14-D76010623E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4400" y="5893200"/>
            <a:ext cx="1738800" cy="2412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000" b="1" i="0" spc="150" baseline="0">
                <a:solidFill>
                  <a:srgbClr val="2C3A41">
                    <a:alpha val="60000"/>
                  </a:srgbClr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2C71330D-C9D8-1983-4EE0-713A1525E6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52600" y="4978800"/>
            <a:ext cx="1738800" cy="10116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5000" b="1" i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3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56CDF55-D0FC-8B0C-9C74-CCD779EF70F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53200" y="5893200"/>
            <a:ext cx="1738800" cy="2412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000" b="1" i="0" spc="150" baseline="0">
                <a:solidFill>
                  <a:srgbClr val="2C3A41">
                    <a:alpha val="60000"/>
                  </a:srgbClr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379B0230-114E-642F-E3FF-F408088C46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90800" y="4978800"/>
            <a:ext cx="1738800" cy="10116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5000" b="1" i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16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45C60E47-08B4-B051-38FE-3F3350DDB3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90800" y="5893200"/>
            <a:ext cx="1738800" cy="2412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000" b="1" i="0" spc="150" baseline="0">
                <a:solidFill>
                  <a:srgbClr val="2C3A41">
                    <a:alpha val="60000"/>
                  </a:srgbClr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F83A2946-E30F-77E9-DC11-C558A9F028F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8400" y="4978800"/>
            <a:ext cx="1738800" cy="10116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5000" b="1" i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77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0B6C8A5E-4A35-BF07-E311-F7A4FEA99DF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28400" y="5893200"/>
            <a:ext cx="1738800" cy="2412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000" b="1" i="0" spc="150" baseline="0">
                <a:solidFill>
                  <a:srgbClr val="2C3A41">
                    <a:alpha val="60000"/>
                  </a:srgbClr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</p:spTree>
    <p:extLst>
      <p:ext uri="{BB962C8B-B14F-4D97-AF65-F5344CB8AC3E}">
        <p14:creationId xmlns:p14="http://schemas.microsoft.com/office/powerpoint/2010/main" val="27879200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% Imag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105200"/>
            <a:ext cx="6300000" cy="914400"/>
          </a:xfrm>
        </p:spPr>
        <p:txBody>
          <a:bodyPr lIns="0" tIns="0" rIns="0" bIns="0" anchor="t">
            <a:normAutofit/>
          </a:bodyPr>
          <a:lstStyle/>
          <a:p>
            <a:r>
              <a:rPr lang="en-GB" dirty="0"/>
              <a:t>Title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5C3A-03EB-F44E-AF21-A5C71E373AA8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600" y="446400"/>
            <a:ext cx="5637600" cy="216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1200"/>
              </a:lnSpc>
              <a:buNone/>
              <a:defRPr sz="1000" b="1" i="0" spc="15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800" y="1976401"/>
            <a:ext cx="6300000" cy="34919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526653E-4726-97A6-5B77-2B7E6EE67A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998000" y="6350400"/>
            <a:ext cx="747600" cy="7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024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220400"/>
            <a:ext cx="4878000" cy="4420800"/>
          </a:xfrm>
        </p:spPr>
        <p:txBody>
          <a:bodyPr lIns="0" tIns="0" rIns="0" bIns="0" anchor="t">
            <a:normAutofit/>
          </a:bodyPr>
          <a:lstStyle>
            <a:lvl1pPr>
              <a:lnSpc>
                <a:spcPts val="7000"/>
              </a:lnSpc>
              <a:defRPr sz="6000"/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5C3A-03EB-F44E-AF21-A5C71E373AA8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600" y="446400"/>
            <a:ext cx="5637600" cy="216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1200"/>
              </a:lnSpc>
              <a:buNone/>
              <a:defRPr sz="1000" b="1" i="0" spc="15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1371900"/>
            <a:ext cx="4878000" cy="42693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lnSpc>
                <a:spcPts val="3200"/>
              </a:lnSpc>
              <a:defRPr sz="2000"/>
            </a:lvl1pPr>
            <a:lvl2pPr>
              <a:lnSpc>
                <a:spcPts val="3200"/>
              </a:lnSpc>
              <a:defRPr sz="2000"/>
            </a:lvl2pPr>
            <a:lvl3pPr>
              <a:lnSpc>
                <a:spcPts val="3200"/>
              </a:lnSpc>
              <a:defRPr sz="2000"/>
            </a:lvl3pPr>
            <a:lvl4pPr>
              <a:lnSpc>
                <a:spcPts val="3200"/>
              </a:lnSpc>
              <a:defRPr sz="2000"/>
            </a:lvl4pPr>
            <a:lvl5pPr>
              <a:lnSpc>
                <a:spcPts val="3200"/>
              </a:lnSpc>
              <a:defRPr sz="20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73398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87E44-95FD-F19B-435B-5AAE5017B9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1587600"/>
            <a:ext cx="5094000" cy="2437200"/>
          </a:xfrm>
        </p:spPr>
        <p:txBody>
          <a:bodyPr lIns="0" tIns="0" rIns="0" bIns="0" anchor="b"/>
          <a:lstStyle>
            <a:lvl1pPr algn="l">
              <a:lnSpc>
                <a:spcPts val="7000"/>
              </a:lnSpc>
              <a:defRPr sz="6000"/>
            </a:lvl1pPr>
          </a:lstStyle>
          <a:p>
            <a:r>
              <a:rPr lang="en-GB" dirty="0"/>
              <a:t>Title Text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9EBC20-68B9-133C-A498-D74F420534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2400" y="4114800"/>
            <a:ext cx="4446000" cy="2235600"/>
          </a:xfrm>
        </p:spPr>
        <p:txBody>
          <a:bodyPr>
            <a:normAutofit/>
          </a:bodyPr>
          <a:lstStyle>
            <a:lvl1pPr marL="0" indent="0" algn="l">
              <a:spcBef>
                <a:spcPts val="800"/>
              </a:spcBef>
              <a:spcAft>
                <a:spcPts val="800"/>
              </a:spcAft>
              <a:buNone/>
              <a:defRPr sz="1600"/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62EDE-A8D1-63C5-39B0-9CDE508D3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7600" y="6282000"/>
            <a:ext cx="747600" cy="208800"/>
          </a:xfrm>
        </p:spPr>
        <p:txBody>
          <a:bodyPr/>
          <a:lstStyle/>
          <a:p>
            <a:fld id="{8EE15C3A-03EB-F44E-AF21-A5C71E373AA8}" type="slidenum">
              <a:rPr lang="en-GB" smtClean="0"/>
              <a:t>‹nr.›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A504CEB-6C70-93C6-1077-ADD011CF4E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600" y="446400"/>
            <a:ext cx="5637600" cy="216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1200"/>
              </a:lnSpc>
              <a:buNone/>
              <a:defRPr sz="1000" b="1" i="0" spc="15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E2D6BB3-6B1F-4E70-2E80-E99B2BB806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98000" y="6350400"/>
            <a:ext cx="747600" cy="75600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D035DCD-8F63-7088-C13F-297DBC293C6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14400" y="4315206"/>
            <a:ext cx="457200" cy="25200"/>
          </a:xfrm>
          <a:solidFill>
            <a:schemeClr val="accent1"/>
          </a:solidFill>
        </p:spPr>
        <p:txBody>
          <a:bodyPr lIns="0" tIns="0" rIns="0" bIns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D696816-5848-904E-9EC0-7D13D2AD1FD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656400" y="-608400"/>
            <a:ext cx="6145200" cy="6577200"/>
          </a:xfrm>
          <a:prstGeom prst="roundRect">
            <a:avLst>
              <a:gd name="adj" fmla="val 9302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0304" r="-30304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06396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DB4B2C-DF59-C7D8-22CA-536B380DD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8470733-021C-4254-A45C-0AE3DF88F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C6C7071-8733-8F9B-CB41-891588C78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62C15-BA8D-684F-91C2-61D19A44CFF6}" type="datetimeFigureOut">
              <a:rPr lang="da-DK" smtClean="0"/>
              <a:t>04.09.2024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04CA363-0EDD-0843-40F1-F39277D47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AE54A8B-4B60-8234-4A4B-C9C3C8CDB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651C6-F520-824C-B781-CF882238E75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482798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79200"/>
            <a:ext cx="10364400" cy="712800"/>
          </a:xfrm>
        </p:spPr>
        <p:txBody>
          <a:bodyPr lIns="0" tIns="0" rIns="0" bIns="0"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5C3A-03EB-F44E-AF21-A5C71E373AA8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600" y="446400"/>
            <a:ext cx="5637600" cy="216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1200"/>
              </a:lnSpc>
              <a:buNone/>
              <a:defRPr sz="1000" b="1" i="0" spc="15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65C3CF2-2994-4E48-87A9-B524401D7E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8000" y="6350400"/>
            <a:ext cx="747600" cy="756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800" y="1846800"/>
            <a:ext cx="10364400" cy="4064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13201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79200"/>
            <a:ext cx="10364400" cy="712800"/>
          </a:xfrm>
        </p:spPr>
        <p:txBody>
          <a:bodyPr lIns="0" tIns="0" rIns="0" bIns="0"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5C3A-03EB-F44E-AF21-A5C71E373AA8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600" y="446400"/>
            <a:ext cx="5637600" cy="216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1200"/>
              </a:lnSpc>
              <a:buNone/>
              <a:defRPr sz="1000" b="1" i="0" spc="15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65C3CF2-2994-4E48-87A9-B524401D7E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8000" y="6350400"/>
            <a:ext cx="747600" cy="756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800" y="1846800"/>
            <a:ext cx="4928400" cy="4064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24A9147-9996-3D7F-40EA-C0CAAFB5863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350400" y="1846800"/>
            <a:ext cx="4928400" cy="4064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32431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79200"/>
            <a:ext cx="10364400" cy="712800"/>
          </a:xfrm>
        </p:spPr>
        <p:txBody>
          <a:bodyPr lIns="0" tIns="0" rIns="0" bIns="0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5C3A-03EB-F44E-AF21-A5C71E373AA8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600" y="446400"/>
            <a:ext cx="5637600" cy="216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1200"/>
              </a:lnSpc>
              <a:buNone/>
              <a:defRPr sz="1000" b="1" i="0" spc="15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65C3CF2-2994-4E48-87A9-B524401D7E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8000" y="6350400"/>
            <a:ext cx="747600" cy="756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800" y="1846800"/>
            <a:ext cx="3132000" cy="4064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24A9147-9996-3D7F-40EA-C0CAAFB5863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146800" y="1846800"/>
            <a:ext cx="3132000" cy="4064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FB140BB-4949-D3C7-643A-9710D4A4396C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530000" y="1846800"/>
            <a:ext cx="3132000" cy="4064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68237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79200"/>
            <a:ext cx="6772800" cy="1688400"/>
          </a:xfrm>
        </p:spPr>
        <p:txBody>
          <a:bodyPr lIns="0" tIns="0" rIns="0" bIns="0" anchor="ctr">
            <a:noAutofit/>
          </a:bodyPr>
          <a:lstStyle>
            <a:lvl1pPr>
              <a:lnSpc>
                <a:spcPts val="4600"/>
              </a:lnSpc>
              <a:defRPr sz="4000"/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5C3A-03EB-F44E-AF21-A5C71E373AA8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600" y="446400"/>
            <a:ext cx="5637600" cy="216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1200"/>
              </a:lnSpc>
              <a:buNone/>
              <a:defRPr sz="1000" b="1" i="0" spc="15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65C3CF2-2994-4E48-87A9-B524401D7E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8000" y="6350400"/>
            <a:ext cx="747600" cy="756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94550" y="4778569"/>
            <a:ext cx="2800800" cy="1281600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>
            <a:lvl1pPr marL="0" indent="0"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Headline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D5ECB8D-25E6-BEAD-E607-AAC512D8F74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12950" y="3042000"/>
            <a:ext cx="3182400" cy="1519200"/>
          </a:xfrm>
          <a:prstGeom prst="roundRect">
            <a:avLst>
              <a:gd name="adj" fmla="val 9111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5462" b="-15462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 </a:t>
            </a:r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C79E1427-A0B9-8B80-780B-7947F83725B1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914400" y="4925271"/>
            <a:ext cx="255600" cy="25200"/>
          </a:xfrm>
          <a:solidFill>
            <a:schemeClr val="accent1"/>
          </a:solidFill>
        </p:spPr>
        <p:txBody>
          <a:bodyPr lIns="0" tIns="0" rIns="0" bIns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EDA10BB-F32D-A9AB-0366-9858F4E74A01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886400" y="4778569"/>
            <a:ext cx="2800800" cy="1281600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>
            <a:lvl1pPr marL="0" indent="0"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Headline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33D7EED7-E28A-5066-3C63-DCBFA918C10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504800" y="3042001"/>
            <a:ext cx="3182400" cy="1519200"/>
          </a:xfrm>
          <a:prstGeom prst="roundRect">
            <a:avLst>
              <a:gd name="adj" fmla="val 9143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5462" b="-15462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 </a:t>
            </a:r>
          </a:p>
        </p:txBody>
      </p:sp>
      <p:sp>
        <p:nvSpPr>
          <p:cNvPr id="18" name="Content Placeholder 12">
            <a:extLst>
              <a:ext uri="{FF2B5EF4-FFF2-40B4-BE49-F238E27FC236}">
                <a16:creationId xmlns:a16="http://schemas.microsoft.com/office/drawing/2014/main" id="{E3905B86-25AA-8E6B-F6C7-6E5D5C8CC1BE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504800" y="4925271"/>
            <a:ext cx="255600" cy="25200"/>
          </a:xfrm>
          <a:solidFill>
            <a:schemeClr val="accent1"/>
          </a:solidFill>
        </p:spPr>
        <p:txBody>
          <a:bodyPr lIns="0" tIns="0" rIns="0" bIns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5DD6DBE3-C0B8-C6DC-C5C0-F1F1B7F430C0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8478250" y="4791169"/>
            <a:ext cx="2800800" cy="1281600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>
            <a:lvl1pPr marL="0" indent="0">
              <a:buNone/>
              <a:defRPr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Headline</a:t>
            </a:r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6DC8736F-FF17-E51D-B5AD-077F804978C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096650" y="3042001"/>
            <a:ext cx="3182400" cy="1519200"/>
          </a:xfrm>
          <a:prstGeom prst="roundRect">
            <a:avLst>
              <a:gd name="adj" fmla="val 9433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5462" b="-15462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 </a:t>
            </a:r>
          </a:p>
        </p:txBody>
      </p:sp>
      <p:sp>
        <p:nvSpPr>
          <p:cNvPr id="22" name="Content Placeholder 12">
            <a:extLst>
              <a:ext uri="{FF2B5EF4-FFF2-40B4-BE49-F238E27FC236}">
                <a16:creationId xmlns:a16="http://schemas.microsoft.com/office/drawing/2014/main" id="{ECB2F1DB-0F31-0B5C-1D17-289586BEE78C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8096650" y="4937871"/>
            <a:ext cx="255600" cy="25200"/>
          </a:xfrm>
          <a:solidFill>
            <a:schemeClr val="accent1"/>
          </a:solidFill>
        </p:spPr>
        <p:txBody>
          <a:bodyPr lIns="0" tIns="0" rIns="0" bIns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474079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220400"/>
            <a:ext cx="4878000" cy="4420800"/>
          </a:xfrm>
        </p:spPr>
        <p:txBody>
          <a:bodyPr lIns="0" tIns="0" rIns="0" bIns="0" anchor="t">
            <a:normAutofit/>
          </a:bodyPr>
          <a:lstStyle>
            <a:lvl1pPr>
              <a:lnSpc>
                <a:spcPts val="7000"/>
              </a:lnSpc>
              <a:defRPr sz="6000"/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5C3A-03EB-F44E-AF21-A5C71E373AA8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600" y="446400"/>
            <a:ext cx="5637600" cy="216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1200"/>
              </a:lnSpc>
              <a:buNone/>
              <a:defRPr sz="1000" b="1" i="0" spc="15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1371900"/>
            <a:ext cx="4878000" cy="42693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lnSpc>
                <a:spcPts val="3200"/>
              </a:lnSpc>
              <a:defRPr sz="2000"/>
            </a:lvl1pPr>
            <a:lvl2pPr>
              <a:lnSpc>
                <a:spcPts val="3200"/>
              </a:lnSpc>
              <a:defRPr sz="2000"/>
            </a:lvl2pPr>
            <a:lvl3pPr>
              <a:lnSpc>
                <a:spcPts val="3200"/>
              </a:lnSpc>
              <a:defRPr sz="2000"/>
            </a:lvl3pPr>
            <a:lvl4pPr>
              <a:lnSpc>
                <a:spcPts val="3200"/>
              </a:lnSpc>
              <a:defRPr sz="2000"/>
            </a:lvl4pPr>
            <a:lvl5pPr>
              <a:lnSpc>
                <a:spcPts val="3200"/>
              </a:lnSpc>
              <a:defRPr sz="20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18675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105200"/>
            <a:ext cx="5727600" cy="914400"/>
          </a:xfrm>
        </p:spPr>
        <p:txBody>
          <a:bodyPr lIns="0" tIns="0" rIns="0" bIns="0" anchor="t">
            <a:normAutofit/>
          </a:bodyPr>
          <a:lstStyle/>
          <a:p>
            <a:r>
              <a:rPr lang="en-GB" dirty="0"/>
              <a:t>Title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5C3A-03EB-F44E-AF21-A5C71E373AA8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600" y="446400"/>
            <a:ext cx="5637600" cy="216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1200"/>
              </a:lnSpc>
              <a:buNone/>
              <a:defRPr sz="1000" b="1" i="0" spc="15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800" y="1976401"/>
            <a:ext cx="5727600" cy="34919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3A77A74-5B60-35F0-29F1-5435BA5EFB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250400" y="406800"/>
            <a:ext cx="4532400" cy="6044400"/>
          </a:xfrm>
          <a:prstGeom prst="roundRect">
            <a:avLst>
              <a:gd name="adj" fmla="val 4456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8906" r="-3890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220129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Imag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105200"/>
            <a:ext cx="6300000" cy="914400"/>
          </a:xfrm>
        </p:spPr>
        <p:txBody>
          <a:bodyPr lIns="0" tIns="0" rIns="0" bIns="0" anchor="t">
            <a:normAutofit/>
          </a:bodyPr>
          <a:lstStyle/>
          <a:p>
            <a:r>
              <a:rPr lang="en-GB" dirty="0"/>
              <a:t>Title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5C3A-03EB-F44E-AF21-A5C71E373AA8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600" y="446400"/>
            <a:ext cx="5637600" cy="216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1200"/>
              </a:lnSpc>
              <a:buNone/>
              <a:defRPr sz="1000" b="1" i="0" spc="15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800" y="1976401"/>
            <a:ext cx="6300000" cy="34919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526653E-4726-97A6-5B77-2B7E6EE67A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998000" y="6350400"/>
            <a:ext cx="747600" cy="7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9563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1200" y="1105200"/>
            <a:ext cx="5727600" cy="914400"/>
          </a:xfrm>
        </p:spPr>
        <p:txBody>
          <a:bodyPr lIns="0" tIns="0" rIns="0" bIns="0" anchor="t">
            <a:normAutofit/>
          </a:bodyPr>
          <a:lstStyle/>
          <a:p>
            <a:r>
              <a:rPr lang="en-GB" dirty="0"/>
              <a:t>Title Text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51200" y="730800"/>
            <a:ext cx="5727600" cy="216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1200"/>
              </a:lnSpc>
              <a:buNone/>
              <a:defRPr sz="1000" b="1" i="0" spc="15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1200" y="1976401"/>
            <a:ext cx="5727600" cy="34919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3A77A74-5B60-35F0-29F1-5435BA5EFB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06800" y="406800"/>
            <a:ext cx="4532400" cy="6044400"/>
          </a:xfrm>
          <a:prstGeom prst="roundRect">
            <a:avLst>
              <a:gd name="adj" fmla="val 4456"/>
            </a:avLst>
          </a:prstGeom>
          <a:blipFill>
            <a:blip r:embed="rId2"/>
            <a:srcRect/>
            <a:stretch>
              <a:fillRect l="-38924" r="-38924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 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67781AD-33AD-89F3-EFFD-8C22F9824B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98000" y="6350400"/>
            <a:ext cx="747600" cy="7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2513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Imag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3A77A74-5B60-35F0-29F1-5435BA5EFB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4064399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2489" r="-62489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8800" y="1105200"/>
            <a:ext cx="6300000" cy="914400"/>
          </a:xfrm>
        </p:spPr>
        <p:txBody>
          <a:bodyPr lIns="0" tIns="0" rIns="0" bIns="0" anchor="t">
            <a:normAutofit/>
          </a:bodyPr>
          <a:lstStyle/>
          <a:p>
            <a:r>
              <a:rPr lang="en-GB" dirty="0"/>
              <a:t>Title Text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78800" y="730800"/>
            <a:ext cx="6300000" cy="216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1200"/>
              </a:lnSpc>
              <a:buNone/>
              <a:defRPr sz="1000" b="1" i="0" spc="15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800" y="1976401"/>
            <a:ext cx="6300000" cy="34919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7F7E27-5A6C-5A3E-585E-6896577BDD3B}"/>
              </a:ext>
            </a:extLst>
          </p:cNvPr>
          <p:cNvSpPr/>
          <p:nvPr userDrawn="1"/>
        </p:nvSpPr>
        <p:spPr>
          <a:xfrm>
            <a:off x="3250799" y="0"/>
            <a:ext cx="813600" cy="6858000"/>
          </a:xfrm>
          <a:prstGeom prst="rect">
            <a:avLst/>
          </a:prstGeom>
          <a:gradFill>
            <a:gsLst>
              <a:gs pos="100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CF94E32-058A-5811-4742-0F8908F8DE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98000" y="6350400"/>
            <a:ext cx="747600" cy="7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0800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5C3A-03EB-F44E-AF21-A5C71E373AA8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600" y="446400"/>
            <a:ext cx="5637600" cy="216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1200"/>
              </a:lnSpc>
              <a:buNone/>
              <a:defRPr sz="1000" b="1" i="0" spc="15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65C3CF2-2994-4E48-87A9-B524401D7E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8000" y="6350400"/>
            <a:ext cx="747600" cy="756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83400" y="964800"/>
            <a:ext cx="9025200" cy="3456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6000" b="1" i="0">
                <a:solidFill>
                  <a:schemeClr val="accent1"/>
                </a:solidFill>
                <a:latin typeface="Caveat" pitchFamily="2" charset="0"/>
              </a:defRPr>
            </a:lvl1pPr>
          </a:lstStyle>
          <a:p>
            <a:pPr lvl="0"/>
            <a:r>
              <a:rPr lang="en-GB" dirty="0"/>
              <a:t>“Insert your quote here”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961BDE4-B79C-DC79-016F-2071F5163964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583401" y="4863600"/>
            <a:ext cx="633599" cy="633600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 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AD25B838-8302-B153-06DA-827565D5E2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19400" y="4863600"/>
            <a:ext cx="8089200" cy="216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700" b="1" i="0" spc="15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973287-62BA-0B16-16BF-6F51464238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19400" y="5068800"/>
            <a:ext cx="8089863" cy="446400"/>
          </a:xfrm>
        </p:spPr>
        <p:txBody>
          <a:bodyPr lIns="0" tIns="0" rIns="0" bIns="0" anchor="ctr"/>
          <a:lstStyle>
            <a:lvl1pPr marL="0" indent="0">
              <a:buNone/>
              <a:defRPr>
                <a:solidFill>
                  <a:srgbClr val="2C3A41"/>
                </a:solidFill>
              </a:defRPr>
            </a:lvl1pPr>
          </a:lstStyle>
          <a:p>
            <a:pPr lvl="0"/>
            <a:r>
              <a:rPr lang="en-GB" dirty="0"/>
              <a:t>Full Name</a:t>
            </a:r>
          </a:p>
        </p:txBody>
      </p:sp>
    </p:spTree>
    <p:extLst>
      <p:ext uri="{BB962C8B-B14F-4D97-AF65-F5344CB8AC3E}">
        <p14:creationId xmlns:p14="http://schemas.microsoft.com/office/powerpoint/2010/main" val="4151319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FF0B8B-EE66-F940-46D6-FA397AE8E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5C31ED2-6261-7DFA-7E58-5ECD9D4A9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5EEC70A-4907-6361-ABC3-76C5DAA5F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62C15-BA8D-684F-91C2-61D19A44CFF6}" type="datetimeFigureOut">
              <a:rPr lang="da-DK" smtClean="0"/>
              <a:t>04.09.2024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60F1A9F-5AD1-6805-57ED-5FC006B32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AADDEC9-EE6B-A501-5789-537AD16B3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651C6-F520-824C-B781-CF882238E75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460549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105200"/>
            <a:ext cx="5727600" cy="914400"/>
          </a:xfrm>
        </p:spPr>
        <p:txBody>
          <a:bodyPr lIns="0" tIns="0" rIns="0" bIns="0" anchor="t">
            <a:normAutofit/>
          </a:bodyPr>
          <a:lstStyle/>
          <a:p>
            <a:r>
              <a:rPr lang="en-GB" dirty="0"/>
              <a:t>Title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5C3A-03EB-F44E-AF21-A5C71E373AA8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600" y="446400"/>
            <a:ext cx="5637600" cy="216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1200"/>
              </a:lnSpc>
              <a:buNone/>
              <a:defRPr sz="1000" b="1" i="0" spc="15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800" y="1976400"/>
            <a:ext cx="5727600" cy="2462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3A77A74-5B60-35F0-29F1-5435BA5EFB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250400" y="406800"/>
            <a:ext cx="4532400" cy="6044400"/>
          </a:xfrm>
          <a:prstGeom prst="roundRect">
            <a:avLst>
              <a:gd name="adj" fmla="val 4456"/>
            </a:avLst>
          </a:prstGeom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8100000" scaled="0"/>
          </a:gra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F298090-8651-E5F1-0C7F-D99451687A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800" y="4978800"/>
            <a:ext cx="1904400" cy="10116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4000" b="1" i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828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6923743-222E-F65F-9F14-D76010623E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4400" y="5893200"/>
            <a:ext cx="1904400" cy="367200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000" b="1" i="0" spc="150" baseline="0">
                <a:solidFill>
                  <a:srgbClr val="2C3A41">
                    <a:alpha val="60000"/>
                  </a:srgbClr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2C71330D-C9D8-1983-4EE0-713A1525E6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18200" y="4978800"/>
            <a:ext cx="1904400" cy="10116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4000" b="1" i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3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56CDF55-D0FC-8B0C-9C74-CCD779EF70F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18800" y="5893200"/>
            <a:ext cx="1904400" cy="367200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000" b="1" i="0" spc="150" baseline="0">
                <a:solidFill>
                  <a:srgbClr val="2C3A41">
                    <a:alpha val="60000"/>
                  </a:srgbClr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379B0230-114E-642F-E3FF-F408088C46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21400" y="4978800"/>
            <a:ext cx="1904400" cy="10116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4000" b="1" i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16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45C60E47-08B4-B051-38FE-3F3350DDB3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22000" y="5893200"/>
            <a:ext cx="1904400" cy="367200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000" b="1" i="0" spc="150" baseline="0">
                <a:solidFill>
                  <a:srgbClr val="2C3A41">
                    <a:alpha val="60000"/>
                  </a:srgbClr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</p:spTree>
    <p:extLst>
      <p:ext uri="{BB962C8B-B14F-4D97-AF65-F5344CB8AC3E}">
        <p14:creationId xmlns:p14="http://schemas.microsoft.com/office/powerpoint/2010/main" val="31776649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s">
    <p:bg>
      <p:bgPr>
        <a:blipFill dpi="0" rotWithShape="1">
          <a:blip r:embed="rId2">
            <a:lum/>
          </a:blip>
          <a:srcRect/>
          <a:stretch>
            <a:fillRect l="-38906" r="-38906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105200"/>
            <a:ext cx="5727600" cy="914400"/>
          </a:xfrm>
        </p:spPr>
        <p:txBody>
          <a:bodyPr lIns="0" tIns="0" rIns="0" bIns="0" anchor="t">
            <a:normAutofit/>
          </a:bodyPr>
          <a:lstStyle/>
          <a:p>
            <a:r>
              <a:rPr lang="en-GB" dirty="0"/>
              <a:t>Title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5C3A-03EB-F44E-AF21-A5C71E373AA8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600" y="446400"/>
            <a:ext cx="5637600" cy="216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1200"/>
              </a:lnSpc>
              <a:buNone/>
              <a:defRPr sz="1000" b="1" i="0" spc="15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800" y="1976400"/>
            <a:ext cx="5727600" cy="2462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F298090-8651-E5F1-0C7F-D99451687A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800" y="4978800"/>
            <a:ext cx="1738800" cy="10116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5000" b="1" i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828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6923743-222E-F65F-9F14-D76010623E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4400" y="5893200"/>
            <a:ext cx="1738800" cy="2412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000" b="1" i="0" spc="150" baseline="0">
                <a:solidFill>
                  <a:srgbClr val="2C3A41">
                    <a:alpha val="60000"/>
                  </a:srgbClr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2C71330D-C9D8-1983-4EE0-713A1525E6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52600" y="4978800"/>
            <a:ext cx="1738800" cy="10116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5000" b="1" i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3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56CDF55-D0FC-8B0C-9C74-CCD779EF70F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53200" y="5893200"/>
            <a:ext cx="1738800" cy="2412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000" b="1" i="0" spc="150" baseline="0">
                <a:solidFill>
                  <a:srgbClr val="2C3A41">
                    <a:alpha val="60000"/>
                  </a:srgbClr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379B0230-114E-642F-E3FF-F408088C46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90800" y="4978800"/>
            <a:ext cx="1738800" cy="10116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5000" b="1" i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16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45C60E47-08B4-B051-38FE-3F3350DDB3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90800" y="5893200"/>
            <a:ext cx="1738800" cy="2412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000" b="1" i="0" spc="150" baseline="0">
                <a:solidFill>
                  <a:srgbClr val="2C3A41">
                    <a:alpha val="60000"/>
                  </a:srgbClr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F83A2946-E30F-77E9-DC11-C558A9F028F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8400" y="4978800"/>
            <a:ext cx="1738800" cy="10116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5000" b="1" i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77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0B6C8A5E-4A35-BF07-E311-F7A4FEA99DF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28400" y="5893200"/>
            <a:ext cx="1738800" cy="2412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000" b="1" i="0" spc="150" baseline="0">
                <a:solidFill>
                  <a:srgbClr val="2C3A41">
                    <a:alpha val="60000"/>
                  </a:srgbClr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</p:spTree>
    <p:extLst>
      <p:ext uri="{BB962C8B-B14F-4D97-AF65-F5344CB8AC3E}">
        <p14:creationId xmlns:p14="http://schemas.microsoft.com/office/powerpoint/2010/main" val="25856204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ody Ind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87E44-95FD-F19B-435B-5AAE5017B9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1587600"/>
            <a:ext cx="4424400" cy="1764000"/>
          </a:xfrm>
        </p:spPr>
        <p:txBody>
          <a:bodyPr lIns="0" tIns="0" rIns="0" bIns="0" anchor="b"/>
          <a:lstStyle>
            <a:lvl1pPr algn="l">
              <a:lnSpc>
                <a:spcPts val="7000"/>
              </a:lnSpc>
              <a:defRPr sz="6000"/>
            </a:lvl1pPr>
          </a:lstStyle>
          <a:p>
            <a:r>
              <a:rPr lang="en-GB" dirty="0"/>
              <a:t>Title Text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9EBC20-68B9-133C-A498-D74F420534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9200" y="3758400"/>
            <a:ext cx="3459600" cy="2246400"/>
          </a:xfrm>
        </p:spPr>
        <p:txBody>
          <a:bodyPr>
            <a:normAutofit/>
          </a:bodyPr>
          <a:lstStyle>
            <a:lvl1pPr marL="0" indent="0" algn="l">
              <a:lnSpc>
                <a:spcPts val="3200"/>
              </a:lnSpc>
              <a:spcBef>
                <a:spcPts val="1600"/>
              </a:spcBef>
              <a:spcAft>
                <a:spcPts val="800"/>
              </a:spcAft>
              <a:buNone/>
              <a:defRPr sz="2200"/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62EDE-A8D1-63C5-39B0-9CDE508D3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7600" y="6282000"/>
            <a:ext cx="747600" cy="208800"/>
          </a:xfrm>
        </p:spPr>
        <p:txBody>
          <a:bodyPr/>
          <a:lstStyle/>
          <a:p>
            <a:fld id="{8EE15C3A-03EB-F44E-AF21-A5C71E373AA8}" type="slidenum">
              <a:rPr lang="en-GB" smtClean="0"/>
              <a:t>‹nr.›</a:t>
            </a:fld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E2D6BB3-6B1F-4E70-2E80-E99B2BB806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6800" y="306000"/>
            <a:ext cx="997200" cy="100840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D035DCD-8F63-7088-C13F-297DBC293C6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14400" y="4000652"/>
            <a:ext cx="658800" cy="25200"/>
          </a:xfrm>
          <a:solidFill>
            <a:schemeClr val="accent1"/>
          </a:solidFill>
        </p:spPr>
        <p:txBody>
          <a:bodyPr lIns="0" tIns="0" rIns="0" bIns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D696816-5848-904E-9EC0-7D13D2AD1FD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950800" y="608400"/>
            <a:ext cx="5637600" cy="5637600"/>
          </a:xfrm>
          <a:prstGeom prst="roundRect">
            <a:avLst>
              <a:gd name="adj" fmla="val 3603"/>
            </a:avLst>
          </a:prstGeom>
          <a:blipFill>
            <a:blip r:embed="rId5"/>
            <a:srcRect/>
            <a:stretch>
              <a:fillRect l="-16666" r="-1666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541928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87E44-95FD-F19B-435B-5AAE5017B9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1472400"/>
            <a:ext cx="5727600" cy="3531600"/>
          </a:xfrm>
        </p:spPr>
        <p:txBody>
          <a:bodyPr lIns="0" tIns="0" rIns="0" bIns="0" anchor="ctr"/>
          <a:lstStyle>
            <a:lvl1pPr algn="l">
              <a:lnSpc>
                <a:spcPts val="7000"/>
              </a:lnSpc>
              <a:defRPr sz="6000"/>
            </a:lvl1pPr>
          </a:lstStyle>
          <a:p>
            <a:r>
              <a:rPr lang="en-GB" dirty="0"/>
              <a:t>Title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62EDE-A8D1-63C5-39B0-9CDE508D3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7600" y="6282000"/>
            <a:ext cx="747600" cy="208800"/>
          </a:xfrm>
        </p:spPr>
        <p:txBody>
          <a:bodyPr/>
          <a:lstStyle/>
          <a:p>
            <a:fld id="{8EE15C3A-03EB-F44E-AF21-A5C71E373AA8}" type="slidenum">
              <a:rPr lang="en-GB" smtClean="0"/>
              <a:t>‹nr.›</a:t>
            </a:fld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E2D6BB3-6B1F-4E70-2E80-E99B2BB806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6800" y="306000"/>
            <a:ext cx="997200" cy="100840"/>
          </a:xfrm>
          <a:prstGeom prst="rect">
            <a:avLst/>
          </a:prstGeom>
        </p:spPr>
      </p:pic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D696816-5848-904E-9EC0-7D13D2AD1FD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50400" y="406800"/>
            <a:ext cx="4532400" cy="6044400"/>
          </a:xfrm>
          <a:prstGeom prst="roundRect">
            <a:avLst>
              <a:gd name="adj" fmla="val 3603"/>
            </a:avLst>
          </a:prstGeom>
          <a:blipFill>
            <a:blip r:embed="rId5"/>
            <a:srcRect/>
            <a:stretch>
              <a:fillRect l="-38906" r="-3890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106363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/ Lab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396800"/>
            <a:ext cx="5446800" cy="1144800"/>
          </a:xfrm>
        </p:spPr>
        <p:txBody>
          <a:bodyPr lIns="0" tIns="0" rIns="0" bIns="0" anchor="t">
            <a:normAutofit/>
          </a:bodyPr>
          <a:lstStyle/>
          <a:p>
            <a:r>
              <a:rPr lang="en-GB" dirty="0"/>
              <a:t>Title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5C3A-03EB-F44E-AF21-A5C71E373AA8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1112400"/>
            <a:ext cx="5446800" cy="2916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1200"/>
              </a:lnSpc>
              <a:buNone/>
              <a:defRPr sz="1000" b="1" i="0" spc="15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800" y="2509201"/>
            <a:ext cx="5446800" cy="34919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3A77A74-5B60-35F0-29F1-5435BA5EFB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250400" y="406800"/>
            <a:ext cx="4532400" cy="6044400"/>
          </a:xfrm>
          <a:prstGeom prst="roundRect">
            <a:avLst>
              <a:gd name="adj" fmla="val 4456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8906" r="-3890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 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A95BB50-41F2-5087-720C-4335AFEF65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6800" y="306000"/>
            <a:ext cx="997200" cy="10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7793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Only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87E44-95FD-F19B-435B-5AAE5017B9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1472400"/>
            <a:ext cx="10364400" cy="3531600"/>
          </a:xfrm>
        </p:spPr>
        <p:txBody>
          <a:bodyPr lIns="0" tIns="0" rIns="0" bIns="0" anchor="ctr"/>
          <a:lstStyle>
            <a:lvl1pPr algn="l">
              <a:lnSpc>
                <a:spcPts val="7000"/>
              </a:lnSpc>
              <a:defRPr sz="6000"/>
            </a:lvl1pPr>
          </a:lstStyle>
          <a:p>
            <a:r>
              <a:rPr lang="en-GB" dirty="0"/>
              <a:t>Title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62EDE-A8D1-63C5-39B0-9CDE508D3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7600" y="6282000"/>
            <a:ext cx="747600" cy="208800"/>
          </a:xfrm>
        </p:spPr>
        <p:txBody>
          <a:bodyPr/>
          <a:lstStyle/>
          <a:p>
            <a:fld id="{8EE15C3A-03EB-F44E-AF21-A5C71E373AA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88514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&amp; Text - Image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DF390BA-34E9-30A3-C85A-04FD7E4ACEFF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gradFill>
            <a:gsLst>
              <a:gs pos="0">
                <a:schemeClr val="tx1">
                  <a:alpha val="80000"/>
                </a:schemeClr>
              </a:gs>
              <a:gs pos="100000">
                <a:schemeClr val="tx1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220400"/>
            <a:ext cx="4878000" cy="4420800"/>
          </a:xfrm>
        </p:spPr>
        <p:txBody>
          <a:bodyPr lIns="0" tIns="0" rIns="0" bIns="0" anchor="t">
            <a:normAutofit/>
          </a:bodyPr>
          <a:lstStyle>
            <a:lvl1pPr>
              <a:lnSpc>
                <a:spcPts val="7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40000"/>
                  </a:schemeClr>
                </a:solidFill>
              </a:defRPr>
            </a:lvl1pPr>
          </a:lstStyle>
          <a:p>
            <a:fld id="{8EE15C3A-03EB-F44E-AF21-A5C71E373AA8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600" y="446400"/>
            <a:ext cx="5637600" cy="216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1200"/>
              </a:lnSpc>
              <a:buNone/>
              <a:defRPr sz="1000" b="1" i="0" spc="15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1371900"/>
            <a:ext cx="4878000" cy="42693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lnSpc>
                <a:spcPts val="3200"/>
              </a:lnSpc>
              <a:defRPr sz="2000">
                <a:solidFill>
                  <a:schemeClr val="bg1"/>
                </a:solidFill>
              </a:defRPr>
            </a:lvl1pPr>
            <a:lvl2pPr>
              <a:lnSpc>
                <a:spcPts val="3200"/>
              </a:lnSpc>
              <a:defRPr sz="2000">
                <a:solidFill>
                  <a:schemeClr val="bg1"/>
                </a:solidFill>
              </a:defRPr>
            </a:lvl2pPr>
            <a:lvl3pPr>
              <a:lnSpc>
                <a:spcPts val="3200"/>
              </a:lnSpc>
              <a:defRPr sz="2000">
                <a:solidFill>
                  <a:schemeClr val="bg1"/>
                </a:solidFill>
              </a:defRPr>
            </a:lvl3pPr>
            <a:lvl4pPr>
              <a:lnSpc>
                <a:spcPts val="3200"/>
              </a:lnSpc>
              <a:defRPr sz="2000">
                <a:solidFill>
                  <a:schemeClr val="bg1"/>
                </a:solidFill>
              </a:defRPr>
            </a:lvl4pPr>
            <a:lvl5pPr>
              <a:lnSpc>
                <a:spcPts val="3200"/>
              </a:lnSpc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552A95E-4EF8-8C48-B63D-7DA48AE342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998000" y="6350400"/>
            <a:ext cx="747600" cy="7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1247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Body - Image">
    <p:bg>
      <p:bgPr>
        <a:blipFill dpi="0" rotWithShape="1">
          <a:blip r:embed="rId2">
            <a:lum/>
          </a:blip>
          <a:srcRect/>
          <a:stretch>
            <a:fillRect t="-60000" b="-6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CAC3E-D273-8D7A-6998-BA7247B5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40000"/>
                  </a:schemeClr>
                </a:solidFill>
              </a:defRPr>
            </a:lvl1pPr>
          </a:lstStyle>
          <a:p>
            <a:fld id="{8EE15C3A-03EB-F44E-AF21-A5C71E373AA8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21055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fork - Image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DF390BA-34E9-30A3-C85A-04FD7E4ACEFF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gradFill>
            <a:gsLst>
              <a:gs pos="0">
                <a:schemeClr val="tx1">
                  <a:alpha val="80000"/>
                </a:schemeClr>
              </a:gs>
              <a:gs pos="100000">
                <a:schemeClr val="tx1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552A95E-4EF8-8C48-B63D-7DA48AE342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212166" y="3150000"/>
            <a:ext cx="3773600" cy="3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286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- Image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DF390BA-34E9-30A3-C85A-04FD7E4ACEFF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gradFill>
            <a:gsLst>
              <a:gs pos="0">
                <a:schemeClr val="tx1">
                  <a:alpha val="80000"/>
                </a:schemeClr>
              </a:gs>
              <a:gs pos="100000">
                <a:schemeClr val="tx1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743DD-1C7E-BF98-9FB0-98732D942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318400"/>
            <a:ext cx="5180400" cy="1015200"/>
          </a:xfrm>
        </p:spPr>
        <p:txBody>
          <a:bodyPr lIns="0" tIns="0" rIns="0" bIns="0" anchor="b">
            <a:normAutofit/>
          </a:bodyPr>
          <a:lstStyle>
            <a:lvl1pPr>
              <a:lnSpc>
                <a:spcPts val="7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Thank You!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9FD29E-3DD9-BA5B-2F7D-87A87A00F3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600" y="446400"/>
            <a:ext cx="5637600" cy="216000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ts val="1200"/>
              </a:lnSpc>
              <a:buNone/>
              <a:defRPr sz="1000" b="1" i="0" spc="150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en-GB" dirty="0"/>
              <a:t>LABEL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2421602-E917-A82E-A456-B145976D5D8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4400" y="4795200"/>
            <a:ext cx="5180400" cy="4572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  <a:lvl2pPr>
              <a:lnSpc>
                <a:spcPts val="3200"/>
              </a:lnSpc>
              <a:defRPr sz="2000">
                <a:solidFill>
                  <a:schemeClr val="bg1"/>
                </a:solidFill>
              </a:defRPr>
            </a:lvl2pPr>
            <a:lvl3pPr>
              <a:lnSpc>
                <a:spcPts val="3200"/>
              </a:lnSpc>
              <a:defRPr sz="2000">
                <a:solidFill>
                  <a:schemeClr val="bg1"/>
                </a:solidFill>
              </a:defRPr>
            </a:lvl3pPr>
            <a:lvl4pPr>
              <a:lnSpc>
                <a:spcPts val="3200"/>
              </a:lnSpc>
              <a:defRPr sz="2000">
                <a:solidFill>
                  <a:schemeClr val="bg1"/>
                </a:solidFill>
              </a:defRPr>
            </a:lvl4pPr>
            <a:lvl5pPr>
              <a:lnSpc>
                <a:spcPts val="3200"/>
              </a:lnSpc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Full Name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552A95E-4EF8-8C48-B63D-7DA48AE342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998000" y="6350400"/>
            <a:ext cx="747600" cy="75600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56B5AB7-66FB-98D0-9858-AF093B038DD6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14400" y="4338000"/>
            <a:ext cx="5180400" cy="4572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000" b="1" i="0" spc="150" baseline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lnSpc>
                <a:spcPts val="3200"/>
              </a:lnSpc>
              <a:defRPr sz="2000">
                <a:solidFill>
                  <a:schemeClr val="bg1"/>
                </a:solidFill>
              </a:defRPr>
            </a:lvl2pPr>
            <a:lvl3pPr>
              <a:lnSpc>
                <a:spcPts val="3200"/>
              </a:lnSpc>
              <a:defRPr sz="2000">
                <a:solidFill>
                  <a:schemeClr val="bg1"/>
                </a:solidFill>
              </a:defRPr>
            </a:lvl3pPr>
            <a:lvl4pPr>
              <a:lnSpc>
                <a:spcPts val="3200"/>
              </a:lnSpc>
              <a:defRPr sz="2000">
                <a:solidFill>
                  <a:schemeClr val="bg1"/>
                </a:solidFill>
              </a:defRPr>
            </a:lvl4pPr>
            <a:lvl5pPr>
              <a:lnSpc>
                <a:spcPts val="3200"/>
              </a:lnSpc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631D32F-C1E3-BDDF-C221-9F471F7404E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914400" y="5481000"/>
            <a:ext cx="2203200" cy="4572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>
                    <a:alpha val="80000"/>
                  </a:schemeClr>
                </a:solidFill>
              </a:defRPr>
            </a:lvl1pPr>
            <a:lvl2pPr>
              <a:lnSpc>
                <a:spcPts val="3200"/>
              </a:lnSpc>
              <a:defRPr sz="2000">
                <a:solidFill>
                  <a:schemeClr val="bg1"/>
                </a:solidFill>
              </a:defRPr>
            </a:lvl2pPr>
            <a:lvl3pPr>
              <a:lnSpc>
                <a:spcPts val="3200"/>
              </a:lnSpc>
              <a:defRPr sz="2000">
                <a:solidFill>
                  <a:schemeClr val="bg1"/>
                </a:solidFill>
              </a:defRPr>
            </a:lvl3pPr>
            <a:lvl4pPr>
              <a:lnSpc>
                <a:spcPts val="3200"/>
              </a:lnSpc>
              <a:defRPr sz="2000">
                <a:solidFill>
                  <a:schemeClr val="bg1"/>
                </a:solidFill>
              </a:defRPr>
            </a:lvl4pPr>
            <a:lvl5pPr>
              <a:lnSpc>
                <a:spcPts val="3200"/>
              </a:lnSpc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mail@trifork.com</a:t>
            </a:r>
            <a:endParaRPr lang="en-GB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288617D-3BBE-D2D2-61C5-3DEF364B003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3481200" y="5481000"/>
            <a:ext cx="2617200" cy="4572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>
                    <a:alpha val="80000"/>
                  </a:schemeClr>
                </a:solidFill>
              </a:defRPr>
            </a:lvl1pPr>
            <a:lvl2pPr>
              <a:lnSpc>
                <a:spcPts val="3200"/>
              </a:lnSpc>
              <a:defRPr sz="2000">
                <a:solidFill>
                  <a:schemeClr val="bg1"/>
                </a:solidFill>
              </a:defRPr>
            </a:lvl2pPr>
            <a:lvl3pPr>
              <a:lnSpc>
                <a:spcPts val="3200"/>
              </a:lnSpc>
              <a:defRPr sz="2000">
                <a:solidFill>
                  <a:schemeClr val="bg1"/>
                </a:solidFill>
              </a:defRPr>
            </a:lvl3pPr>
            <a:lvl4pPr>
              <a:lnSpc>
                <a:spcPts val="3200"/>
              </a:lnSpc>
              <a:defRPr sz="2000">
                <a:solidFill>
                  <a:schemeClr val="bg1"/>
                </a:solidFill>
              </a:defRPr>
            </a:lvl4pPr>
            <a:lvl5pPr>
              <a:lnSpc>
                <a:spcPts val="3200"/>
              </a:lnSpc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+45 1234 5678</a:t>
            </a:r>
          </a:p>
        </p:txBody>
      </p:sp>
    </p:spTree>
    <p:extLst>
      <p:ext uri="{BB962C8B-B14F-4D97-AF65-F5344CB8AC3E}">
        <p14:creationId xmlns:p14="http://schemas.microsoft.com/office/powerpoint/2010/main" val="3502348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815045-34AF-E0F0-DEEB-C792ACC7D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AB6AD9F-54E9-C153-CBEC-4AA441E0CF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D0B819FE-C4CA-B110-D78E-00445F0D90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9FB1217F-D46A-83AB-76E3-E527BAE8D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62C15-BA8D-684F-91C2-61D19A44CFF6}" type="datetimeFigureOut">
              <a:rPr lang="da-DK" smtClean="0"/>
              <a:t>04.09.2024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66EFA6D4-32A1-99CC-39EB-3D46BCEA7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9B9E724A-257C-E50C-6A70-3D160AA98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651C6-F520-824C-B781-CF882238E75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998114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 Sections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1111250" y="791428"/>
            <a:ext cx="8610600" cy="2463801"/>
          </a:xfrm>
          <a:prstGeom prst="rect">
            <a:avLst/>
          </a:prstGeom>
        </p:spPr>
        <p:txBody>
          <a:bodyPr lIns="0" tIns="0" rIns="0" bIns="0"/>
          <a:lstStyle>
            <a:lvl1pPr>
              <a:defRPr sz="8000"/>
            </a:lvl1pPr>
          </a:lstStyle>
          <a:p>
            <a:r>
              <a:t>Title Text</a:t>
            </a:r>
          </a:p>
        </p:txBody>
      </p:sp>
      <p:sp>
        <p:nvSpPr>
          <p:cNvPr id="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11250" y="5117272"/>
            <a:ext cx="1981200" cy="825501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10000"/>
              </a:lnSpc>
              <a:spcBef>
                <a:spcPts val="800"/>
              </a:spcBef>
              <a:defRPr sz="800"/>
            </a:lvl1pPr>
            <a:lvl2pPr>
              <a:lnSpc>
                <a:spcPct val="110000"/>
              </a:lnSpc>
              <a:spcBef>
                <a:spcPts val="800"/>
              </a:spcBef>
              <a:defRPr sz="800"/>
            </a:lvl2pPr>
            <a:lvl3pPr>
              <a:lnSpc>
                <a:spcPct val="110000"/>
              </a:lnSpc>
              <a:spcBef>
                <a:spcPts val="800"/>
              </a:spcBef>
              <a:defRPr sz="800"/>
            </a:lvl3pPr>
            <a:lvl4pPr>
              <a:lnSpc>
                <a:spcPct val="110000"/>
              </a:lnSpc>
              <a:spcBef>
                <a:spcPts val="800"/>
              </a:spcBef>
              <a:defRPr sz="800"/>
            </a:lvl4pPr>
            <a:lvl5pPr>
              <a:lnSpc>
                <a:spcPct val="110000"/>
              </a:lnSpc>
              <a:spcBef>
                <a:spcPts val="800"/>
              </a:spcBef>
              <a:defRPr sz="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Double-click to edit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3774002" y="5117272"/>
            <a:ext cx="1981201" cy="825501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10000"/>
              </a:lnSpc>
              <a:spcBef>
                <a:spcPts val="800"/>
              </a:spcBef>
              <a:defRPr sz="800"/>
            </a:lvl1pPr>
          </a:lstStyle>
          <a:p>
            <a:r>
              <a:t>Double-click to edit</a:t>
            </a:r>
          </a:p>
        </p:txBody>
      </p:sp>
      <p:sp>
        <p:nvSpPr>
          <p:cNvPr id="16" name="Double-click to edit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6436754" y="5117272"/>
            <a:ext cx="1981201" cy="825501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10000"/>
              </a:lnSpc>
              <a:spcBef>
                <a:spcPts val="800"/>
              </a:spcBef>
              <a:defRPr sz="800"/>
            </a:lvl1pPr>
          </a:lstStyle>
          <a:p>
            <a:r>
              <a:t>Double-click to edit</a:t>
            </a:r>
          </a:p>
        </p:txBody>
      </p:sp>
      <p:sp>
        <p:nvSpPr>
          <p:cNvPr id="17" name="Double-click to edit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111250" y="4114096"/>
            <a:ext cx="1981200" cy="774577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400">
                <a:solidFill>
                  <a:schemeClr val="accent1">
                    <a:hueOff val="3085713"/>
                    <a:satOff val="-86406"/>
                    <a:lumOff val="-8647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Double-click to edit</a:t>
            </a:r>
          </a:p>
        </p:txBody>
      </p:sp>
      <p:sp>
        <p:nvSpPr>
          <p:cNvPr id="18" name="Double-click to edit"/>
          <p:cNvSpPr txBox="1">
            <a:spLocks noGrp="1"/>
          </p:cNvSpPr>
          <p:nvPr>
            <p:ph type="body" sz="quarter" idx="25" hasCustomPrompt="1"/>
          </p:nvPr>
        </p:nvSpPr>
        <p:spPr>
          <a:xfrm>
            <a:off x="3774002" y="4114096"/>
            <a:ext cx="1981201" cy="774577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400">
                <a:solidFill>
                  <a:schemeClr val="accent1">
                    <a:hueOff val="3085713"/>
                    <a:satOff val="-86406"/>
                    <a:lumOff val="-8647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Double-click to edit</a:t>
            </a:r>
          </a:p>
        </p:txBody>
      </p:sp>
      <p:sp>
        <p:nvSpPr>
          <p:cNvPr id="19" name="Double-click to edit"/>
          <p:cNvSpPr txBox="1">
            <a:spLocks noGrp="1"/>
          </p:cNvSpPr>
          <p:nvPr>
            <p:ph type="body" sz="quarter" idx="26" hasCustomPrompt="1"/>
          </p:nvPr>
        </p:nvSpPr>
        <p:spPr>
          <a:xfrm>
            <a:off x="6436754" y="4114096"/>
            <a:ext cx="1981201" cy="774577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400">
                <a:solidFill>
                  <a:schemeClr val="accent1">
                    <a:hueOff val="3085713"/>
                    <a:satOff val="-86406"/>
                    <a:lumOff val="-8647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Double-click to edit</a:t>
            </a:r>
          </a:p>
        </p:txBody>
      </p:sp>
      <p:sp>
        <p:nvSpPr>
          <p:cNvPr id="20" name="Double-click to edit"/>
          <p:cNvSpPr txBox="1">
            <a:spLocks noGrp="1"/>
          </p:cNvSpPr>
          <p:nvPr>
            <p:ph type="body" sz="quarter" idx="27" hasCustomPrompt="1"/>
          </p:nvPr>
        </p:nvSpPr>
        <p:spPr>
          <a:xfrm>
            <a:off x="9099507" y="5117272"/>
            <a:ext cx="1981201" cy="825501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10000"/>
              </a:lnSpc>
              <a:spcBef>
                <a:spcPts val="800"/>
              </a:spcBef>
              <a:defRPr sz="800"/>
            </a:lvl1pPr>
          </a:lstStyle>
          <a:p>
            <a:r>
              <a:t>Double-click to edit</a:t>
            </a:r>
          </a:p>
        </p:txBody>
      </p:sp>
      <p:sp>
        <p:nvSpPr>
          <p:cNvPr id="21" name="Double-click to edit"/>
          <p:cNvSpPr txBox="1">
            <a:spLocks noGrp="1"/>
          </p:cNvSpPr>
          <p:nvPr>
            <p:ph type="body" sz="quarter" idx="28" hasCustomPrompt="1"/>
          </p:nvPr>
        </p:nvSpPr>
        <p:spPr>
          <a:xfrm>
            <a:off x="9099507" y="4114096"/>
            <a:ext cx="1981201" cy="774577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400">
                <a:solidFill>
                  <a:schemeClr val="accent1">
                    <a:hueOff val="3085713"/>
                    <a:satOff val="-86406"/>
                    <a:lumOff val="-8647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Double-click to edit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0634865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4E38BB-8ADF-3357-50B1-12761F3D2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35DCF7C-62E2-8B0D-A342-53864344E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8F2B9B3F-3EA3-1131-0725-AB90869DC3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B27400CC-A8EE-FA61-6E5D-18DA542186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D613252F-130B-CF05-1987-810DC5C97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54677260-9AD8-C41E-3E57-D5FB17DD6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62C15-BA8D-684F-91C2-61D19A44CFF6}" type="datetimeFigureOut">
              <a:rPr lang="da-DK" smtClean="0"/>
              <a:t>04.09.2024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92951B58-EBE2-3307-1F89-60B9B5309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A4625FB6-8AC8-9261-7D16-E0402C9E6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651C6-F520-824C-B781-CF882238E75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04612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566E0B-2354-EF1D-8CDD-2EB173321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3E87AAE-BC86-F9DD-072D-F6DD75ED5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62C15-BA8D-684F-91C2-61D19A44CFF6}" type="datetimeFigureOut">
              <a:rPr lang="da-DK" smtClean="0"/>
              <a:t>04.09.2024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85B7EA72-842A-B4D1-DAB0-8D0ABEE6E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B9BC138C-F20C-AF70-0F29-1C397C6D5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651C6-F520-824C-B781-CF882238E75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59170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63670206-A74E-36FF-E812-E82BD945F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62C15-BA8D-684F-91C2-61D19A44CFF6}" type="datetimeFigureOut">
              <a:rPr lang="da-DK" smtClean="0"/>
              <a:t>04.09.2024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4C05B2EC-C7EF-D547-47D5-0725DEB16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E61021F-ED75-CF95-F9E7-E5B6CBF7E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651C6-F520-824C-B781-CF882238E75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77759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B375F1-3FC2-1257-2D0F-990C842CB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21CEDA9-532B-B595-FFED-3226EF857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FA5FFAA-41A2-CA9F-C902-E8E5C4A901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0F983EEB-E7CE-7FB1-A542-6B3910BE5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62C15-BA8D-684F-91C2-61D19A44CFF6}" type="datetimeFigureOut">
              <a:rPr lang="da-DK" smtClean="0"/>
              <a:t>04.09.2024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668D9F58-E606-6648-00E9-E4407134D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C5DAA2B8-4A98-D6FF-4C71-D45EAFDDD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651C6-F520-824C-B781-CF882238E75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75656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FA1534-0511-4168-BF34-C7A9FEE92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EEC67B35-6B02-BF49-67CC-06180E49D6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521E557-1DEB-2C5E-5F2B-260555095D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FCEBDF17-87F1-9AA1-E7E3-0186C8072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62C15-BA8D-684F-91C2-61D19A44CFF6}" type="datetimeFigureOut">
              <a:rPr lang="da-DK" smtClean="0"/>
              <a:t>04.09.2024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4C159C2-DB4E-36AB-36B0-D836252D8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C0327668-BC41-982F-687A-3ACB5081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651C6-F520-824C-B781-CF882238E75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31150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C7E6B3B3-CF44-BD7F-52D0-5FAE7DC34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5F24D16-F4E0-B6A7-8FA7-82C536EDF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53E9072-3463-E4D5-9E0D-70D33F5FD8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62C15-BA8D-684F-91C2-61D19A44CFF6}" type="datetimeFigureOut">
              <a:rPr lang="da-DK" smtClean="0"/>
              <a:t>04.09.2024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7BEB3F1-9B4C-0A10-604A-776A62C77E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4E79F8-1D6A-51AB-479E-DAEE18EA0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651C6-F520-824C-B781-CF882238E75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87344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4" r:id="rId14"/>
    <p:sldLayoutId id="2147483666" r:id="rId15"/>
    <p:sldLayoutId id="2147483672" r:id="rId16"/>
    <p:sldLayoutId id="2147483673" r:id="rId17"/>
    <p:sldLayoutId id="2147483674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790F89-B8DE-94B8-AA4C-A38A8CE43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65126"/>
            <a:ext cx="10364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6C8327-5AE4-100F-A778-FB0D3E4DD1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3800" y="1825624"/>
            <a:ext cx="10364400" cy="4064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A1A6B-2CC6-366A-91C0-5566C37E97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2400" y="6282000"/>
            <a:ext cx="2743200" cy="20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alpha val="4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fld id="{F7EE7623-FAE5-D846-AB07-47554B8897FA}" type="datetimeFigureOut">
              <a:rPr lang="en-GB" smtClean="0"/>
              <a:pPr/>
              <a:t>04/09/2024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8B0E58-0BB4-CCA8-7CBE-D8D1C1DDC9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00"/>
            <a:ext cx="4114800" cy="20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alpha val="4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725DA-3891-8F88-3F1A-9D40B7BE6B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7600" y="6282000"/>
            <a:ext cx="653290" cy="2088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>
                    <a:alpha val="4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fld id="{8EE15C3A-03EB-F44E-AF21-A5C71E373AA8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775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  <p:sldLayoutId id="2147483697" r:id="rId21"/>
    <p:sldLayoutId id="2147483698" r:id="rId22"/>
  </p:sldLayoutIdLst>
  <p:txStyles>
    <p:titleStyle>
      <a:lvl1pPr algn="l" defTabSz="914355" rtl="0" eaLnBrk="1" latinLnBrk="0" hangingPunct="1">
        <a:lnSpc>
          <a:spcPts val="48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Poppins SemiBold" pitchFamily="2" charset="77"/>
          <a:ea typeface="+mj-ea"/>
          <a:cs typeface="Poppins SemiBold" pitchFamily="2" charset="77"/>
        </a:defRPr>
      </a:lvl1pPr>
    </p:titleStyle>
    <p:bodyStyle>
      <a:lvl1pPr marL="493689" indent="-493689" algn="l" defTabSz="914355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System Font Regular"/>
        <a:buChar char="—"/>
        <a:tabLst/>
        <a:defRPr sz="1600" kern="1200">
          <a:solidFill>
            <a:srgbClr val="2C3A41">
              <a:alpha val="80000"/>
            </a:srgbClr>
          </a:solidFill>
          <a:latin typeface="Poppins" pitchFamily="2" charset="77"/>
          <a:ea typeface="+mn-ea"/>
          <a:cs typeface="Poppins" pitchFamily="2" charset="77"/>
        </a:defRPr>
      </a:lvl1pPr>
      <a:lvl2pPr marL="898480" indent="-441303" algn="l" defTabSz="914355" rtl="0" eaLnBrk="1" latinLnBrk="0" hangingPunct="1">
        <a:lnSpc>
          <a:spcPct val="150000"/>
        </a:lnSpc>
        <a:spcBef>
          <a:spcPts val="500"/>
        </a:spcBef>
        <a:buClr>
          <a:schemeClr val="accent1"/>
        </a:buClr>
        <a:buFont typeface="System Font Regular"/>
        <a:buChar char="—"/>
        <a:tabLst/>
        <a:defRPr sz="1600" kern="1200">
          <a:solidFill>
            <a:srgbClr val="2C3A41">
              <a:alpha val="80000"/>
            </a:srgbClr>
          </a:solidFill>
          <a:latin typeface="Poppins" pitchFamily="2" charset="77"/>
          <a:ea typeface="+mn-ea"/>
          <a:cs typeface="Poppins" pitchFamily="2" charset="77"/>
        </a:defRPr>
      </a:lvl2pPr>
      <a:lvl3pPr marL="1292161" indent="-377806" algn="l" defTabSz="914355" rtl="0" eaLnBrk="1" latinLnBrk="0" hangingPunct="1">
        <a:lnSpc>
          <a:spcPct val="150000"/>
        </a:lnSpc>
        <a:spcBef>
          <a:spcPts val="500"/>
        </a:spcBef>
        <a:buClr>
          <a:schemeClr val="accent1"/>
        </a:buClr>
        <a:buFont typeface="System Font Regular"/>
        <a:buChar char="—"/>
        <a:tabLst/>
        <a:defRPr sz="1600" kern="1200">
          <a:solidFill>
            <a:srgbClr val="2C3A41">
              <a:alpha val="80000"/>
            </a:srgbClr>
          </a:solidFill>
          <a:latin typeface="Poppins" pitchFamily="2" charset="77"/>
          <a:ea typeface="+mn-ea"/>
          <a:cs typeface="Poppins" pitchFamily="2" charset="77"/>
        </a:defRPr>
      </a:lvl3pPr>
      <a:lvl4pPr marL="1741401" indent="-369870" algn="l" defTabSz="914355" rtl="0" eaLnBrk="1" latinLnBrk="0" hangingPunct="1">
        <a:lnSpc>
          <a:spcPct val="150000"/>
        </a:lnSpc>
        <a:spcBef>
          <a:spcPts val="500"/>
        </a:spcBef>
        <a:buClr>
          <a:schemeClr val="accent1"/>
        </a:buClr>
        <a:buFont typeface="System Font Regular"/>
        <a:buChar char="—"/>
        <a:tabLst/>
        <a:defRPr sz="1600" kern="1200">
          <a:solidFill>
            <a:srgbClr val="2C3A41">
              <a:alpha val="80000"/>
            </a:srgbClr>
          </a:solidFill>
          <a:latin typeface="Poppins" pitchFamily="2" charset="77"/>
          <a:ea typeface="+mn-ea"/>
          <a:cs typeface="Poppins" pitchFamily="2" charset="77"/>
        </a:defRPr>
      </a:lvl4pPr>
      <a:lvl5pPr marL="2179529" indent="-350821" algn="l" defTabSz="914355" rtl="0" eaLnBrk="1" latinLnBrk="0" hangingPunct="1">
        <a:lnSpc>
          <a:spcPct val="150000"/>
        </a:lnSpc>
        <a:spcBef>
          <a:spcPts val="500"/>
        </a:spcBef>
        <a:buClr>
          <a:schemeClr val="accent1"/>
        </a:buClr>
        <a:buFont typeface="System Font Regular"/>
        <a:buChar char="—"/>
        <a:tabLst/>
        <a:defRPr sz="1600" kern="1200">
          <a:solidFill>
            <a:srgbClr val="2C3A41">
              <a:alpha val="80000"/>
            </a:srgbClr>
          </a:solidFill>
          <a:latin typeface="Poppins" pitchFamily="2" charset="77"/>
          <a:ea typeface="+mn-ea"/>
          <a:cs typeface="Poppins" pitchFamily="2" charset="77"/>
        </a:defRPr>
      </a:lvl5pPr>
      <a:lvl6pPr marL="2514475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V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1.png"/><Relationship Id="rId4" Type="http://schemas.openxmlformats.org/officeDocument/2006/relationships/image" Target="../media/image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3.png"/><Relationship Id="rId4" Type="http://schemas.openxmlformats.org/officeDocument/2006/relationships/image" Target="../media/image4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3.png"/><Relationship Id="rId4" Type="http://schemas.openxmlformats.org/officeDocument/2006/relationships/image" Target="../media/image4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5.png"/><Relationship Id="rId5" Type="http://schemas.openxmlformats.org/officeDocument/2006/relationships/image" Target="../media/image44.jpg"/><Relationship Id="rId4" Type="http://schemas.openxmlformats.org/officeDocument/2006/relationships/image" Target="../media/image4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5.png"/><Relationship Id="rId4" Type="http://schemas.openxmlformats.org/officeDocument/2006/relationships/image" Target="../media/image4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5.png"/><Relationship Id="rId4" Type="http://schemas.openxmlformats.org/officeDocument/2006/relationships/image" Target="../media/image4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25.png"/><Relationship Id="rId3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image" Target="../media/image24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sv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openxmlformats.org/officeDocument/2006/relationships/image" Target="../media/image22.svg"/><Relationship Id="rId4" Type="http://schemas.openxmlformats.org/officeDocument/2006/relationships/image" Target="../media/image18.svg"/><Relationship Id="rId9" Type="http://schemas.openxmlformats.org/officeDocument/2006/relationships/image" Target="../media/image21.png"/><Relationship Id="rId14" Type="http://schemas.openxmlformats.org/officeDocument/2006/relationships/image" Target="../media/image26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8.png"/><Relationship Id="rId4" Type="http://schemas.openxmlformats.org/officeDocument/2006/relationships/image" Target="../media/image4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8.png"/><Relationship Id="rId4" Type="http://schemas.openxmlformats.org/officeDocument/2006/relationships/image" Target="../media/image4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2.png"/><Relationship Id="rId5" Type="http://schemas.openxmlformats.org/officeDocument/2006/relationships/image" Target="../media/image53.png"/><Relationship Id="rId4" Type="http://schemas.openxmlformats.org/officeDocument/2006/relationships/image" Target="../media/image4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2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2.png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4.png"/><Relationship Id="rId5" Type="http://schemas.openxmlformats.org/officeDocument/2006/relationships/image" Target="../media/image52.png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5.png"/><Relationship Id="rId5" Type="http://schemas.openxmlformats.org/officeDocument/2006/relationships/image" Target="../media/image48.png"/><Relationship Id="rId4" Type="http://schemas.openxmlformats.org/officeDocument/2006/relationships/image" Target="../media/image4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8.png"/><Relationship Id="rId4" Type="http://schemas.openxmlformats.org/officeDocument/2006/relationships/image" Target="../media/image4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7.png"/><Relationship Id="rId4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8.png"/><Relationship Id="rId5" Type="http://schemas.openxmlformats.org/officeDocument/2006/relationships/image" Target="../media/image50.png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9.png"/><Relationship Id="rId4" Type="http://schemas.openxmlformats.org/officeDocument/2006/relationships/image" Target="../media/image4.sv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4.sv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2.png"/><Relationship Id="rId4" Type="http://schemas.openxmlformats.org/officeDocument/2006/relationships/image" Target="../media/image4.sv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em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5.png"/><Relationship Id="rId4" Type="http://schemas.openxmlformats.org/officeDocument/2006/relationships/image" Target="../media/image4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ubtitle 2">
            <a:extLst>
              <a:ext uri="{FF2B5EF4-FFF2-40B4-BE49-F238E27FC236}">
                <a16:creationId xmlns:a16="http://schemas.microsoft.com/office/drawing/2014/main" id="{2510A490-074A-C879-1D0E-953971EF2FB5}"/>
              </a:ext>
            </a:extLst>
          </p:cNvPr>
          <p:cNvSpPr txBox="1">
            <a:spLocks/>
          </p:cNvSpPr>
          <p:nvPr/>
        </p:nvSpPr>
        <p:spPr>
          <a:xfrm>
            <a:off x="889754" y="1611875"/>
            <a:ext cx="5459975" cy="412240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6000"/>
              </a:lnSpc>
              <a:buNone/>
            </a:pPr>
            <a:r>
              <a:rPr lang="en-GB" sz="4500" b="1" dirty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Driving NextGen Digital Transformation    In The Financial Ecosystem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3EFEBB5-E708-AE80-2DAE-AABF088A40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8123" y="6474022"/>
            <a:ext cx="747600" cy="75600"/>
          </a:xfrm>
          <a:prstGeom prst="rect">
            <a:avLst/>
          </a:prstGeom>
        </p:spPr>
      </p:pic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3BAB86B1-C167-F2D1-7C36-C247FE201688}"/>
              </a:ext>
            </a:extLst>
          </p:cNvPr>
          <p:cNvSpPr txBox="1">
            <a:spLocks/>
          </p:cNvSpPr>
          <p:nvPr/>
        </p:nvSpPr>
        <p:spPr>
          <a:xfrm>
            <a:off x="6656400" y="-608400"/>
            <a:ext cx="6145200" cy="6577200"/>
          </a:xfrm>
          <a:prstGeom prst="roundRect">
            <a:avLst>
              <a:gd name="adj" fmla="val 9302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0268" r="-30268"/>
            </a:stretch>
          </a:blipFill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000" b="1" i="0" kern="1200">
                <a:solidFill>
                  <a:srgbClr val="2C3A4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 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F2C6A3-890E-A0CD-041B-CE35CD55779B}"/>
              </a:ext>
            </a:extLst>
          </p:cNvPr>
          <p:cNvSpPr txBox="1"/>
          <p:nvPr/>
        </p:nvSpPr>
        <p:spPr>
          <a:xfrm>
            <a:off x="814959" y="1123721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1600" b="1" spc="150" dirty="0">
                <a:solidFill>
                  <a:srgbClr val="FF6600"/>
                </a:solidFill>
                <a:latin typeface="Poppins SemiBold" pitchFamily="2" charset="77"/>
                <a:cs typeface="Poppins SemiBold" pitchFamily="2" charset="77"/>
              </a:rPr>
              <a:t>FINTECH</a:t>
            </a:r>
          </a:p>
        </p:txBody>
      </p:sp>
    </p:spTree>
    <p:extLst>
      <p:ext uri="{BB962C8B-B14F-4D97-AF65-F5344CB8AC3E}">
        <p14:creationId xmlns:p14="http://schemas.microsoft.com/office/powerpoint/2010/main" val="31882696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D953C-5318-6451-3340-415D5C6CD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1220101"/>
            <a:ext cx="9760194" cy="3649055"/>
          </a:xfrm>
        </p:spPr>
        <p:txBody>
          <a:bodyPr>
            <a:normAutofit/>
          </a:bodyPr>
          <a:lstStyle/>
          <a:p>
            <a:pPr>
              <a:lnSpc>
                <a:spcPts val="5500"/>
              </a:lnSpc>
            </a:pPr>
            <a:r>
              <a:rPr lang="en-GB" sz="4000" b="1" dirty="0">
                <a:solidFill>
                  <a:srgbClr val="2C3A41"/>
                </a:solidFill>
                <a:effectLst/>
                <a:latin typeface="Poppins SemiBold" pitchFamily="2" charset="77"/>
                <a:cs typeface="Poppins SemiBold" pitchFamily="2" charset="77"/>
              </a:rPr>
              <a:t>Operating on the </a:t>
            </a:r>
            <a:r>
              <a:rPr lang="en-GB" sz="4000" b="1" dirty="0" err="1">
                <a:solidFill>
                  <a:srgbClr val="2C3A41"/>
                </a:solidFill>
                <a:effectLst/>
                <a:latin typeface="Poppins SemiBold" pitchFamily="2" charset="77"/>
                <a:cs typeface="Poppins SemiBold" pitchFamily="2" charset="77"/>
              </a:rPr>
              <a:t>Dankort</a:t>
            </a:r>
            <a:r>
              <a:rPr lang="en-GB" sz="4000" b="1" dirty="0">
                <a:solidFill>
                  <a:srgbClr val="2C3A41"/>
                </a:solidFill>
                <a:effectLst/>
                <a:latin typeface="Poppins SemiBold" pitchFamily="2" charset="77"/>
                <a:cs typeface="Poppins SemiBold" pitchFamily="2" charset="77"/>
              </a:rPr>
              <a:t> infrastructure, Sparxpres aimed to enhance their payment ecosystem</a:t>
            </a:r>
            <a:br>
              <a:rPr lang="en-GB" b="1" dirty="0">
                <a:effectLst/>
                <a:latin typeface="Poppins SemiBold" pitchFamily="2" charset="77"/>
                <a:cs typeface="Poppins SemiBold" pitchFamily="2" charset="77"/>
              </a:rPr>
            </a:br>
            <a:endParaRPr lang="en-GB" b="1" dirty="0">
              <a:latin typeface="Poppins SemiBold" pitchFamily="2" charset="77"/>
              <a:cs typeface="Poppins SemiBold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056E42-AC10-E62D-F500-192CCCD79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7538" y="6391582"/>
            <a:ext cx="821334" cy="240481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D4B72025-5680-FFFE-D991-81BAE81D38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8123" y="6474022"/>
            <a:ext cx="747600" cy="7560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E3CA366-C36F-9375-A562-91DAE0A1B937}"/>
              </a:ext>
            </a:extLst>
          </p:cNvPr>
          <p:cNvSpPr txBox="1">
            <a:spLocks/>
          </p:cNvSpPr>
          <p:nvPr/>
        </p:nvSpPr>
        <p:spPr>
          <a:xfrm>
            <a:off x="507600" y="446400"/>
            <a:ext cx="5637600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355" rtl="0" eaLnBrk="1" latinLnBrk="0" hangingPunct="1">
              <a:lnSpc>
                <a:spcPts val="12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None/>
              <a:tabLst/>
              <a:defRPr sz="1000" b="1" i="0" kern="1200" spc="150" baseline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000" b="1" spc="150" dirty="0">
                <a:solidFill>
                  <a:srgbClr val="FF6600"/>
                </a:solidFill>
                <a:effectLst/>
                <a:latin typeface="Poppins SemiBold" pitchFamily="2" charset="77"/>
                <a:cs typeface="Poppins SemiBold" pitchFamily="2" charset="77"/>
              </a:rPr>
              <a:t>CHALLENGE</a:t>
            </a:r>
            <a:endParaRPr lang="en-GB" sz="1000" b="1" kern="0" spc="150" dirty="0">
              <a:solidFill>
                <a:srgbClr val="FF6600"/>
              </a:solidFill>
              <a:latin typeface="Poppins SemiBold" pitchFamily="2" charset="77"/>
              <a:ea typeface="Poppins Medium"/>
              <a:cs typeface="Poppins SemiBold" pitchFamily="2" charset="77"/>
              <a:sym typeface="Poppins Medium"/>
            </a:endParaRPr>
          </a:p>
        </p:txBody>
      </p:sp>
    </p:spTree>
    <p:extLst>
      <p:ext uri="{BB962C8B-B14F-4D97-AF65-F5344CB8AC3E}">
        <p14:creationId xmlns:p14="http://schemas.microsoft.com/office/powerpoint/2010/main" val="380946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C6BD593-0C09-5521-440B-E864ABD6F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171" y="1238547"/>
            <a:ext cx="5183472" cy="2448216"/>
          </a:xfrm>
        </p:spPr>
        <p:txBody>
          <a:bodyPr>
            <a:noAutofit/>
          </a:bodyPr>
          <a:lstStyle/>
          <a:p>
            <a:pPr>
              <a:lnSpc>
                <a:spcPts val="5500"/>
              </a:lnSpc>
            </a:pPr>
            <a:r>
              <a:rPr lang="en-GB" sz="4000" b="1" dirty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Building </a:t>
            </a:r>
            <a:br>
              <a:rPr lang="en-GB" sz="4000" b="1" dirty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</a:br>
            <a:r>
              <a:rPr lang="en-GB" sz="4000" b="1" dirty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a modern </a:t>
            </a:r>
            <a:br>
              <a:rPr lang="en-GB" sz="4000" b="1" dirty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</a:br>
            <a:r>
              <a:rPr lang="en-GB" sz="4000" b="1" dirty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banking solution</a:t>
            </a:r>
          </a:p>
        </p:txBody>
      </p:sp>
      <p:graphicFrame>
        <p:nvGraphicFramePr>
          <p:cNvPr id="10" name="Content Placeholder 6">
            <a:extLst>
              <a:ext uri="{FF2B5EF4-FFF2-40B4-BE49-F238E27FC236}">
                <a16:creationId xmlns:a16="http://schemas.microsoft.com/office/drawing/2014/main" id="{71E81772-B025-B32D-4BCB-F969D32140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4889248"/>
              </p:ext>
            </p:extLst>
          </p:nvPr>
        </p:nvGraphicFramePr>
        <p:xfrm>
          <a:off x="6220008" y="1062720"/>
          <a:ext cx="9369699" cy="41376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2440">
                  <a:extLst>
                    <a:ext uri="{9D8B030D-6E8A-4147-A177-3AD203B41FA5}">
                      <a16:colId xmlns:a16="http://schemas.microsoft.com/office/drawing/2014/main" val="3315885209"/>
                    </a:ext>
                  </a:extLst>
                </a:gridCol>
                <a:gridCol w="4342832">
                  <a:extLst>
                    <a:ext uri="{9D8B030D-6E8A-4147-A177-3AD203B41FA5}">
                      <a16:colId xmlns:a16="http://schemas.microsoft.com/office/drawing/2014/main" val="2948918742"/>
                    </a:ext>
                  </a:extLst>
                </a:gridCol>
                <a:gridCol w="294468">
                  <a:extLst>
                    <a:ext uri="{9D8B030D-6E8A-4147-A177-3AD203B41FA5}">
                      <a16:colId xmlns:a16="http://schemas.microsoft.com/office/drawing/2014/main" val="498790534"/>
                    </a:ext>
                  </a:extLst>
                </a:gridCol>
                <a:gridCol w="1429371">
                  <a:extLst>
                    <a:ext uri="{9D8B030D-6E8A-4147-A177-3AD203B41FA5}">
                      <a16:colId xmlns:a16="http://schemas.microsoft.com/office/drawing/2014/main" val="3036924047"/>
                    </a:ext>
                  </a:extLst>
                </a:gridCol>
                <a:gridCol w="2890588">
                  <a:extLst>
                    <a:ext uri="{9D8B030D-6E8A-4147-A177-3AD203B41FA5}">
                      <a16:colId xmlns:a16="http://schemas.microsoft.com/office/drawing/2014/main" val="3769451280"/>
                    </a:ext>
                  </a:extLst>
                </a:gridCol>
              </a:tblGrid>
              <a:tr h="134149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600" b="1" i="0" dirty="0">
                          <a:solidFill>
                            <a:srgbClr val="FF6600"/>
                          </a:solidFill>
                          <a:latin typeface="Poppins SemiBold" pitchFamily="2" charset="77"/>
                          <a:cs typeface="Poppins SemiBold" pitchFamily="2" charset="77"/>
                        </a:rPr>
                        <a:t>1.</a:t>
                      </a: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b="0" i="0" dirty="0">
                          <a:solidFill>
                            <a:srgbClr val="2C3A41">
                              <a:alpha val="69804"/>
                            </a:srgb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Transitioning from </a:t>
                      </a:r>
                      <a:r>
                        <a:rPr lang="en-GB" sz="1700" b="0" i="0" dirty="0" err="1">
                          <a:solidFill>
                            <a:srgbClr val="2C3A41">
                              <a:alpha val="69804"/>
                            </a:srgb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Dankort</a:t>
                      </a:r>
                      <a:r>
                        <a:rPr lang="en-GB" sz="1700" b="0" i="0" dirty="0">
                          <a:solidFill>
                            <a:srgbClr val="2C3A41">
                              <a:alpha val="69804"/>
                            </a:srgb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 to Visa infrastructure to expand reach</a:t>
                      </a: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C3A41">
                            <a:alpha val="80000"/>
                          </a:srgbClr>
                        </a:solidFill>
                        <a:effectLst/>
                        <a:uLnTx/>
                        <a:uFillTx/>
                        <a:latin typeface="Poppins" pitchFamily="2" charset="77"/>
                        <a:ea typeface="+mn-ea"/>
                        <a:cs typeface="Poppins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b="1" i="0" dirty="0">
                        <a:solidFill>
                          <a:schemeClr val="accent1"/>
                        </a:solidFill>
                        <a:latin typeface="Poppins SemiBold" pitchFamily="2" charset="77"/>
                        <a:cs typeface="Poppins SemiBold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C3A41">
                            <a:alpha val="80000"/>
                          </a:srgbClr>
                        </a:solidFill>
                        <a:effectLst/>
                        <a:uLnTx/>
                        <a:uFillTx/>
                        <a:latin typeface="Poppins" pitchFamily="2" charset="77"/>
                        <a:ea typeface="+mn-ea"/>
                        <a:cs typeface="Poppins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6233741"/>
                  </a:ext>
                </a:extLst>
              </a:tr>
              <a:tr h="162316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600" b="1" i="0" dirty="0">
                          <a:solidFill>
                            <a:srgbClr val="FF6600"/>
                          </a:solidFill>
                          <a:latin typeface="Poppins SemiBold" pitchFamily="2" charset="77"/>
                          <a:cs typeface="Poppins SemiBold" pitchFamily="2" charset="77"/>
                        </a:rPr>
                        <a:t>2.</a:t>
                      </a: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1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b="0" i="0" kern="0" dirty="0">
                          <a:solidFill>
                            <a:srgbClr val="2C3A41">
                              <a:alpha val="69804"/>
                            </a:srgbClr>
                          </a:solidFill>
                          <a:latin typeface="Poppins" pitchFamily="2" charset="77"/>
                          <a:cs typeface="Poppins" pitchFamily="2" charset="77"/>
                          <a:sym typeface="Poppins SemiBold"/>
                        </a:rPr>
                        <a:t>A new infrastructure for gift cards and a banking solution that encompasses loans</a:t>
                      </a: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C3A41">
                            <a:alpha val="80000"/>
                          </a:srgbClr>
                        </a:solidFill>
                        <a:effectLst/>
                        <a:uLnTx/>
                        <a:uFillTx/>
                        <a:latin typeface="Poppins" pitchFamily="2" charset="77"/>
                        <a:ea typeface="+mn-ea"/>
                        <a:cs typeface="Poppins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b="1" i="0" dirty="0">
                        <a:solidFill>
                          <a:schemeClr val="accent1"/>
                        </a:solidFill>
                        <a:latin typeface="Poppins SemiBold" pitchFamily="2" charset="77"/>
                        <a:cs typeface="Poppins SemiBold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C3A41">
                            <a:alpha val="80000"/>
                          </a:srgbClr>
                        </a:solidFill>
                        <a:effectLst/>
                        <a:uLnTx/>
                        <a:uFillTx/>
                        <a:latin typeface="Poppins" pitchFamily="2" charset="77"/>
                        <a:ea typeface="+mn-ea"/>
                        <a:cs typeface="Poppins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6636467"/>
                  </a:ext>
                </a:extLst>
              </a:tr>
              <a:tr h="105803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600" b="1" i="0" dirty="0">
                          <a:solidFill>
                            <a:srgbClr val="FF6600"/>
                          </a:solidFill>
                          <a:latin typeface="Poppins SemiBold" pitchFamily="2" charset="77"/>
                          <a:cs typeface="Poppins SemiBold" pitchFamily="2" charset="77"/>
                        </a:rPr>
                        <a:t>3.</a:t>
                      </a: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ts val="2400"/>
                        </a:lnSpc>
                        <a:buNone/>
                      </a:pPr>
                      <a:r>
                        <a:rPr lang="en-GB" sz="1700" b="0" i="0" kern="0" dirty="0">
                          <a:solidFill>
                            <a:srgbClr val="2C3A41">
                              <a:alpha val="69804"/>
                            </a:srgbClr>
                          </a:solidFill>
                          <a:latin typeface="Poppins" pitchFamily="2" charset="77"/>
                          <a:cs typeface="Poppins" pitchFamily="2" charset="77"/>
                          <a:sym typeface="Poppins SemiBold"/>
                        </a:rPr>
                        <a:t>Complete revision of payment infrastructure and customer-facing software to comply with EU rules</a:t>
                      </a: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C3A41">
                            <a:alpha val="80000"/>
                          </a:srgbClr>
                        </a:solidFill>
                        <a:effectLst/>
                        <a:uLnTx/>
                        <a:uFillTx/>
                        <a:latin typeface="Poppins" pitchFamily="2" charset="77"/>
                        <a:ea typeface="+mn-ea"/>
                        <a:cs typeface="Poppins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b="1" i="0" dirty="0">
                        <a:solidFill>
                          <a:schemeClr val="accent1"/>
                        </a:solidFill>
                        <a:latin typeface="Poppins SemiBold" pitchFamily="2" charset="77"/>
                        <a:cs typeface="Poppins SemiBold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C3A41">
                            <a:alpha val="80000"/>
                          </a:srgbClr>
                        </a:solidFill>
                        <a:effectLst/>
                        <a:uLnTx/>
                        <a:uFillTx/>
                        <a:latin typeface="Poppins" pitchFamily="2" charset="77"/>
                        <a:ea typeface="+mn-ea"/>
                        <a:cs typeface="Poppins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9644866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0EAC5F5F-6835-72B0-9E19-5FC9DC036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7538" y="6391582"/>
            <a:ext cx="821334" cy="240481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DAFBDD6-2CF8-D0C0-0D6D-D4E42FCC93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8123" y="6474022"/>
            <a:ext cx="747600" cy="7560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2CCB777-DED2-DD35-16AC-70B4053869EB}"/>
              </a:ext>
            </a:extLst>
          </p:cNvPr>
          <p:cNvSpPr txBox="1">
            <a:spLocks/>
          </p:cNvSpPr>
          <p:nvPr/>
        </p:nvSpPr>
        <p:spPr>
          <a:xfrm>
            <a:off x="507600" y="446400"/>
            <a:ext cx="5637600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355" rtl="0" eaLnBrk="1" latinLnBrk="0" hangingPunct="1">
              <a:lnSpc>
                <a:spcPts val="12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None/>
              <a:tabLst/>
              <a:defRPr sz="1000" b="1" i="0" kern="1200" spc="150" baseline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000" b="1" spc="150" dirty="0">
                <a:solidFill>
                  <a:srgbClr val="FF6600"/>
                </a:solidFill>
                <a:effectLst/>
                <a:latin typeface="Poppins SemiBold" pitchFamily="2" charset="77"/>
                <a:cs typeface="Poppins SemiBold" pitchFamily="2" charset="77"/>
              </a:rPr>
              <a:t>FOCUS AREAS</a:t>
            </a:r>
            <a:endParaRPr lang="en-GB" sz="1000" b="1" kern="0" spc="150" dirty="0">
              <a:solidFill>
                <a:srgbClr val="FF6600"/>
              </a:solidFill>
              <a:latin typeface="Poppins SemiBold" pitchFamily="2" charset="77"/>
              <a:ea typeface="Poppins Medium"/>
              <a:cs typeface="Poppins SemiBold" pitchFamily="2" charset="77"/>
              <a:sym typeface="Poppins Medium"/>
            </a:endParaRPr>
          </a:p>
        </p:txBody>
      </p:sp>
    </p:spTree>
    <p:extLst>
      <p:ext uri="{BB962C8B-B14F-4D97-AF65-F5344CB8AC3E}">
        <p14:creationId xmlns:p14="http://schemas.microsoft.com/office/powerpoint/2010/main" val="889095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We believe that successful digital products have a profound focus on solving real problems for real people"/>
          <p:cNvSpPr txBox="1">
            <a:spLocks noGrp="1"/>
          </p:cNvSpPr>
          <p:nvPr>
            <p:ph type="subTitle" sz="quarter" idx="1"/>
          </p:nvPr>
        </p:nvSpPr>
        <p:spPr>
          <a:xfrm>
            <a:off x="924682" y="4016737"/>
            <a:ext cx="2197100" cy="110751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200" dirty="0">
                <a:solidFill>
                  <a:srgbClr val="2C3A41">
                    <a:alpha val="69804"/>
                  </a:srgbClr>
                </a:solidFill>
                <a:latin typeface="Poppins Regular"/>
                <a:ea typeface="Poppins Regular"/>
                <a:cs typeface="Poppins Regular"/>
                <a:sym typeface="Poppins Regular"/>
              </a:rPr>
              <a:t>EU-compliant core.  platform that offers credit and gift card solutions as well as prepaid payment cards</a:t>
            </a:r>
          </a:p>
          <a:p>
            <a:pPr marL="0" indent="0">
              <a:buNone/>
            </a:pPr>
            <a:endParaRPr sz="1200" dirty="0"/>
          </a:p>
        </p:txBody>
      </p:sp>
      <p:sp>
        <p:nvSpPr>
          <p:cNvPr id="47" name="Good product design is cross-disciplinary"/>
          <p:cNvSpPr txBox="1">
            <a:spLocks noGrp="1"/>
          </p:cNvSpPr>
          <p:nvPr>
            <p:ph type="body" idx="25"/>
          </p:nvPr>
        </p:nvSpPr>
        <p:spPr>
          <a:xfrm>
            <a:off x="3511233" y="3363965"/>
            <a:ext cx="2203451" cy="5243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1700" b="1" dirty="0">
                <a:solidFill>
                  <a:srgbClr val="2C3A41"/>
                </a:solidFill>
                <a:effectLst/>
                <a:latin typeface="Poppins SemiBold" pitchFamily="2" charset="77"/>
                <a:cs typeface="Poppins SemiBold" pitchFamily="2" charset="77"/>
              </a:rPr>
              <a:t>Quick Implementation</a:t>
            </a:r>
            <a:br>
              <a:rPr lang="en-GB" sz="1700" b="1" dirty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</a:br>
            <a:endParaRPr sz="1700" b="1" dirty="0">
              <a:solidFill>
                <a:srgbClr val="2C3A41"/>
              </a:solidFill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48" name="We believe that successful digital products are the result of an intentional cross-disciplinary process"/>
          <p:cNvSpPr txBox="1">
            <a:spLocks noGrp="1"/>
          </p:cNvSpPr>
          <p:nvPr>
            <p:ph type="body" idx="22"/>
          </p:nvPr>
        </p:nvSpPr>
        <p:spPr>
          <a:xfrm>
            <a:off x="3511233" y="4016737"/>
            <a:ext cx="2203451" cy="110751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200" dirty="0">
                <a:solidFill>
                  <a:srgbClr val="2C3A41">
                    <a:alpha val="69804"/>
                  </a:srgbClr>
                </a:solidFill>
                <a:latin typeface="Poppins Regular"/>
                <a:ea typeface="Poppins Regular"/>
                <a:cs typeface="Poppins Regular"/>
                <a:sym typeface="Poppins Regular"/>
              </a:rPr>
              <a:t>Core banking system implemented in less than        six months helped by numerous integrations made by </a:t>
            </a:r>
            <a:r>
              <a:rPr lang="en-GB" sz="1200" dirty="0" err="1">
                <a:solidFill>
                  <a:srgbClr val="2C3A41">
                    <a:alpha val="69804"/>
                  </a:srgbClr>
                </a:solidFill>
                <a:latin typeface="Poppins Regular"/>
                <a:ea typeface="Poppins Regular"/>
                <a:cs typeface="Poppins Regular"/>
                <a:sym typeface="Poppins Regular"/>
              </a:rPr>
              <a:t>Trifork</a:t>
            </a:r>
            <a:endParaRPr lang="en-GB" sz="1200" dirty="0">
              <a:solidFill>
                <a:srgbClr val="2C3A41">
                  <a:alpha val="69804"/>
                </a:srgbClr>
              </a:solidFill>
              <a:latin typeface="Poppins Regular"/>
              <a:ea typeface="Poppins Regular"/>
              <a:cs typeface="Poppins Regular"/>
              <a:sym typeface="Poppins Regular"/>
            </a:endParaRPr>
          </a:p>
        </p:txBody>
      </p:sp>
      <p:sp>
        <p:nvSpPr>
          <p:cNvPr id="50" name="Good product design is iterative"/>
          <p:cNvSpPr txBox="1">
            <a:spLocks noGrp="1"/>
          </p:cNvSpPr>
          <p:nvPr>
            <p:ph type="body" idx="26"/>
          </p:nvPr>
        </p:nvSpPr>
        <p:spPr>
          <a:xfrm>
            <a:off x="6096000" y="3363964"/>
            <a:ext cx="2203451" cy="5243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a-DK" sz="1700" b="1" dirty="0" err="1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Empowering</a:t>
            </a:r>
            <a:r>
              <a:rPr lang="da-DK" sz="1700" b="1" dirty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  </a:t>
            </a:r>
            <a:r>
              <a:rPr lang="da-DK" sz="1700" b="1" dirty="0" err="1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Retailers</a:t>
            </a:r>
            <a:endParaRPr sz="1700" b="1" dirty="0">
              <a:solidFill>
                <a:srgbClr val="2C3A41"/>
              </a:solidFill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51" name="We believe that successful digital products are created by agile-minded teams, focusing on outcomes over outputs"/>
          <p:cNvSpPr txBox="1">
            <a:spLocks noGrp="1"/>
          </p:cNvSpPr>
          <p:nvPr>
            <p:ph type="body" idx="23"/>
          </p:nvPr>
        </p:nvSpPr>
        <p:spPr>
          <a:xfrm>
            <a:off x="6104135" y="4016737"/>
            <a:ext cx="2197101" cy="110751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200" dirty="0">
                <a:solidFill>
                  <a:srgbClr val="2C3A41">
                    <a:alpha val="69804"/>
                  </a:srgbClr>
                </a:solidFill>
                <a:latin typeface="Poppins Regular"/>
                <a:ea typeface="Poppins Regular"/>
                <a:cs typeface="Poppins Regular"/>
                <a:sym typeface="Poppins Regular"/>
              </a:rPr>
              <a:t>Empowering merchants and retailers with client-facing web portal</a:t>
            </a:r>
            <a:endParaRPr lang="en-DK" sz="1200" dirty="0">
              <a:solidFill>
                <a:srgbClr val="2C3A41">
                  <a:alpha val="69804"/>
                </a:srgbClr>
              </a:solidFill>
            </a:endParaRPr>
          </a:p>
        </p:txBody>
      </p:sp>
      <p:sp>
        <p:nvSpPr>
          <p:cNvPr id="53" name="Good product design is good business"/>
          <p:cNvSpPr txBox="1">
            <a:spLocks noGrp="1"/>
          </p:cNvSpPr>
          <p:nvPr>
            <p:ph type="body" idx="28"/>
          </p:nvPr>
        </p:nvSpPr>
        <p:spPr>
          <a:xfrm>
            <a:off x="8703994" y="3363965"/>
            <a:ext cx="2203451" cy="5243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a-DK" sz="1700" b="1" dirty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Full </a:t>
            </a:r>
            <a:r>
              <a:rPr lang="da-DK" sz="1700" b="1" dirty="0" err="1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Cycle</a:t>
            </a:r>
            <a:r>
              <a:rPr lang="da-DK" sz="1700" b="1" dirty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 </a:t>
            </a:r>
            <a:br>
              <a:rPr lang="da-DK" sz="1700" b="1" dirty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</a:br>
            <a:r>
              <a:rPr lang="da-DK" sz="1700" b="1" dirty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Delivery </a:t>
            </a:r>
            <a:r>
              <a:rPr lang="da-DK" sz="1700" b="1" dirty="0" err="1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Journey</a:t>
            </a:r>
            <a:endParaRPr lang="da-DK" sz="1700" b="1" dirty="0">
              <a:solidFill>
                <a:srgbClr val="2C3A41"/>
              </a:solidFill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54" name="We believe that successful digital products create business value both short-term and long-term"/>
          <p:cNvSpPr txBox="1">
            <a:spLocks noGrp="1"/>
          </p:cNvSpPr>
          <p:nvPr>
            <p:ph type="body" idx="27"/>
          </p:nvPr>
        </p:nvSpPr>
        <p:spPr>
          <a:xfrm>
            <a:off x="8690688" y="4016737"/>
            <a:ext cx="2203451" cy="97738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1200" dirty="0">
                <a:solidFill>
                  <a:srgbClr val="2C3A41">
                    <a:alpha val="69804"/>
                  </a:srgbClr>
                </a:solidFill>
                <a:latin typeface="Poppins Regular"/>
                <a:ea typeface="Poppins Regular"/>
                <a:cs typeface="Poppins Regular"/>
                <a:sym typeface="Poppins Regular"/>
              </a:rPr>
              <a:t>Supporting Sparxpres from webend and backend development, seamless integrations and hosting on Trifork Cloud Stack</a:t>
            </a:r>
          </a:p>
        </p:txBody>
      </p:sp>
      <p:sp>
        <p:nvSpPr>
          <p:cNvPr id="4" name="Good product design is cross-disciplinary">
            <a:extLst>
              <a:ext uri="{FF2B5EF4-FFF2-40B4-BE49-F238E27FC236}">
                <a16:creationId xmlns:a16="http://schemas.microsoft.com/office/drawing/2014/main" id="{148CFAEC-473F-F2D9-5913-58DACF8392B8}"/>
              </a:ext>
            </a:extLst>
          </p:cNvPr>
          <p:cNvSpPr txBox="1">
            <a:spLocks/>
          </p:cNvSpPr>
          <p:nvPr/>
        </p:nvSpPr>
        <p:spPr>
          <a:xfrm>
            <a:off x="918331" y="3378031"/>
            <a:ext cx="2203451" cy="5243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0" tIns="0" rIns="0" bIns="0" rtlCol="0" anchor="t">
            <a:noAutofit/>
          </a:bodyPr>
          <a:lstStyle>
            <a:lvl1pPr marL="493689" indent="-493689" algn="l" defTabSz="914355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1400" kern="1200">
                <a:solidFill>
                  <a:schemeClr val="accent1">
                    <a:hueOff val="3085713"/>
                    <a:satOff val="-86406"/>
                    <a:lumOff val="-8647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None/>
              <a:tabLst/>
              <a:defRPr/>
            </a:pP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srgbClr val="2C3A41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  <a:sym typeface="Helvetica"/>
              </a:rPr>
              <a:t>Versatile        Platform</a:t>
            </a:r>
            <a:b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2C3A41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  <a:sym typeface="Helvetica"/>
              </a:rPr>
            </a:b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2C3A41"/>
              </a:solidFill>
              <a:effectLst/>
              <a:uLnTx/>
              <a:uFillTx/>
              <a:latin typeface="Poppins SemiBold" pitchFamily="2" charset="77"/>
              <a:ea typeface="+mn-ea"/>
              <a:cs typeface="Poppins SemiBold" pitchFamily="2" charset="77"/>
              <a:sym typeface="Helvetica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7C8B8AA-BA69-9904-EDE8-21B99875D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973" y="845749"/>
            <a:ext cx="6906367" cy="2098431"/>
          </a:xfrm>
        </p:spPr>
        <p:txBody>
          <a:bodyPr>
            <a:normAutofit/>
          </a:bodyPr>
          <a:lstStyle/>
          <a:p>
            <a:pPr>
              <a:lnSpc>
                <a:spcPts val="5500"/>
              </a:lnSpc>
            </a:pPr>
            <a:r>
              <a:rPr lang="en-GB" sz="4000" dirty="0">
                <a:solidFill>
                  <a:srgbClr val="2C3A41"/>
                </a:solidFill>
              </a:rPr>
              <a:t>Enhanced payment infrastructure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34ACBA-D3B6-D592-6B5B-9A116AC72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7538" y="6391582"/>
            <a:ext cx="821334" cy="240481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B463E4B0-FD86-D341-E65E-8A2D835E4D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8123" y="6474022"/>
            <a:ext cx="747600" cy="7560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F16F581-2E5F-19FF-8C2A-0D2C5C41B076}"/>
              </a:ext>
            </a:extLst>
          </p:cNvPr>
          <p:cNvSpPr txBox="1">
            <a:spLocks/>
          </p:cNvSpPr>
          <p:nvPr/>
        </p:nvSpPr>
        <p:spPr>
          <a:xfrm>
            <a:off x="507600" y="446400"/>
            <a:ext cx="5637600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355" rtl="0" eaLnBrk="1" latinLnBrk="0" hangingPunct="1">
              <a:lnSpc>
                <a:spcPts val="12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None/>
              <a:tabLst/>
              <a:defRPr sz="1000" b="1" i="0" kern="1200" spc="150" baseline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000" b="1" spc="150" dirty="0">
                <a:solidFill>
                  <a:srgbClr val="FF6600"/>
                </a:solidFill>
                <a:effectLst/>
                <a:latin typeface="Poppins SemiBold" pitchFamily="2" charset="77"/>
                <a:cs typeface="Poppins SemiBold" pitchFamily="2" charset="77"/>
              </a:rPr>
              <a:t>VALUE</a:t>
            </a:r>
            <a:endParaRPr lang="en-GB" sz="1000" b="1" kern="0" spc="150" dirty="0">
              <a:solidFill>
                <a:srgbClr val="FF6600"/>
              </a:solidFill>
              <a:latin typeface="Poppins SemiBold" pitchFamily="2" charset="77"/>
              <a:ea typeface="Poppins Medium"/>
              <a:cs typeface="Poppins SemiBold" pitchFamily="2" charset="77"/>
              <a:sym typeface="Poppins Medium"/>
            </a:endParaRPr>
          </a:p>
        </p:txBody>
      </p:sp>
    </p:spTree>
    <p:extLst>
      <p:ext uri="{BB962C8B-B14F-4D97-AF65-F5344CB8AC3E}">
        <p14:creationId xmlns:p14="http://schemas.microsoft.com/office/powerpoint/2010/main" val="98758660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7C8B8AA-BA69-9904-EDE8-21B99875D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155" y="782410"/>
            <a:ext cx="11829919" cy="682171"/>
          </a:xfrm>
        </p:spPr>
        <p:txBody>
          <a:bodyPr>
            <a:normAutofit/>
          </a:bodyPr>
          <a:lstStyle/>
          <a:p>
            <a:r>
              <a:rPr lang="en-GB" sz="2000" dirty="0"/>
              <a:t>Custom card and financing platform with </a:t>
            </a:r>
            <a:r>
              <a:rPr lang="en-GB" sz="2000" dirty="0" err="1"/>
              <a:t>Tuum</a:t>
            </a:r>
            <a:r>
              <a:rPr lang="en-GB" sz="2000" dirty="0"/>
              <a:t>, Nets &amp; Visa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6AC54FF-0F8E-8BC7-AEF5-E057B789B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594" y="1107302"/>
            <a:ext cx="11599129" cy="5724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3B8A8D6-44BE-95CD-9CEA-7491A1CAE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7538" y="6391582"/>
            <a:ext cx="821334" cy="240481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1104C315-C6FF-8EA5-1E98-101C53FB76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38123" y="6474022"/>
            <a:ext cx="747600" cy="7560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2B72241-CDE6-DCFA-970F-036AC89184C1}"/>
              </a:ext>
            </a:extLst>
          </p:cNvPr>
          <p:cNvSpPr txBox="1">
            <a:spLocks/>
          </p:cNvSpPr>
          <p:nvPr/>
        </p:nvSpPr>
        <p:spPr>
          <a:xfrm>
            <a:off x="507600" y="446400"/>
            <a:ext cx="5637600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355" rtl="0" eaLnBrk="1" latinLnBrk="0" hangingPunct="1">
              <a:lnSpc>
                <a:spcPts val="12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None/>
              <a:tabLst/>
              <a:defRPr sz="1000" b="1" i="0" kern="1200" spc="150" baseline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000" b="1" spc="150" dirty="0">
                <a:solidFill>
                  <a:srgbClr val="FF6600"/>
                </a:solidFill>
                <a:effectLst/>
                <a:latin typeface="Poppins SemiBold" pitchFamily="2" charset="77"/>
                <a:cs typeface="Poppins SemiBold" pitchFamily="2" charset="77"/>
              </a:rPr>
              <a:t>ARCHITECTURE</a:t>
            </a:r>
            <a:endParaRPr lang="en-GB" sz="1000" b="1" kern="0" spc="150" dirty="0">
              <a:solidFill>
                <a:srgbClr val="FF6600"/>
              </a:solidFill>
              <a:latin typeface="Poppins SemiBold" pitchFamily="2" charset="77"/>
              <a:ea typeface="Poppins Medium"/>
              <a:cs typeface="Poppins SemiBold" pitchFamily="2" charset="77"/>
              <a:sym typeface="Poppins Medium"/>
            </a:endParaRPr>
          </a:p>
        </p:txBody>
      </p:sp>
    </p:spTree>
    <p:extLst>
      <p:ext uri="{BB962C8B-B14F-4D97-AF65-F5344CB8AC3E}">
        <p14:creationId xmlns:p14="http://schemas.microsoft.com/office/powerpoint/2010/main" val="345073425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2FA581-099E-A74A-BB7E-4F6F79869BB5}"/>
              </a:ext>
            </a:extLst>
          </p:cNvPr>
          <p:cNvSpPr txBox="1">
            <a:spLocks/>
          </p:cNvSpPr>
          <p:nvPr/>
        </p:nvSpPr>
        <p:spPr>
          <a:xfrm>
            <a:off x="507600" y="446400"/>
            <a:ext cx="5637600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355" rtl="0" eaLnBrk="1" latinLnBrk="0" hangingPunct="1">
              <a:lnSpc>
                <a:spcPts val="12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None/>
              <a:tabLst/>
              <a:defRPr sz="1000" b="1" i="0" kern="1200" spc="150" baseline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000" b="1" spc="150" dirty="0">
                <a:solidFill>
                  <a:srgbClr val="FF6600"/>
                </a:solidFill>
                <a:effectLst/>
                <a:latin typeface="Poppins SemiBold" pitchFamily="2" charset="77"/>
                <a:cs typeface="Poppins SemiBold" pitchFamily="2" charset="77"/>
              </a:rPr>
              <a:t>EFFECT</a:t>
            </a:r>
            <a:endParaRPr lang="en-GB" sz="1000" b="1" kern="0" spc="150" dirty="0">
              <a:solidFill>
                <a:srgbClr val="FF6600"/>
              </a:solidFill>
              <a:latin typeface="Poppins SemiBold" pitchFamily="2" charset="77"/>
              <a:ea typeface="Poppins Medium"/>
              <a:cs typeface="Poppins SemiBold" pitchFamily="2" charset="77"/>
              <a:sym typeface="Poppins Medium"/>
            </a:endParaRP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7E5C2F4E-856B-B1BF-F1F4-A15A1A8EC86D}"/>
              </a:ext>
            </a:extLst>
          </p:cNvPr>
          <p:cNvSpPr txBox="1">
            <a:spLocks/>
          </p:cNvSpPr>
          <p:nvPr/>
        </p:nvSpPr>
        <p:spPr>
          <a:xfrm>
            <a:off x="911225" y="947023"/>
            <a:ext cx="7332062" cy="1663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55" rtl="0" eaLnBrk="1" latinLnBrk="0" hangingPunct="1">
              <a:lnSpc>
                <a:spcPts val="48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pPr>
              <a:lnSpc>
                <a:spcPts val="5500"/>
              </a:lnSpc>
            </a:pPr>
            <a:r>
              <a:rPr lang="en-GB"/>
              <a:t>Scalability</a:t>
            </a:r>
            <a:br>
              <a:rPr lang="en-GB"/>
            </a:br>
            <a:r>
              <a:rPr lang="en-GB"/>
              <a:t>&amp; increased earnings</a:t>
            </a:r>
            <a:endParaRPr lang="en-GB" dirty="0"/>
          </a:p>
        </p:txBody>
      </p:sp>
      <p:sp>
        <p:nvSpPr>
          <p:cNvPr id="41" name="Content Placeholder 3">
            <a:extLst>
              <a:ext uri="{FF2B5EF4-FFF2-40B4-BE49-F238E27FC236}">
                <a16:creationId xmlns:a16="http://schemas.microsoft.com/office/drawing/2014/main" id="{DC5A71D8-681B-E2A1-A6B0-2C0DA1193FD2}"/>
              </a:ext>
            </a:extLst>
          </p:cNvPr>
          <p:cNvSpPr txBox="1">
            <a:spLocks/>
          </p:cNvSpPr>
          <p:nvPr/>
        </p:nvSpPr>
        <p:spPr>
          <a:xfrm>
            <a:off x="1600477" y="2992003"/>
            <a:ext cx="9232838" cy="5848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93689" indent="-493689" algn="l" defTabSz="914355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 hangingPunct="0">
              <a:lnSpc>
                <a:spcPct val="125000"/>
              </a:lnSpc>
              <a:buFont typeface="System Font Regular"/>
              <a:buNone/>
              <a:tabLst>
                <a:tab pos="590550" algn="l"/>
              </a:tabLst>
            </a:pPr>
            <a:r>
              <a:rPr lang="en-GB" sz="1700" kern="0" dirty="0">
                <a:sym typeface="Poppins SemiBold"/>
              </a:rPr>
              <a:t>Core platform enables new products to be easily introduced</a:t>
            </a:r>
          </a:p>
        </p:txBody>
      </p:sp>
      <p:sp>
        <p:nvSpPr>
          <p:cNvPr id="42" name="Content Placeholder 3">
            <a:extLst>
              <a:ext uri="{FF2B5EF4-FFF2-40B4-BE49-F238E27FC236}">
                <a16:creationId xmlns:a16="http://schemas.microsoft.com/office/drawing/2014/main" id="{9D811E16-2C83-979C-AD5C-7100533BA974}"/>
              </a:ext>
            </a:extLst>
          </p:cNvPr>
          <p:cNvSpPr txBox="1">
            <a:spLocks/>
          </p:cNvSpPr>
          <p:nvPr/>
        </p:nvSpPr>
        <p:spPr>
          <a:xfrm>
            <a:off x="1600477" y="3538291"/>
            <a:ext cx="9489773" cy="101424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355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None/>
              <a:tabLst/>
              <a:defRPr sz="2000" kern="1200">
                <a:solidFill>
                  <a:schemeClr val="bg1">
                    <a:alpha val="80000"/>
                  </a:scheme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898480" indent="-441303" algn="l" defTabSz="914355" rtl="0" eaLnBrk="1" latinLnBrk="0" hangingPunct="1">
              <a:lnSpc>
                <a:spcPts val="32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200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ts val="32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200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ts val="32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200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ts val="32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200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None/>
              <a:tabLst>
                <a:tab pos="590550" algn="l"/>
              </a:tabLst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2C3A42">
                    <a:alpha val="8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  <a:sym typeface="Poppins SemiBold"/>
              </a:rPr>
              <a:t>The platform sets new standards for financing solutions in webshops, contributing to increased retailer turnover and earnings </a:t>
            </a:r>
          </a:p>
          <a:p>
            <a:pPr marL="0" marR="0" lvl="0" indent="0" algn="l" defTabSz="457200" rtl="0" eaLnBrk="1" fontAlgn="auto" latinLnBrk="0" hangingPunct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None/>
              <a:tabLst>
                <a:tab pos="590550" algn="l"/>
              </a:tabLst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  <a:sym typeface="Poppins SemiBold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211147E5-FE49-2102-935B-2D155838F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778" y="3614924"/>
            <a:ext cx="469900" cy="381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57D84B2-9C21-2BCC-C7D2-ACFE8A17C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778" y="3107950"/>
            <a:ext cx="469900" cy="38100"/>
          </a:xfrm>
          <a:prstGeom prst="rect">
            <a:avLst/>
          </a:prstGeom>
        </p:spPr>
      </p:pic>
      <p:sp>
        <p:nvSpPr>
          <p:cNvPr id="45" name="17 sec">
            <a:extLst>
              <a:ext uri="{FF2B5EF4-FFF2-40B4-BE49-F238E27FC236}">
                <a16:creationId xmlns:a16="http://schemas.microsoft.com/office/drawing/2014/main" id="{BC11EE71-83A2-7CCC-F926-A8F21AD26B53}"/>
              </a:ext>
            </a:extLst>
          </p:cNvPr>
          <p:cNvSpPr txBox="1">
            <a:spLocks/>
          </p:cNvSpPr>
          <p:nvPr/>
        </p:nvSpPr>
        <p:spPr>
          <a:xfrm>
            <a:off x="1845678" y="5519854"/>
            <a:ext cx="842473" cy="52642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marL="493689" indent="-493689" algn="l" defTabSz="914355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1400" kern="1200">
                <a:solidFill>
                  <a:schemeClr val="accent1">
                    <a:hueOff val="3085713"/>
                    <a:satOff val="-86406"/>
                    <a:lumOff val="-8647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5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None/>
              <a:tabLst/>
              <a:defRPr/>
            </a:pPr>
            <a:r>
              <a:rPr kumimoji="0" lang="da-DK" sz="2500" b="1" i="0" u="none" strike="noStrike" kern="1200" cap="none" spc="0" normalizeH="0" baseline="0" noProof="0" dirty="0">
                <a:ln>
                  <a:noFill/>
                </a:ln>
                <a:solidFill>
                  <a:srgbClr val="2C3A42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  <a:sym typeface="Helvetica"/>
              </a:rPr>
              <a:t>6.5k</a:t>
            </a:r>
          </a:p>
        </p:txBody>
      </p:sp>
      <p:sp>
        <p:nvSpPr>
          <p:cNvPr id="46" name="17 sec">
            <a:extLst>
              <a:ext uri="{FF2B5EF4-FFF2-40B4-BE49-F238E27FC236}">
                <a16:creationId xmlns:a16="http://schemas.microsoft.com/office/drawing/2014/main" id="{6F28A6B9-CDFD-1F8F-BDC8-4DB565EBE4AF}"/>
              </a:ext>
            </a:extLst>
          </p:cNvPr>
          <p:cNvSpPr txBox="1">
            <a:spLocks/>
          </p:cNvSpPr>
          <p:nvPr/>
        </p:nvSpPr>
        <p:spPr>
          <a:xfrm>
            <a:off x="3811360" y="5519854"/>
            <a:ext cx="842473" cy="52642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marL="493689" indent="-493689" algn="l" defTabSz="914355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1400" kern="1200">
                <a:solidFill>
                  <a:schemeClr val="accent1">
                    <a:hueOff val="3085713"/>
                    <a:satOff val="-86406"/>
                    <a:lumOff val="-8647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5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None/>
              <a:tabLst/>
              <a:defRPr/>
            </a:pPr>
            <a:r>
              <a:rPr kumimoji="0" lang="da-DK" sz="2500" b="1" i="0" u="none" strike="noStrike" kern="1200" cap="none" spc="0" normalizeH="0" baseline="0" noProof="0" dirty="0">
                <a:ln>
                  <a:noFill/>
                </a:ln>
                <a:solidFill>
                  <a:srgbClr val="2C3A41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  <a:sym typeface="Helvetica"/>
              </a:rPr>
              <a:t>1.4m</a:t>
            </a:r>
          </a:p>
        </p:txBody>
      </p:sp>
      <p:sp>
        <p:nvSpPr>
          <p:cNvPr id="47" name="VOICEBOT’S AVERAGE PHONE TIME">
            <a:extLst>
              <a:ext uri="{FF2B5EF4-FFF2-40B4-BE49-F238E27FC236}">
                <a16:creationId xmlns:a16="http://schemas.microsoft.com/office/drawing/2014/main" id="{F8944974-7C45-7415-AF7F-9572AC001DDE}"/>
              </a:ext>
            </a:extLst>
          </p:cNvPr>
          <p:cNvSpPr txBox="1">
            <a:spLocks/>
          </p:cNvSpPr>
          <p:nvPr/>
        </p:nvSpPr>
        <p:spPr>
          <a:xfrm>
            <a:off x="1409678" y="6173871"/>
            <a:ext cx="1516187" cy="11542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493689" indent="-493689" algn="ctr" defTabSz="2438338" rtl="0" eaLnBrk="1" latinLnBrk="0" hangingPunct="1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2000" b="0" kern="1200" cap="all">
                <a:solidFill>
                  <a:srgbClr val="2C3A42">
                    <a:alpha val="60000"/>
                  </a:srgb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438338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None/>
              <a:tabLst/>
              <a:defRPr/>
            </a:pPr>
            <a:r>
              <a:rPr kumimoji="0" lang="da-DK" sz="1000" b="0" i="0" u="none" strike="noStrike" kern="1200" cap="all" spc="0" normalizeH="0" baseline="0" noProof="0" dirty="0">
                <a:ln>
                  <a:noFill/>
                </a:ln>
                <a:solidFill>
                  <a:srgbClr val="2C3A42"/>
                </a:solidFill>
                <a:effectLst/>
                <a:uLnTx/>
                <a:uFillTx/>
                <a:latin typeface="Poppins SemiBold"/>
                <a:cs typeface="Poppins SemiBold"/>
                <a:sym typeface="Poppins SemiBold"/>
              </a:rPr>
              <a:t>Retail outlets</a:t>
            </a:r>
          </a:p>
        </p:txBody>
      </p:sp>
      <p:sp>
        <p:nvSpPr>
          <p:cNvPr id="48" name="VOICEBOT’S AVERAGE PHONE TIME">
            <a:extLst>
              <a:ext uri="{FF2B5EF4-FFF2-40B4-BE49-F238E27FC236}">
                <a16:creationId xmlns:a16="http://schemas.microsoft.com/office/drawing/2014/main" id="{ED15DF6E-C6FA-E239-CD64-CC2018E5C1C0}"/>
              </a:ext>
            </a:extLst>
          </p:cNvPr>
          <p:cNvSpPr txBox="1">
            <a:spLocks/>
          </p:cNvSpPr>
          <p:nvPr/>
        </p:nvSpPr>
        <p:spPr>
          <a:xfrm>
            <a:off x="3422028" y="6173871"/>
            <a:ext cx="1516187" cy="11542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493689" indent="-493689" algn="ctr" defTabSz="2438338" rtl="0" eaLnBrk="1" latinLnBrk="0" hangingPunct="1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2000" b="0" kern="1200" cap="all">
                <a:solidFill>
                  <a:srgbClr val="2C3A42">
                    <a:alpha val="60000"/>
                  </a:srgb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438338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None/>
              <a:tabLst/>
              <a:defRPr/>
            </a:pPr>
            <a:r>
              <a:rPr kumimoji="0" lang="da-DK" sz="1000" b="0" i="0" u="none" strike="noStrike" kern="1200" cap="all" spc="0" normalizeH="0" baseline="0" noProof="0" dirty="0">
                <a:ln>
                  <a:noFill/>
                </a:ln>
                <a:solidFill>
                  <a:srgbClr val="2C3A41"/>
                </a:solidFill>
                <a:effectLst/>
                <a:uLnTx/>
                <a:uFillTx/>
                <a:latin typeface="Poppins SemiBold"/>
                <a:cs typeface="Poppins SemiBold"/>
                <a:sym typeface="Poppins SemiBold"/>
              </a:rPr>
              <a:t>Transactions</a:t>
            </a:r>
          </a:p>
        </p:txBody>
      </p:sp>
      <p:sp>
        <p:nvSpPr>
          <p:cNvPr id="49" name="Content Placeholder 3">
            <a:extLst>
              <a:ext uri="{FF2B5EF4-FFF2-40B4-BE49-F238E27FC236}">
                <a16:creationId xmlns:a16="http://schemas.microsoft.com/office/drawing/2014/main" id="{72BC535F-B340-8871-F557-58BA159FCA1E}"/>
              </a:ext>
            </a:extLst>
          </p:cNvPr>
          <p:cNvSpPr txBox="1">
            <a:spLocks/>
          </p:cNvSpPr>
          <p:nvPr/>
        </p:nvSpPr>
        <p:spPr>
          <a:xfrm>
            <a:off x="1600477" y="4413529"/>
            <a:ext cx="9489773" cy="72735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355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None/>
              <a:tabLst/>
              <a:defRPr sz="2000" kern="1200">
                <a:solidFill>
                  <a:schemeClr val="bg1">
                    <a:alpha val="80000"/>
                  </a:scheme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898480" indent="-441303" algn="l" defTabSz="914355" rtl="0" eaLnBrk="1" latinLnBrk="0" hangingPunct="1">
              <a:lnSpc>
                <a:spcPts val="32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200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ts val="32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200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ts val="32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200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ts val="32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200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None/>
              <a:tabLst>
                <a:tab pos="590550" algn="l"/>
              </a:tabLst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2C3A41">
                    <a:alpha val="8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  <a:sym typeface="Poppins SemiBold"/>
              </a:rPr>
              <a:t>Operating and capital expenses are notably reduced when compared to outdated legacy systems</a:t>
            </a:r>
          </a:p>
          <a:p>
            <a:pPr marL="0" marR="0" lvl="0" indent="0" algn="l" defTabSz="457200" rtl="0" eaLnBrk="1" fontAlgn="auto" latinLnBrk="0" hangingPunct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None/>
              <a:tabLst>
                <a:tab pos="590550" algn="l"/>
              </a:tabLst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  <a:sym typeface="Poppins SemiBold"/>
            </a:endParaRPr>
          </a:p>
        </p:txBody>
      </p:sp>
      <p:pic>
        <p:nvPicPr>
          <p:cNvPr id="50" name="Picture 9">
            <a:extLst>
              <a:ext uri="{FF2B5EF4-FFF2-40B4-BE49-F238E27FC236}">
                <a16:creationId xmlns:a16="http://schemas.microsoft.com/office/drawing/2014/main" id="{8C0BACBF-D0B3-80ED-8ADB-34136D49B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778" y="4567424"/>
            <a:ext cx="469900" cy="3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485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30B95-C7DC-B47F-5FD4-FC3B63960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97AED-6F4A-EF2E-3730-0A1F95DA3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1216071"/>
            <a:ext cx="5556250" cy="3864704"/>
          </a:xfrm>
        </p:spPr>
        <p:txBody>
          <a:bodyPr>
            <a:noAutofit/>
          </a:bodyPr>
          <a:lstStyle/>
          <a:p>
            <a:pPr marL="0" indent="0">
              <a:lnSpc>
                <a:spcPts val="5500"/>
              </a:lnSpc>
              <a:buNone/>
            </a:pPr>
            <a:r>
              <a:rPr lang="en-GB" sz="4000" b="1" dirty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Revolutionizin</a:t>
            </a:r>
            <a:r>
              <a:rPr lang="en-GB" dirty="0">
                <a:solidFill>
                  <a:srgbClr val="2C3A41"/>
                </a:solidFill>
              </a:rPr>
              <a:t>g options trading via an alternative trading system</a:t>
            </a:r>
            <a:endParaRPr lang="en-GB" sz="4000" b="1" dirty="0">
              <a:latin typeface="Poppins SemiBold" pitchFamily="2" charset="77"/>
              <a:cs typeface="Poppins SemiBold" pitchFamily="2" charset="77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893C423-67FA-B215-C5C5-D4F56F0855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72107" y="6472008"/>
            <a:ext cx="747600" cy="756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9E3693B-2833-605F-443F-810F98E1F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4299401"/>
            <a:ext cx="5104483" cy="110811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1600" b="0" i="0" dirty="0">
                <a:solidFill>
                  <a:srgbClr val="2C3A41">
                    <a:alpha val="69804"/>
                  </a:srgbClr>
                </a:solidFill>
                <a:effectLst/>
                <a:latin typeface="Poppins" pitchFamily="2" charset="77"/>
                <a:cs typeface="Poppins" pitchFamily="2" charset="77"/>
              </a:rPr>
              <a:t>SpiderRock enables systematic traders to implement and scale multi-asset class strategies in a compliant framework</a:t>
            </a:r>
            <a:endParaRPr lang="en-DK" sz="1600" dirty="0">
              <a:solidFill>
                <a:srgbClr val="2C3A41">
                  <a:alpha val="69804"/>
                </a:srgbClr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ECD3A2-87A4-705E-DBC8-DDB8748A5822}"/>
              </a:ext>
            </a:extLst>
          </p:cNvPr>
          <p:cNvSpPr txBox="1">
            <a:spLocks/>
          </p:cNvSpPr>
          <p:nvPr/>
        </p:nvSpPr>
        <p:spPr>
          <a:xfrm>
            <a:off x="507600" y="446400"/>
            <a:ext cx="5637600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355" rtl="0" eaLnBrk="1" latinLnBrk="0" hangingPunct="1">
              <a:lnSpc>
                <a:spcPts val="12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None/>
              <a:tabLst/>
              <a:defRPr sz="1000" b="1" i="0" kern="1200" spc="150" baseline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000" b="1" spc="150" dirty="0">
                <a:solidFill>
                  <a:srgbClr val="FF6600"/>
                </a:solidFill>
                <a:effectLst/>
                <a:latin typeface="Poppins SemiBold" pitchFamily="2" charset="77"/>
                <a:cs typeface="Poppins SemiBold" pitchFamily="2" charset="77"/>
              </a:rPr>
              <a:t>SUPER INTEGRATOR </a:t>
            </a:r>
            <a:endParaRPr lang="en-GB" sz="1000" b="1" kern="0" spc="150" dirty="0">
              <a:solidFill>
                <a:srgbClr val="FF6600"/>
              </a:solidFill>
              <a:latin typeface="Poppins SemiBold" pitchFamily="2" charset="77"/>
              <a:ea typeface="Poppins Medium"/>
              <a:cs typeface="Poppins SemiBold" pitchFamily="2" charset="77"/>
              <a:sym typeface="Poppins Medium"/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C4119339-F97D-8FD0-25C2-0BA26B139BB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469" r="-2917" b="7413"/>
          <a:stretch/>
        </p:blipFill>
        <p:spPr>
          <a:xfrm>
            <a:off x="6793187" y="0"/>
            <a:ext cx="5556250" cy="6858000"/>
          </a:xfrm>
          <a:prstGeom prst="rect">
            <a:avLst/>
          </a:prstGeom>
        </p:spPr>
      </p:pic>
      <p:pic>
        <p:nvPicPr>
          <p:cNvPr id="7" name="Landscape-color.png" descr="Landscape-color.png">
            <a:extLst>
              <a:ext uri="{FF2B5EF4-FFF2-40B4-BE49-F238E27FC236}">
                <a16:creationId xmlns:a16="http://schemas.microsoft.com/office/drawing/2014/main" id="{E8C6D215-914B-A2C3-7E05-DB9B409A09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2439" y="6132339"/>
            <a:ext cx="1086375" cy="6793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125988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CF9D76-4487-9216-247A-0F8AC45813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656C1-2EA3-1B1A-425E-3D67C8FC9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1220101"/>
            <a:ext cx="9760194" cy="3649055"/>
          </a:xfrm>
        </p:spPr>
        <p:txBody>
          <a:bodyPr>
            <a:normAutofit/>
          </a:bodyPr>
          <a:lstStyle/>
          <a:p>
            <a:pPr>
              <a:lnSpc>
                <a:spcPts val="5500"/>
              </a:lnSpc>
            </a:pPr>
            <a:r>
              <a:rPr lang="en-GB" sz="4000" b="1" dirty="0">
                <a:solidFill>
                  <a:srgbClr val="2C3A41"/>
                </a:solidFill>
                <a:effectLst/>
                <a:latin typeface="Poppins SemiBold" pitchFamily="2" charset="77"/>
                <a:cs typeface="Poppins SemiBold" pitchFamily="2" charset="77"/>
              </a:rPr>
              <a:t>Develop SpiderRock’s ATS platform to automate block trade negotiations, matching and executions via an electronic auction.</a:t>
            </a:r>
            <a:endParaRPr lang="en-GB" b="1" dirty="0"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0A16D41-B403-EA52-A95B-E98FDC64F421}"/>
              </a:ext>
            </a:extLst>
          </p:cNvPr>
          <p:cNvSpPr txBox="1">
            <a:spLocks/>
          </p:cNvSpPr>
          <p:nvPr/>
        </p:nvSpPr>
        <p:spPr>
          <a:xfrm>
            <a:off x="507600" y="446400"/>
            <a:ext cx="5637600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355" rtl="0" eaLnBrk="1" latinLnBrk="0" hangingPunct="1">
              <a:lnSpc>
                <a:spcPts val="12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None/>
              <a:tabLst/>
              <a:defRPr sz="1000" b="1" i="0" kern="1200" spc="150" baseline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000" b="1" spc="150" dirty="0">
                <a:solidFill>
                  <a:srgbClr val="FF6600"/>
                </a:solidFill>
                <a:effectLst/>
                <a:latin typeface="Poppins SemiBold" pitchFamily="2" charset="77"/>
                <a:cs typeface="Poppins SemiBold" pitchFamily="2" charset="77"/>
              </a:rPr>
              <a:t>CHALLENGE</a:t>
            </a:r>
            <a:endParaRPr lang="en-GB" sz="1000" b="1" kern="0" spc="150" dirty="0">
              <a:solidFill>
                <a:srgbClr val="FF6600"/>
              </a:solidFill>
              <a:latin typeface="Poppins SemiBold" pitchFamily="2" charset="77"/>
              <a:ea typeface="Poppins Medium"/>
              <a:cs typeface="Poppins SemiBold" pitchFamily="2" charset="77"/>
              <a:sym typeface="Poppins Medium"/>
            </a:endParaRPr>
          </a:p>
        </p:txBody>
      </p:sp>
      <p:pic>
        <p:nvPicPr>
          <p:cNvPr id="3" name="Graphic 10">
            <a:extLst>
              <a:ext uri="{FF2B5EF4-FFF2-40B4-BE49-F238E27FC236}">
                <a16:creationId xmlns:a16="http://schemas.microsoft.com/office/drawing/2014/main" id="{4A67BD3F-D431-DE58-691A-B2CA02BB2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44712" y="6066189"/>
            <a:ext cx="747600" cy="75600"/>
          </a:xfrm>
          <a:prstGeom prst="rect">
            <a:avLst/>
          </a:prstGeom>
        </p:spPr>
      </p:pic>
      <p:pic>
        <p:nvPicPr>
          <p:cNvPr id="7" name="Landscape-color.png" descr="Landscape-color.png">
            <a:extLst>
              <a:ext uri="{FF2B5EF4-FFF2-40B4-BE49-F238E27FC236}">
                <a16:creationId xmlns:a16="http://schemas.microsoft.com/office/drawing/2014/main" id="{CFC18C6D-36E8-4B53-615E-1E95315491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5044" y="5726520"/>
            <a:ext cx="1086375" cy="6793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618085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DE40F-C80E-3DFE-6C9B-265BCCF22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6283151-B860-BB32-06FD-FF545B73C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171" y="1238547"/>
            <a:ext cx="5183472" cy="2448216"/>
          </a:xfrm>
        </p:spPr>
        <p:txBody>
          <a:bodyPr>
            <a:noAutofit/>
          </a:bodyPr>
          <a:lstStyle/>
          <a:p>
            <a:pPr>
              <a:lnSpc>
                <a:spcPts val="5500"/>
              </a:lnSpc>
            </a:pPr>
            <a:r>
              <a:rPr lang="en-GB" sz="4000" b="1" dirty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Handling </a:t>
            </a:r>
            <a:br>
              <a:rPr lang="en-GB" sz="4000" b="1" dirty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</a:br>
            <a:r>
              <a:rPr lang="en-GB" sz="4000" b="1" dirty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data challenges</a:t>
            </a:r>
          </a:p>
        </p:txBody>
      </p:sp>
      <p:graphicFrame>
        <p:nvGraphicFramePr>
          <p:cNvPr id="10" name="Content Placeholder 6">
            <a:extLst>
              <a:ext uri="{FF2B5EF4-FFF2-40B4-BE49-F238E27FC236}">
                <a16:creationId xmlns:a16="http://schemas.microsoft.com/office/drawing/2014/main" id="{BB9A781E-C216-34F3-9124-74181C34A5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5487094"/>
              </p:ext>
            </p:extLst>
          </p:nvPr>
        </p:nvGraphicFramePr>
        <p:xfrm>
          <a:off x="6220008" y="1062720"/>
          <a:ext cx="9369699" cy="38206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2440">
                  <a:extLst>
                    <a:ext uri="{9D8B030D-6E8A-4147-A177-3AD203B41FA5}">
                      <a16:colId xmlns:a16="http://schemas.microsoft.com/office/drawing/2014/main" val="3315885209"/>
                    </a:ext>
                  </a:extLst>
                </a:gridCol>
                <a:gridCol w="4342832">
                  <a:extLst>
                    <a:ext uri="{9D8B030D-6E8A-4147-A177-3AD203B41FA5}">
                      <a16:colId xmlns:a16="http://schemas.microsoft.com/office/drawing/2014/main" val="2948918742"/>
                    </a:ext>
                  </a:extLst>
                </a:gridCol>
                <a:gridCol w="294468">
                  <a:extLst>
                    <a:ext uri="{9D8B030D-6E8A-4147-A177-3AD203B41FA5}">
                      <a16:colId xmlns:a16="http://schemas.microsoft.com/office/drawing/2014/main" val="498790534"/>
                    </a:ext>
                  </a:extLst>
                </a:gridCol>
                <a:gridCol w="1429371">
                  <a:extLst>
                    <a:ext uri="{9D8B030D-6E8A-4147-A177-3AD203B41FA5}">
                      <a16:colId xmlns:a16="http://schemas.microsoft.com/office/drawing/2014/main" val="3036924047"/>
                    </a:ext>
                  </a:extLst>
                </a:gridCol>
                <a:gridCol w="2890588">
                  <a:extLst>
                    <a:ext uri="{9D8B030D-6E8A-4147-A177-3AD203B41FA5}">
                      <a16:colId xmlns:a16="http://schemas.microsoft.com/office/drawing/2014/main" val="3769451280"/>
                    </a:ext>
                  </a:extLst>
                </a:gridCol>
              </a:tblGrid>
              <a:tr h="134149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600" b="1" i="0" dirty="0">
                          <a:solidFill>
                            <a:srgbClr val="FF6600"/>
                          </a:solidFill>
                          <a:latin typeface="Poppins SemiBold" pitchFamily="2" charset="77"/>
                          <a:cs typeface="Poppins SemiBold" pitchFamily="2" charset="77"/>
                        </a:rPr>
                        <a:t>1.</a:t>
                      </a: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b="0" i="0" dirty="0">
                          <a:solidFill>
                            <a:srgbClr val="2C3A41">
                              <a:alpha val="69804"/>
                            </a:srgb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Handling high-speed performance requirements with low latency</a:t>
                      </a: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C3A41">
                            <a:alpha val="80000"/>
                          </a:srgbClr>
                        </a:solidFill>
                        <a:effectLst/>
                        <a:uLnTx/>
                        <a:uFillTx/>
                        <a:latin typeface="Poppins" pitchFamily="2" charset="77"/>
                        <a:ea typeface="+mn-ea"/>
                        <a:cs typeface="Poppins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b="1" i="0" dirty="0">
                        <a:solidFill>
                          <a:schemeClr val="accent1"/>
                        </a:solidFill>
                        <a:latin typeface="Poppins SemiBold" pitchFamily="2" charset="77"/>
                        <a:cs typeface="Poppins SemiBold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C3A41">
                            <a:alpha val="80000"/>
                          </a:srgbClr>
                        </a:solidFill>
                        <a:effectLst/>
                        <a:uLnTx/>
                        <a:uFillTx/>
                        <a:latin typeface="Poppins" pitchFamily="2" charset="77"/>
                        <a:ea typeface="+mn-ea"/>
                        <a:cs typeface="Poppins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6233741"/>
                  </a:ext>
                </a:extLst>
              </a:tr>
              <a:tr h="130613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600" b="1" i="0" dirty="0">
                          <a:solidFill>
                            <a:srgbClr val="FF6600"/>
                          </a:solidFill>
                          <a:latin typeface="Poppins SemiBold" pitchFamily="2" charset="77"/>
                          <a:cs typeface="Poppins SemiBold" pitchFamily="2" charset="77"/>
                        </a:rPr>
                        <a:t>2.</a:t>
                      </a: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1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b="0" i="0" kern="0" dirty="0">
                          <a:solidFill>
                            <a:srgbClr val="2C3A41">
                              <a:alpha val="69804"/>
                            </a:srgbClr>
                          </a:solidFill>
                          <a:latin typeface="Poppins" pitchFamily="2" charset="77"/>
                          <a:cs typeface="Poppins" pitchFamily="2" charset="77"/>
                          <a:sym typeface="Poppins SemiBold"/>
                        </a:rPr>
                        <a:t>Processing thousands of real-time data points reliably</a:t>
                      </a: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C3A41">
                            <a:alpha val="80000"/>
                          </a:srgbClr>
                        </a:solidFill>
                        <a:effectLst/>
                        <a:uLnTx/>
                        <a:uFillTx/>
                        <a:latin typeface="Poppins" pitchFamily="2" charset="77"/>
                        <a:ea typeface="+mn-ea"/>
                        <a:cs typeface="Poppins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b="1" i="0" dirty="0">
                        <a:solidFill>
                          <a:schemeClr val="accent1"/>
                        </a:solidFill>
                        <a:latin typeface="Poppins SemiBold" pitchFamily="2" charset="77"/>
                        <a:cs typeface="Poppins SemiBold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C3A41">
                            <a:alpha val="80000"/>
                          </a:srgbClr>
                        </a:solidFill>
                        <a:effectLst/>
                        <a:uLnTx/>
                        <a:uFillTx/>
                        <a:latin typeface="Poppins" pitchFamily="2" charset="77"/>
                        <a:ea typeface="+mn-ea"/>
                        <a:cs typeface="Poppins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6636467"/>
                  </a:ext>
                </a:extLst>
              </a:tr>
              <a:tr h="105803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600" b="1" i="0" dirty="0">
                          <a:solidFill>
                            <a:srgbClr val="FF6600"/>
                          </a:solidFill>
                          <a:latin typeface="Poppins SemiBold" pitchFamily="2" charset="77"/>
                          <a:cs typeface="Poppins SemiBold" pitchFamily="2" charset="77"/>
                        </a:rPr>
                        <a:t>3.</a:t>
                      </a: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ts val="2400"/>
                        </a:lnSpc>
                        <a:buNone/>
                      </a:pPr>
                      <a:r>
                        <a:rPr lang="en-GB" sz="1700" b="0" i="0" kern="0" dirty="0">
                          <a:solidFill>
                            <a:srgbClr val="2C3A41">
                              <a:alpha val="69804"/>
                            </a:srgbClr>
                          </a:solidFill>
                          <a:latin typeface="Poppins" pitchFamily="2" charset="77"/>
                          <a:cs typeface="Poppins" pitchFamily="2" charset="77"/>
                          <a:sym typeface="Poppins SemiBold"/>
                        </a:rPr>
                        <a:t>Integrating live market data and visualizations for block auction workflows</a:t>
                      </a: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C3A41">
                            <a:alpha val="80000"/>
                          </a:srgbClr>
                        </a:solidFill>
                        <a:effectLst/>
                        <a:uLnTx/>
                        <a:uFillTx/>
                        <a:latin typeface="Poppins" pitchFamily="2" charset="77"/>
                        <a:ea typeface="+mn-ea"/>
                        <a:cs typeface="Poppins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b="1" i="0" dirty="0">
                        <a:solidFill>
                          <a:schemeClr val="accent1"/>
                        </a:solidFill>
                        <a:latin typeface="Poppins SemiBold" pitchFamily="2" charset="77"/>
                        <a:cs typeface="Poppins SemiBold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C3A41">
                            <a:alpha val="80000"/>
                          </a:srgbClr>
                        </a:solidFill>
                        <a:effectLst/>
                        <a:uLnTx/>
                        <a:uFillTx/>
                        <a:latin typeface="Poppins" pitchFamily="2" charset="77"/>
                        <a:ea typeface="+mn-ea"/>
                        <a:cs typeface="Poppins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9644866"/>
                  </a:ext>
                </a:extLst>
              </a:tr>
            </a:tbl>
          </a:graphicData>
        </a:graphic>
      </p:graphicFrame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5BE33C9-209C-F68C-5272-03AF81D6D179}"/>
              </a:ext>
            </a:extLst>
          </p:cNvPr>
          <p:cNvSpPr txBox="1">
            <a:spLocks/>
          </p:cNvSpPr>
          <p:nvPr/>
        </p:nvSpPr>
        <p:spPr>
          <a:xfrm>
            <a:off x="507600" y="446400"/>
            <a:ext cx="5637600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355" rtl="0" eaLnBrk="1" latinLnBrk="0" hangingPunct="1">
              <a:lnSpc>
                <a:spcPts val="12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None/>
              <a:tabLst/>
              <a:defRPr sz="1000" b="1" i="0" kern="1200" spc="150" baseline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000" b="1" spc="150" dirty="0">
                <a:solidFill>
                  <a:srgbClr val="FF6600"/>
                </a:solidFill>
                <a:effectLst/>
                <a:latin typeface="Poppins SemiBold" pitchFamily="2" charset="77"/>
                <a:cs typeface="Poppins SemiBold" pitchFamily="2" charset="77"/>
              </a:rPr>
              <a:t>FOCUS AREAS</a:t>
            </a:r>
            <a:endParaRPr lang="en-GB" sz="1000" b="1" kern="0" spc="150" dirty="0">
              <a:solidFill>
                <a:srgbClr val="FF6600"/>
              </a:solidFill>
              <a:latin typeface="Poppins SemiBold" pitchFamily="2" charset="77"/>
              <a:ea typeface="Poppins Medium"/>
              <a:cs typeface="Poppins SemiBold" pitchFamily="2" charset="77"/>
              <a:sym typeface="Poppins Medium"/>
            </a:endParaRPr>
          </a:p>
        </p:txBody>
      </p:sp>
      <p:pic>
        <p:nvPicPr>
          <p:cNvPr id="5" name="Graphic 10">
            <a:extLst>
              <a:ext uri="{FF2B5EF4-FFF2-40B4-BE49-F238E27FC236}">
                <a16:creationId xmlns:a16="http://schemas.microsoft.com/office/drawing/2014/main" id="{D2E0F52B-95C7-D21E-B478-0D57F66BB9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44712" y="6066189"/>
            <a:ext cx="747600" cy="75600"/>
          </a:xfrm>
          <a:prstGeom prst="rect">
            <a:avLst/>
          </a:prstGeom>
        </p:spPr>
      </p:pic>
      <p:pic>
        <p:nvPicPr>
          <p:cNvPr id="7" name="Landscape-color.png" descr="Landscape-color.png">
            <a:extLst>
              <a:ext uri="{FF2B5EF4-FFF2-40B4-BE49-F238E27FC236}">
                <a16:creationId xmlns:a16="http://schemas.microsoft.com/office/drawing/2014/main" id="{BE9FA171-B4CA-21DB-A53C-2B2FBEDA0C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5044" y="5726520"/>
            <a:ext cx="1086375" cy="6793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849865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1AE1E6-B856-414E-9908-953E2B665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We believe that successful digital products have a profound focus on solving real problems for real people">
            <a:extLst>
              <a:ext uri="{FF2B5EF4-FFF2-40B4-BE49-F238E27FC236}">
                <a16:creationId xmlns:a16="http://schemas.microsoft.com/office/drawing/2014/main" id="{A5DDD2C4-4858-13A4-C117-3EF0D0F48D9F}"/>
              </a:ext>
            </a:extLst>
          </p:cNvPr>
          <p:cNvSpPr txBox="1">
            <a:spLocks noGrp="1"/>
          </p:cNvSpPr>
          <p:nvPr>
            <p:ph type="subTitle" sz="quarter" idx="1"/>
          </p:nvPr>
        </p:nvSpPr>
        <p:spPr>
          <a:xfrm>
            <a:off x="924682" y="4016737"/>
            <a:ext cx="2197100" cy="110751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200" dirty="0">
                <a:solidFill>
                  <a:srgbClr val="2C3A41">
                    <a:alpha val="69804"/>
                  </a:srgbClr>
                </a:solidFill>
                <a:latin typeface="Poppins Regular"/>
                <a:ea typeface="Poppins Regular"/>
                <a:cs typeface="Poppins Regular"/>
                <a:sym typeface="Poppins Regular"/>
              </a:rPr>
              <a:t>Collaborated with SpiderRock to develop a web-based app integrating their data platform.</a:t>
            </a:r>
          </a:p>
          <a:p>
            <a:pPr marL="0" indent="0">
              <a:buNone/>
            </a:pPr>
            <a:endParaRPr sz="1200" dirty="0"/>
          </a:p>
        </p:txBody>
      </p:sp>
      <p:sp>
        <p:nvSpPr>
          <p:cNvPr id="47" name="Good product design is cross-disciplinary">
            <a:extLst>
              <a:ext uri="{FF2B5EF4-FFF2-40B4-BE49-F238E27FC236}">
                <a16:creationId xmlns:a16="http://schemas.microsoft.com/office/drawing/2014/main" id="{8B6AA9F9-8BEF-B99F-1443-B8866E30DEFA}"/>
              </a:ext>
            </a:extLst>
          </p:cNvPr>
          <p:cNvSpPr txBox="1">
            <a:spLocks noGrp="1"/>
          </p:cNvSpPr>
          <p:nvPr>
            <p:ph type="body" idx="25"/>
          </p:nvPr>
        </p:nvSpPr>
        <p:spPr>
          <a:xfrm>
            <a:off x="3511233" y="3379816"/>
            <a:ext cx="2203451" cy="5243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1700" b="1" dirty="0">
                <a:solidFill>
                  <a:srgbClr val="2C3A41"/>
                </a:solidFill>
                <a:effectLst/>
                <a:latin typeface="Poppins SemiBold" pitchFamily="2" charset="77"/>
                <a:cs typeface="Poppins SemiBold" pitchFamily="2" charset="77"/>
              </a:rPr>
              <a:t>Optimizing Performance</a:t>
            </a:r>
            <a:endParaRPr sz="1700" b="1" dirty="0">
              <a:solidFill>
                <a:srgbClr val="2C3A41"/>
              </a:solidFill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48" name="We believe that successful digital products are the result of an intentional cross-disciplinary process">
            <a:extLst>
              <a:ext uri="{FF2B5EF4-FFF2-40B4-BE49-F238E27FC236}">
                <a16:creationId xmlns:a16="http://schemas.microsoft.com/office/drawing/2014/main" id="{E0B20DC9-0C10-AA13-53CA-BF2D56605AC7}"/>
              </a:ext>
            </a:extLst>
          </p:cNvPr>
          <p:cNvSpPr txBox="1">
            <a:spLocks noGrp="1"/>
          </p:cNvSpPr>
          <p:nvPr>
            <p:ph type="body" idx="22"/>
          </p:nvPr>
        </p:nvSpPr>
        <p:spPr>
          <a:xfrm>
            <a:off x="3511233" y="4016737"/>
            <a:ext cx="2203451" cy="110751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200" dirty="0">
                <a:solidFill>
                  <a:srgbClr val="2C3A41">
                    <a:alpha val="69804"/>
                  </a:srgbClr>
                </a:solidFill>
                <a:latin typeface="Poppins Regular"/>
                <a:ea typeface="Poppins Regular"/>
                <a:cs typeface="Poppins Regular"/>
                <a:sym typeface="Poppins Regular"/>
              </a:rPr>
              <a:t>Addressed bottlenecks, optimized latency and enabled real—time data processing.</a:t>
            </a:r>
          </a:p>
        </p:txBody>
      </p:sp>
      <p:sp>
        <p:nvSpPr>
          <p:cNvPr id="50" name="Good product design is iterative">
            <a:extLst>
              <a:ext uri="{FF2B5EF4-FFF2-40B4-BE49-F238E27FC236}">
                <a16:creationId xmlns:a16="http://schemas.microsoft.com/office/drawing/2014/main" id="{341FCC67-1E7E-E8A8-0830-282F86DC3163}"/>
              </a:ext>
            </a:extLst>
          </p:cNvPr>
          <p:cNvSpPr txBox="1">
            <a:spLocks noGrp="1"/>
          </p:cNvSpPr>
          <p:nvPr>
            <p:ph type="body" idx="26"/>
          </p:nvPr>
        </p:nvSpPr>
        <p:spPr>
          <a:xfrm>
            <a:off x="6096000" y="3363964"/>
            <a:ext cx="2203451" cy="5243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a-DK" sz="1700" b="1" dirty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Rich Visual</a:t>
            </a:r>
            <a:br>
              <a:rPr lang="da-DK" sz="1700" b="1" dirty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</a:br>
            <a:r>
              <a:rPr lang="da-DK" sz="1700" b="1" dirty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Data </a:t>
            </a:r>
            <a:r>
              <a:rPr lang="da-DK" sz="1700" b="1" dirty="0" err="1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Insights</a:t>
            </a:r>
            <a:endParaRPr sz="1700" b="1" dirty="0">
              <a:solidFill>
                <a:srgbClr val="2C3A41"/>
              </a:solidFill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51" name="We believe that successful digital products are created by agile-minded teams, focusing on outcomes over outputs">
            <a:extLst>
              <a:ext uri="{FF2B5EF4-FFF2-40B4-BE49-F238E27FC236}">
                <a16:creationId xmlns:a16="http://schemas.microsoft.com/office/drawing/2014/main" id="{7BE56222-4B32-D90B-F609-B906A2FBFCB3}"/>
              </a:ext>
            </a:extLst>
          </p:cNvPr>
          <p:cNvSpPr txBox="1">
            <a:spLocks noGrp="1"/>
          </p:cNvSpPr>
          <p:nvPr>
            <p:ph type="body" idx="23"/>
          </p:nvPr>
        </p:nvSpPr>
        <p:spPr>
          <a:xfrm>
            <a:off x="6104135" y="4016737"/>
            <a:ext cx="2197101" cy="110751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200" dirty="0">
                <a:solidFill>
                  <a:srgbClr val="2C3A41">
                    <a:alpha val="69804"/>
                  </a:srgbClr>
                </a:solidFill>
                <a:latin typeface="Poppins Regular"/>
                <a:ea typeface="Poppins Regular"/>
                <a:cs typeface="Poppins Regular"/>
                <a:sym typeface="Poppins Regular"/>
              </a:rPr>
              <a:t>Developed visualizations and assisted with hiring/training in-house staff in maintaining and evolving the product.</a:t>
            </a:r>
            <a:endParaRPr lang="en-DK" sz="1200" dirty="0">
              <a:solidFill>
                <a:srgbClr val="2C3A41">
                  <a:alpha val="69804"/>
                </a:srgbClr>
              </a:solidFill>
            </a:endParaRPr>
          </a:p>
        </p:txBody>
      </p:sp>
      <p:sp>
        <p:nvSpPr>
          <p:cNvPr id="4" name="Good product design is cross-disciplinary">
            <a:extLst>
              <a:ext uri="{FF2B5EF4-FFF2-40B4-BE49-F238E27FC236}">
                <a16:creationId xmlns:a16="http://schemas.microsoft.com/office/drawing/2014/main" id="{A8D6F264-24C3-EA01-38D2-F813A08E75B1}"/>
              </a:ext>
            </a:extLst>
          </p:cNvPr>
          <p:cNvSpPr txBox="1">
            <a:spLocks/>
          </p:cNvSpPr>
          <p:nvPr/>
        </p:nvSpPr>
        <p:spPr>
          <a:xfrm>
            <a:off x="918331" y="3378031"/>
            <a:ext cx="2203451" cy="5243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0" tIns="0" rIns="0" bIns="0" rtlCol="0" anchor="t">
            <a:noAutofit/>
          </a:bodyPr>
          <a:lstStyle>
            <a:lvl1pPr marL="493689" indent="-493689" algn="l" defTabSz="914355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1400" kern="1200">
                <a:solidFill>
                  <a:schemeClr val="accent1">
                    <a:hueOff val="3085713"/>
                    <a:satOff val="-86406"/>
                    <a:lumOff val="-8647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None/>
              <a:tabLst/>
              <a:defRPr/>
            </a:pP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srgbClr val="2C3A41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  <a:sym typeface="Helvetica"/>
              </a:rPr>
              <a:t>Collaborative</a:t>
            </a:r>
            <a:b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srgbClr val="2C3A41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  <a:sym typeface="Helvetica"/>
              </a:rPr>
            </a:b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srgbClr val="2C3A41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  <a:sym typeface="Helvetica"/>
              </a:rPr>
              <a:t>Web Development</a:t>
            </a:r>
            <a:b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2C3A41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  <a:sym typeface="Helvetica"/>
              </a:rPr>
            </a:b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2C3A41"/>
              </a:solidFill>
              <a:effectLst/>
              <a:uLnTx/>
              <a:uFillTx/>
              <a:latin typeface="Poppins SemiBold" pitchFamily="2" charset="77"/>
              <a:ea typeface="+mn-ea"/>
              <a:cs typeface="Poppins SemiBold" pitchFamily="2" charset="77"/>
              <a:sym typeface="Helvetica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9822891-95BC-8F58-03E7-58A112E9F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973" y="845749"/>
            <a:ext cx="6906367" cy="2098431"/>
          </a:xfrm>
        </p:spPr>
        <p:txBody>
          <a:bodyPr>
            <a:normAutofit/>
          </a:bodyPr>
          <a:lstStyle/>
          <a:p>
            <a:pPr>
              <a:lnSpc>
                <a:spcPts val="5500"/>
              </a:lnSpc>
            </a:pPr>
            <a:r>
              <a:rPr lang="en-GB" sz="4000" dirty="0">
                <a:solidFill>
                  <a:srgbClr val="2C3A41"/>
                </a:solidFill>
              </a:rPr>
              <a:t>High-performance, </a:t>
            </a:r>
            <a:br>
              <a:rPr lang="en-GB" sz="4000" dirty="0">
                <a:solidFill>
                  <a:srgbClr val="2C3A41"/>
                </a:solidFill>
              </a:rPr>
            </a:br>
            <a:r>
              <a:rPr lang="en-GB" sz="4000" dirty="0">
                <a:solidFill>
                  <a:srgbClr val="2C3A41"/>
                </a:solidFill>
              </a:rPr>
              <a:t>real-time trading platform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A0642CD-8BDF-9B13-F4EA-53C61E8CF4F6}"/>
              </a:ext>
            </a:extLst>
          </p:cNvPr>
          <p:cNvSpPr txBox="1">
            <a:spLocks/>
          </p:cNvSpPr>
          <p:nvPr/>
        </p:nvSpPr>
        <p:spPr>
          <a:xfrm>
            <a:off x="507600" y="446400"/>
            <a:ext cx="5637600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355" rtl="0" eaLnBrk="1" latinLnBrk="0" hangingPunct="1">
              <a:lnSpc>
                <a:spcPts val="12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None/>
              <a:tabLst/>
              <a:defRPr sz="1000" b="1" i="0" kern="1200" spc="150" baseline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5" rtl="0" eaLnBrk="1" fontAlgn="auto" latinLnBrk="0" hangingPunct="1">
              <a:lnSpc>
                <a:spcPts val="1200"/>
              </a:lnSpc>
              <a:spcBef>
                <a:spcPts val="1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None/>
              <a:tabLst/>
              <a:defRPr/>
            </a:pPr>
            <a:r>
              <a:rPr kumimoji="0" lang="da-DK" sz="1000" b="1" i="0" u="none" strike="noStrike" kern="1200" cap="none" spc="15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</a:rPr>
              <a:t>VALUE</a:t>
            </a:r>
            <a:endParaRPr kumimoji="0" lang="en-GB" sz="1000" b="1" i="0" u="none" strike="noStrike" kern="0" cap="none" spc="15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Poppins SemiBold" pitchFamily="2" charset="77"/>
              <a:ea typeface="Poppins Medium"/>
              <a:cs typeface="Poppins SemiBold" pitchFamily="2" charset="77"/>
              <a:sym typeface="Poppins Medium"/>
            </a:endParaRPr>
          </a:p>
        </p:txBody>
      </p:sp>
      <p:pic>
        <p:nvPicPr>
          <p:cNvPr id="13" name="Graphic 10">
            <a:extLst>
              <a:ext uri="{FF2B5EF4-FFF2-40B4-BE49-F238E27FC236}">
                <a16:creationId xmlns:a16="http://schemas.microsoft.com/office/drawing/2014/main" id="{CEF964FD-2EF2-A922-79C2-18F772913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44712" y="6066189"/>
            <a:ext cx="747600" cy="75600"/>
          </a:xfrm>
          <a:prstGeom prst="rect">
            <a:avLst/>
          </a:prstGeom>
        </p:spPr>
      </p:pic>
      <p:pic>
        <p:nvPicPr>
          <p:cNvPr id="14" name="Landscape-color.png" descr="Landscape-color.png">
            <a:extLst>
              <a:ext uri="{FF2B5EF4-FFF2-40B4-BE49-F238E27FC236}">
                <a16:creationId xmlns:a16="http://schemas.microsoft.com/office/drawing/2014/main" id="{73939A01-082A-BC42-B2E1-304984EB80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5044" y="5726520"/>
            <a:ext cx="1086375" cy="6793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84390721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9D224C-0287-FD16-AA48-33388D30F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E0A0BF-8F21-5E25-E266-BFD22BDF5F5D}"/>
              </a:ext>
            </a:extLst>
          </p:cNvPr>
          <p:cNvSpPr txBox="1">
            <a:spLocks/>
          </p:cNvSpPr>
          <p:nvPr/>
        </p:nvSpPr>
        <p:spPr>
          <a:xfrm>
            <a:off x="507600" y="446400"/>
            <a:ext cx="5637600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355" rtl="0" eaLnBrk="1" latinLnBrk="0" hangingPunct="1">
              <a:lnSpc>
                <a:spcPts val="12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None/>
              <a:tabLst/>
              <a:defRPr sz="1000" b="1" i="0" kern="1200" spc="150" baseline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000" b="1" spc="150" dirty="0">
                <a:solidFill>
                  <a:srgbClr val="FF6600"/>
                </a:solidFill>
                <a:effectLst/>
                <a:latin typeface="Poppins SemiBold" pitchFamily="2" charset="77"/>
                <a:cs typeface="Poppins SemiBold" pitchFamily="2" charset="77"/>
              </a:rPr>
              <a:t>EFFECT</a:t>
            </a:r>
            <a:endParaRPr lang="en-GB" sz="1000" b="1" kern="0" spc="150" dirty="0">
              <a:solidFill>
                <a:srgbClr val="FF6600"/>
              </a:solidFill>
              <a:latin typeface="Poppins SemiBold" pitchFamily="2" charset="77"/>
              <a:ea typeface="Poppins Medium"/>
              <a:cs typeface="Poppins SemiBold" pitchFamily="2" charset="77"/>
              <a:sym typeface="Poppins Medium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503A22-D1F9-BEE6-95A0-591E557C12C9}"/>
              </a:ext>
            </a:extLst>
          </p:cNvPr>
          <p:cNvSpPr txBox="1">
            <a:spLocks/>
          </p:cNvSpPr>
          <p:nvPr/>
        </p:nvSpPr>
        <p:spPr>
          <a:xfrm>
            <a:off x="897576" y="1534577"/>
            <a:ext cx="7419947" cy="13658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355" rtl="0" eaLnBrk="1" latinLnBrk="0" hangingPunct="1">
              <a:lnSpc>
                <a:spcPts val="48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pPr defTabSz="457200" hangingPunct="0">
              <a:lnSpc>
                <a:spcPts val="5500"/>
              </a:lnSpc>
              <a:tabLst>
                <a:tab pos="590550" algn="l"/>
              </a:tabLst>
            </a:pPr>
            <a:r>
              <a:rPr lang="en-GB" kern="0" dirty="0">
                <a:solidFill>
                  <a:srgbClr val="2C3A42"/>
                </a:solidFill>
                <a:sym typeface="Poppins Medium"/>
              </a:rPr>
              <a:t>Enhanced trading efficiency and performance</a:t>
            </a:r>
            <a:br>
              <a:rPr lang="en-GB" sz="800" kern="0" dirty="0">
                <a:solidFill>
                  <a:srgbClr val="2C3A42"/>
                </a:solidFill>
                <a:latin typeface="Poppins" pitchFamily="2" charset="77"/>
                <a:cs typeface="Poppins" pitchFamily="2" charset="77"/>
                <a:sym typeface="Poppins SemiBold"/>
              </a:rPr>
            </a:br>
            <a:br>
              <a:rPr lang="en-GB" sz="1200" kern="0" dirty="0">
                <a:solidFill>
                  <a:srgbClr val="2C3A42"/>
                </a:solidFill>
                <a:latin typeface="Poppins" pitchFamily="2" charset="77"/>
                <a:cs typeface="Poppins" pitchFamily="2" charset="77"/>
                <a:sym typeface="Poppins SemiBold"/>
              </a:rPr>
            </a:br>
            <a:endParaRPr lang="en-GB" sz="4200" dirty="0">
              <a:solidFill>
                <a:srgbClr val="2C3A42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7E62D4-EAF5-4899-3FBE-BFDB16673648}"/>
              </a:ext>
            </a:extLst>
          </p:cNvPr>
          <p:cNvSpPr txBox="1">
            <a:spLocks/>
          </p:cNvSpPr>
          <p:nvPr/>
        </p:nvSpPr>
        <p:spPr>
          <a:xfrm>
            <a:off x="1577661" y="3300849"/>
            <a:ext cx="7812524" cy="61000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93689" indent="-493689" algn="l" defTabSz="914355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 hangingPunct="0">
              <a:lnSpc>
                <a:spcPct val="125000"/>
              </a:lnSpc>
              <a:buFont typeface="System Font Regular"/>
              <a:buNone/>
              <a:tabLst>
                <a:tab pos="590550" algn="l"/>
              </a:tabLst>
            </a:pPr>
            <a:r>
              <a:rPr lang="en-GB" sz="1700" kern="0" dirty="0">
                <a:solidFill>
                  <a:srgbClr val="2C3A42">
                    <a:alpha val="80000"/>
                  </a:srgbClr>
                </a:solidFill>
                <a:sym typeface="Poppins SemiBold"/>
              </a:rPr>
              <a:t>The collaboration resulted in a robust, responsive platform that improved trading efficiency and positioned SpiderRock for future growth</a:t>
            </a:r>
            <a:endParaRPr lang="en-GB" sz="1700" kern="0" dirty="0">
              <a:solidFill>
                <a:srgbClr val="2C3A42"/>
              </a:solidFill>
              <a:sym typeface="Poppins SemiBold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91D939-041D-0AD9-0C50-2AB99CF8E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962" y="3416796"/>
            <a:ext cx="469900" cy="38100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AF6E84D4-895E-70A3-D0DF-03D86B06474E}"/>
              </a:ext>
            </a:extLst>
          </p:cNvPr>
          <p:cNvSpPr txBox="1">
            <a:spLocks/>
          </p:cNvSpPr>
          <p:nvPr/>
        </p:nvSpPr>
        <p:spPr>
          <a:xfrm>
            <a:off x="1577660" y="4211398"/>
            <a:ext cx="6363355" cy="7243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355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None/>
              <a:tabLst/>
              <a:defRPr sz="2000" kern="1200">
                <a:solidFill>
                  <a:schemeClr val="bg1">
                    <a:alpha val="80000"/>
                  </a:scheme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898480" indent="-441303" algn="l" defTabSz="914355" rtl="0" eaLnBrk="1" latinLnBrk="0" hangingPunct="1">
              <a:lnSpc>
                <a:spcPts val="32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200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ts val="32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200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ts val="32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200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ts val="32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200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None/>
              <a:tabLst>
                <a:tab pos="590550" algn="l"/>
              </a:tabLst>
              <a:defRPr/>
            </a:pPr>
            <a:r>
              <a:rPr kumimoji="0" lang="en-GB" sz="1700" b="0" i="0" u="none" strike="noStrike" kern="0" cap="none" spc="0" normalizeH="0" baseline="0" noProof="0" dirty="0">
                <a:ln>
                  <a:noFill/>
                </a:ln>
                <a:solidFill>
                  <a:srgbClr val="2C3A42">
                    <a:alpha val="8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  <a:sym typeface="Poppins SemiBold"/>
              </a:rPr>
              <a:t>Early customer praised the ATS for its seamless functionality and </a:t>
            </a:r>
            <a:r>
              <a:rPr lang="en-GB" sz="1700" kern="0" dirty="0">
                <a:solidFill>
                  <a:srgbClr val="2C3A42">
                    <a:alpha val="80000"/>
                  </a:srgbClr>
                </a:solidFill>
                <a:sym typeface="Poppins SemiBold"/>
              </a:rPr>
              <a:t>enhanced trading capabilities.</a:t>
            </a:r>
            <a:endParaRPr kumimoji="0" lang="en-GB" sz="1700" b="0" i="0" u="none" strike="noStrike" kern="0" cap="none" spc="0" normalizeH="0" baseline="0" noProof="0" dirty="0">
              <a:ln>
                <a:noFill/>
              </a:ln>
              <a:solidFill>
                <a:srgbClr val="2C3A42">
                  <a:alpha val="80000"/>
                </a:srgbClr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  <a:sym typeface="Poppins SemiBold"/>
            </a:endParaRPr>
          </a:p>
          <a:p>
            <a:pPr marL="0" marR="0" lvl="0" indent="0" algn="l" defTabSz="457200" rtl="0" eaLnBrk="1" fontAlgn="auto" latinLnBrk="0" hangingPunct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None/>
              <a:tabLst>
                <a:tab pos="590550" algn="l"/>
              </a:tabLst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2C3A42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  <a:sym typeface="Poppins SemiBold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508EA2-1696-FAB7-F51B-F7B374737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961" y="4288031"/>
            <a:ext cx="469900" cy="3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845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6">
            <a:extLst>
              <a:ext uri="{FF2B5EF4-FFF2-40B4-BE49-F238E27FC236}">
                <a16:creationId xmlns:a16="http://schemas.microsoft.com/office/drawing/2014/main" id="{83B2F5A3-692B-130B-38E4-D3F316246A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6675399"/>
              </p:ext>
            </p:extLst>
          </p:nvPr>
        </p:nvGraphicFramePr>
        <p:xfrm>
          <a:off x="811701" y="2400254"/>
          <a:ext cx="10361403" cy="36588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3850">
                  <a:extLst>
                    <a:ext uri="{9D8B030D-6E8A-4147-A177-3AD203B41FA5}">
                      <a16:colId xmlns:a16="http://schemas.microsoft.com/office/drawing/2014/main" val="3315885209"/>
                    </a:ext>
                  </a:extLst>
                </a:gridCol>
                <a:gridCol w="4611569">
                  <a:extLst>
                    <a:ext uri="{9D8B030D-6E8A-4147-A177-3AD203B41FA5}">
                      <a16:colId xmlns:a16="http://schemas.microsoft.com/office/drawing/2014/main" val="2948918742"/>
                    </a:ext>
                  </a:extLst>
                </a:gridCol>
                <a:gridCol w="228605">
                  <a:extLst>
                    <a:ext uri="{9D8B030D-6E8A-4147-A177-3AD203B41FA5}">
                      <a16:colId xmlns:a16="http://schemas.microsoft.com/office/drawing/2014/main" val="498790534"/>
                    </a:ext>
                  </a:extLst>
                </a:gridCol>
                <a:gridCol w="511188">
                  <a:extLst>
                    <a:ext uri="{9D8B030D-6E8A-4147-A177-3AD203B41FA5}">
                      <a16:colId xmlns:a16="http://schemas.microsoft.com/office/drawing/2014/main" val="3036924047"/>
                    </a:ext>
                  </a:extLst>
                </a:gridCol>
                <a:gridCol w="4586191">
                  <a:extLst>
                    <a:ext uri="{9D8B030D-6E8A-4147-A177-3AD203B41FA5}">
                      <a16:colId xmlns:a16="http://schemas.microsoft.com/office/drawing/2014/main" val="3769451280"/>
                    </a:ext>
                  </a:extLst>
                </a:gridCol>
              </a:tblGrid>
              <a:tr h="1219605">
                <a:tc>
                  <a:txBody>
                    <a:bodyPr/>
                    <a:lstStyle/>
                    <a:p>
                      <a:r>
                        <a:rPr lang="en-GB" sz="1600" b="1" i="0" dirty="0">
                          <a:solidFill>
                            <a:srgbClr val="FF6600"/>
                          </a:solidFill>
                          <a:latin typeface="Poppins SemiBold" pitchFamily="2" charset="77"/>
                          <a:cs typeface="Poppins SemiBold" pitchFamily="2" charset="77"/>
                        </a:rPr>
                        <a:t>1.</a:t>
                      </a: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C3A41"/>
                          </a:solidFill>
                          <a:effectLst/>
                          <a:uLnTx/>
                          <a:uFillTx/>
                          <a:latin typeface="Poppins SemiBold" pitchFamily="2" charset="77"/>
                          <a:ea typeface="+mn-ea"/>
                          <a:cs typeface="Poppins SemiBold" pitchFamily="2" charset="77"/>
                        </a:rPr>
                        <a:t>Who are we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C3A41">
                              <a:alpha val="80000"/>
                            </a:srgbClr>
                          </a:solidFill>
                          <a:effectLst/>
                          <a:uLnTx/>
                          <a:uFillTx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A strategic partner like no other</a:t>
                      </a: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C3A41">
                            <a:alpha val="80000"/>
                          </a:srgbClr>
                        </a:solidFill>
                        <a:effectLst/>
                        <a:uLnTx/>
                        <a:uFillTx/>
                        <a:latin typeface="Poppins" pitchFamily="2" charset="77"/>
                        <a:ea typeface="+mn-ea"/>
                        <a:cs typeface="Poppins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i="0" dirty="0">
                          <a:solidFill>
                            <a:srgbClr val="FF6600"/>
                          </a:solidFill>
                          <a:latin typeface="Poppins SemiBold" pitchFamily="2" charset="77"/>
                          <a:cs typeface="Poppins SemiBold" pitchFamily="2" charset="77"/>
                        </a:rPr>
                        <a:t>4.</a:t>
                      </a: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C3A41"/>
                          </a:solidFill>
                          <a:effectLst/>
                          <a:uLnTx/>
                          <a:uFillTx/>
                          <a:latin typeface="Poppins SemiBold" pitchFamily="2" charset="77"/>
                          <a:ea typeface="+mn-ea"/>
                          <a:cs typeface="Poppins SemiBold" pitchFamily="2" charset="77"/>
                        </a:rPr>
                        <a:t>What we offer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C3A41">
                              <a:alpha val="80000"/>
                            </a:srgbClr>
                          </a:solidFill>
                          <a:effectLst/>
                          <a:uLnTx/>
                          <a:uFillTx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How we create value</a:t>
                      </a: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6233741"/>
                  </a:ext>
                </a:extLst>
              </a:tr>
              <a:tr h="1219605">
                <a:tc>
                  <a:txBody>
                    <a:bodyPr/>
                    <a:lstStyle/>
                    <a:p>
                      <a:r>
                        <a:rPr lang="en-GB" sz="1600" b="1" i="0" dirty="0">
                          <a:solidFill>
                            <a:srgbClr val="FF6600"/>
                          </a:solidFill>
                          <a:latin typeface="Poppins SemiBold" pitchFamily="2" charset="77"/>
                          <a:cs typeface="Poppins SemiBold" pitchFamily="2" charset="77"/>
                        </a:rPr>
                        <a:t>2.</a:t>
                      </a: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C3A41"/>
                          </a:solidFill>
                          <a:effectLst/>
                          <a:uLnTx/>
                          <a:uFillTx/>
                          <a:latin typeface="Poppins SemiBold" pitchFamily="2" charset="77"/>
                          <a:ea typeface="+mn-ea"/>
                          <a:cs typeface="Poppins SemiBold" pitchFamily="2" charset="77"/>
                        </a:rPr>
                        <a:t>What we see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C3A41">
                              <a:alpha val="80000"/>
                            </a:srgbClr>
                          </a:solidFill>
                          <a:effectLst/>
                          <a:uLnTx/>
                          <a:uFillTx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The situation in the industry</a:t>
                      </a: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C3A41">
                            <a:alpha val="80000"/>
                          </a:srgbClr>
                        </a:solidFill>
                        <a:effectLst/>
                        <a:uLnTx/>
                        <a:uFillTx/>
                        <a:latin typeface="Poppins" pitchFamily="2" charset="77"/>
                        <a:ea typeface="+mn-ea"/>
                        <a:cs typeface="Poppins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i="0" dirty="0">
                          <a:solidFill>
                            <a:srgbClr val="FF6600"/>
                          </a:solidFill>
                          <a:latin typeface="Poppins SemiBold" pitchFamily="2" charset="77"/>
                          <a:cs typeface="Poppins SemiBold" pitchFamily="2" charset="77"/>
                        </a:rPr>
                        <a:t>5.</a:t>
                      </a: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1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C3A41"/>
                          </a:solidFill>
                          <a:effectLst/>
                          <a:uLnTx/>
                          <a:uFillTx/>
                          <a:latin typeface="Poppins SemiBold" pitchFamily="2" charset="77"/>
                          <a:ea typeface="+mn-ea"/>
                          <a:cs typeface="Poppins SemiBold" pitchFamily="2" charset="77"/>
                        </a:rPr>
                        <a:t>Our approach </a:t>
                      </a:r>
                      <a:br>
                        <a:rPr kumimoji="0" lang="en-GB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C3A41"/>
                          </a:solidFill>
                          <a:effectLst/>
                          <a:uLnTx/>
                          <a:uFillTx/>
                          <a:latin typeface="Poppins SemiBold" pitchFamily="2" charset="77"/>
                          <a:ea typeface="+mn-ea"/>
                          <a:cs typeface="Poppins SemiBold" pitchFamily="2" charset="77"/>
                        </a:rPr>
                      </a:br>
                      <a:r>
                        <a:rPr kumimoji="0" lang="en-GB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C3A41">
                              <a:alpha val="80000"/>
                            </a:srgbClr>
                          </a:solidFill>
                          <a:effectLst/>
                          <a:uLnTx/>
                          <a:uFillTx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Inspire, build &amp; run</a:t>
                      </a: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6636467"/>
                  </a:ext>
                </a:extLst>
              </a:tr>
              <a:tr h="1219605">
                <a:tc>
                  <a:txBody>
                    <a:bodyPr/>
                    <a:lstStyle/>
                    <a:p>
                      <a:r>
                        <a:rPr lang="en-GB" sz="1600" b="1" i="0" dirty="0">
                          <a:solidFill>
                            <a:srgbClr val="FF6600"/>
                          </a:solidFill>
                          <a:latin typeface="Poppins SemiBold" pitchFamily="2" charset="77"/>
                          <a:cs typeface="Poppins SemiBold" pitchFamily="2" charset="77"/>
                        </a:rPr>
                        <a:t>3.</a:t>
                      </a: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C3A41"/>
                          </a:solidFill>
                          <a:effectLst/>
                          <a:uLnTx/>
                          <a:uFillTx/>
                          <a:latin typeface="Poppins SemiBold" pitchFamily="2" charset="77"/>
                          <a:ea typeface="+mn-ea"/>
                          <a:cs typeface="Poppins SemiBold" pitchFamily="2" charset="77"/>
                        </a:rPr>
                        <a:t>This means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C3A41">
                              <a:alpha val="80000"/>
                            </a:srgbClr>
                          </a:solidFill>
                          <a:effectLst/>
                          <a:uLnTx/>
                          <a:uFillTx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The risk of being …</a:t>
                      </a: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C3A41">
                            <a:alpha val="80000"/>
                          </a:srgbClr>
                        </a:solidFill>
                        <a:effectLst/>
                        <a:uLnTx/>
                        <a:uFillTx/>
                        <a:latin typeface="Poppins" pitchFamily="2" charset="77"/>
                        <a:ea typeface="+mn-ea"/>
                        <a:cs typeface="Poppins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i="0" dirty="0">
                          <a:solidFill>
                            <a:srgbClr val="FF6600"/>
                          </a:solidFill>
                          <a:latin typeface="Poppins SemiBold" pitchFamily="2" charset="77"/>
                          <a:cs typeface="Poppins SemiBold" pitchFamily="2" charset="77"/>
                        </a:rPr>
                        <a:t>6.</a:t>
                      </a: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C3A41"/>
                          </a:solidFill>
                          <a:effectLst/>
                          <a:uLnTx/>
                          <a:uFillTx/>
                          <a:latin typeface="Poppins SemiBold" pitchFamily="2" charset="77"/>
                          <a:ea typeface="+mn-ea"/>
                          <a:cs typeface="Poppins SemiBold" pitchFamily="2" charset="77"/>
                        </a:rPr>
                        <a:t>Our cases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C3A41">
                              <a:alpha val="80000"/>
                            </a:srgbClr>
                          </a:solidFill>
                          <a:effectLst/>
                          <a:uLnTx/>
                          <a:uFillTx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And how do it</a:t>
                      </a: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9644866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49DD5EC9-A7E9-B408-BFE9-0A927C3120B1}"/>
              </a:ext>
            </a:extLst>
          </p:cNvPr>
          <p:cNvSpPr txBox="1">
            <a:spLocks/>
          </p:cNvSpPr>
          <p:nvPr/>
        </p:nvSpPr>
        <p:spPr>
          <a:xfrm>
            <a:off x="888623" y="973389"/>
            <a:ext cx="10364400" cy="9216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ts val="7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4000" b="1" dirty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Driving fintech forward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8163038-E735-CF03-9F30-5CF1C55098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8123" y="6474022"/>
            <a:ext cx="747600" cy="7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1908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C4994-E775-DFFB-ACB6-A6A23FF8A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C36D8-4386-FE27-AB12-979EE1447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1216071"/>
            <a:ext cx="5556250" cy="3864704"/>
          </a:xfrm>
        </p:spPr>
        <p:txBody>
          <a:bodyPr>
            <a:noAutofit/>
          </a:bodyPr>
          <a:lstStyle/>
          <a:p>
            <a:pPr marL="0" indent="0">
              <a:lnSpc>
                <a:spcPts val="5500"/>
              </a:lnSpc>
              <a:buNone/>
            </a:pPr>
            <a:r>
              <a:rPr lang="en-GB" sz="4000" b="1" dirty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Speedboating a seamless and transparent onboarding journey</a:t>
            </a:r>
            <a:endParaRPr lang="en-GB" sz="4000" b="1" dirty="0">
              <a:latin typeface="Poppins SemiBold" pitchFamily="2" charset="77"/>
              <a:cs typeface="Poppins SemiBold" pitchFamily="2" charset="77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4092A74-1098-600F-B68B-6E6F30734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72107" y="6472008"/>
            <a:ext cx="747600" cy="756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C4F8279-5B1A-AA3D-9D26-E68F056C0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4299401"/>
            <a:ext cx="5104483" cy="110811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1600" b="0" i="0" dirty="0">
                <a:solidFill>
                  <a:srgbClr val="2C3A41">
                    <a:alpha val="69804"/>
                  </a:srgbClr>
                </a:solidFill>
                <a:effectLst/>
                <a:latin typeface="Poppins" pitchFamily="2" charset="77"/>
                <a:cs typeface="Poppins" pitchFamily="2" charset="77"/>
              </a:rPr>
              <a:t>Jyske Bank is Denmark’s third-largest bank, offering comprehensive financial services.</a:t>
            </a:r>
            <a:endParaRPr lang="en-DK" sz="1600" dirty="0">
              <a:solidFill>
                <a:srgbClr val="2C3A41">
                  <a:alpha val="69804"/>
                </a:srgbClr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C34275-5BE2-3C27-53A3-880A84994A33}"/>
              </a:ext>
            </a:extLst>
          </p:cNvPr>
          <p:cNvSpPr txBox="1">
            <a:spLocks/>
          </p:cNvSpPr>
          <p:nvPr/>
        </p:nvSpPr>
        <p:spPr>
          <a:xfrm>
            <a:off x="507600" y="446400"/>
            <a:ext cx="5637600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355" rtl="0" eaLnBrk="1" latinLnBrk="0" hangingPunct="1">
              <a:lnSpc>
                <a:spcPts val="12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None/>
              <a:tabLst/>
              <a:defRPr sz="1000" b="1" i="0" kern="1200" spc="150" baseline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000" b="1" spc="150" dirty="0">
                <a:solidFill>
                  <a:srgbClr val="FF6600"/>
                </a:solidFill>
                <a:effectLst/>
                <a:latin typeface="Poppins SemiBold" pitchFamily="2" charset="77"/>
                <a:cs typeface="Poppins SemiBold" pitchFamily="2" charset="77"/>
              </a:rPr>
              <a:t>SPEEDBOATER | DESIGN THINKER</a:t>
            </a:r>
            <a:endParaRPr lang="en-GB" sz="1000" b="1" kern="0" spc="150" dirty="0">
              <a:solidFill>
                <a:srgbClr val="FF6600"/>
              </a:solidFill>
              <a:latin typeface="Poppins SemiBold" pitchFamily="2" charset="77"/>
              <a:ea typeface="Poppins Medium"/>
              <a:cs typeface="Poppins SemiBold" pitchFamily="2" charset="77"/>
              <a:sym typeface="Poppins Medium"/>
            </a:endParaRP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15F901E8-2DEF-6D3F-04E8-E82FCF0C412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9932" r="7573" b="3900"/>
          <a:stretch/>
        </p:blipFill>
        <p:spPr>
          <a:xfrm>
            <a:off x="6793189" y="0"/>
            <a:ext cx="5398812" cy="6858000"/>
          </a:xfrm>
          <a:prstGeom prst="rect">
            <a:avLst/>
          </a:prstGeom>
        </p:spPr>
      </p:pic>
      <p:pic>
        <p:nvPicPr>
          <p:cNvPr id="8" name="JB-logo_web.png" descr="JB-logo_web.png">
            <a:extLst>
              <a:ext uri="{FF2B5EF4-FFF2-40B4-BE49-F238E27FC236}">
                <a16:creationId xmlns:a16="http://schemas.microsoft.com/office/drawing/2014/main" id="{94C27609-7BB6-99BF-A074-06BBD68144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8991" y="6430151"/>
            <a:ext cx="1086375" cy="15931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66479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216BF-6090-7666-0EFF-F7071ACDD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5F40-A658-8701-D082-7CE595A43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1220101"/>
            <a:ext cx="9760194" cy="3649055"/>
          </a:xfrm>
        </p:spPr>
        <p:txBody>
          <a:bodyPr>
            <a:normAutofit/>
          </a:bodyPr>
          <a:lstStyle/>
          <a:p>
            <a:pPr>
              <a:lnSpc>
                <a:spcPts val="5500"/>
              </a:lnSpc>
            </a:pPr>
            <a:r>
              <a:rPr lang="en-GB" sz="4000" b="1" dirty="0">
                <a:solidFill>
                  <a:srgbClr val="2C3A41"/>
                </a:solidFill>
                <a:effectLst/>
                <a:latin typeface="Poppins SemiBold" pitchFamily="2" charset="77"/>
                <a:cs typeface="Poppins SemiBold" pitchFamily="2" charset="77"/>
              </a:rPr>
              <a:t>Jyske Bank aimed to enhance and digitize their onboarding experience across various user journeys</a:t>
            </a:r>
            <a:endParaRPr lang="en-GB" b="1" dirty="0"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20668C8-0601-A4AA-20AD-E601A07856B8}"/>
              </a:ext>
            </a:extLst>
          </p:cNvPr>
          <p:cNvSpPr txBox="1">
            <a:spLocks/>
          </p:cNvSpPr>
          <p:nvPr/>
        </p:nvSpPr>
        <p:spPr>
          <a:xfrm>
            <a:off x="507600" y="446400"/>
            <a:ext cx="5637600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355" rtl="0" eaLnBrk="1" latinLnBrk="0" hangingPunct="1">
              <a:lnSpc>
                <a:spcPts val="12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None/>
              <a:tabLst/>
              <a:defRPr sz="1000" b="1" i="0" kern="1200" spc="150" baseline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000" b="1" spc="150" dirty="0">
                <a:solidFill>
                  <a:srgbClr val="FF6600"/>
                </a:solidFill>
                <a:effectLst/>
                <a:latin typeface="Poppins SemiBold" pitchFamily="2" charset="77"/>
                <a:cs typeface="Poppins SemiBold" pitchFamily="2" charset="77"/>
              </a:rPr>
              <a:t>CHALLENGE</a:t>
            </a:r>
            <a:endParaRPr lang="en-GB" sz="1000" b="1" kern="0" spc="150" dirty="0">
              <a:solidFill>
                <a:srgbClr val="FF6600"/>
              </a:solidFill>
              <a:latin typeface="Poppins SemiBold" pitchFamily="2" charset="77"/>
              <a:ea typeface="Poppins Medium"/>
              <a:cs typeface="Poppins SemiBold" pitchFamily="2" charset="77"/>
              <a:sym typeface="Poppins Medium"/>
            </a:endParaRPr>
          </a:p>
        </p:txBody>
      </p:sp>
      <p:pic>
        <p:nvPicPr>
          <p:cNvPr id="5" name="Graphic 10">
            <a:extLst>
              <a:ext uri="{FF2B5EF4-FFF2-40B4-BE49-F238E27FC236}">
                <a16:creationId xmlns:a16="http://schemas.microsoft.com/office/drawing/2014/main" id="{6F4EFCFE-E191-A875-525D-D77E03FF4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08160" y="6243408"/>
            <a:ext cx="747600" cy="75600"/>
          </a:xfrm>
          <a:prstGeom prst="rect">
            <a:avLst/>
          </a:prstGeom>
        </p:spPr>
      </p:pic>
      <p:pic>
        <p:nvPicPr>
          <p:cNvPr id="6" name="JB-logo_web.png" descr="JB-logo_web.png">
            <a:extLst>
              <a:ext uri="{FF2B5EF4-FFF2-40B4-BE49-F238E27FC236}">
                <a16:creationId xmlns:a16="http://schemas.microsoft.com/office/drawing/2014/main" id="{A875DAEF-C4F6-0848-3988-C18590BBC6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5044" y="6201551"/>
            <a:ext cx="1086375" cy="15931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95373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6A102-5425-400E-D362-7A11A4686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2AF9E98-DBBA-3639-4D33-7941ECB1B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171" y="1238547"/>
            <a:ext cx="5183472" cy="2448216"/>
          </a:xfrm>
        </p:spPr>
        <p:txBody>
          <a:bodyPr>
            <a:noAutofit/>
          </a:bodyPr>
          <a:lstStyle/>
          <a:p>
            <a:pPr>
              <a:lnSpc>
                <a:spcPts val="5500"/>
              </a:lnSpc>
            </a:pPr>
            <a:r>
              <a:rPr lang="en-GB" sz="4000" b="1" dirty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Streamlining onboarding </a:t>
            </a:r>
            <a:br>
              <a:rPr lang="en-GB" sz="4000" b="1" dirty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</a:br>
            <a:r>
              <a:rPr lang="en-GB" sz="4000" b="1" dirty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for efficiency </a:t>
            </a:r>
            <a:br>
              <a:rPr lang="en-GB" sz="4000" b="1" dirty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</a:br>
            <a:r>
              <a:rPr lang="en-GB" sz="4000" b="1" dirty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and growth</a:t>
            </a:r>
          </a:p>
        </p:txBody>
      </p:sp>
      <p:graphicFrame>
        <p:nvGraphicFramePr>
          <p:cNvPr id="10" name="Content Placeholder 6">
            <a:extLst>
              <a:ext uri="{FF2B5EF4-FFF2-40B4-BE49-F238E27FC236}">
                <a16:creationId xmlns:a16="http://schemas.microsoft.com/office/drawing/2014/main" id="{B1DAA164-0958-A0F2-4477-B9D6931A4F6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3448798"/>
              </p:ext>
            </p:extLst>
          </p:nvPr>
        </p:nvGraphicFramePr>
        <p:xfrm>
          <a:off x="6220008" y="1062720"/>
          <a:ext cx="9934392" cy="39673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7297">
                  <a:extLst>
                    <a:ext uri="{9D8B030D-6E8A-4147-A177-3AD203B41FA5}">
                      <a16:colId xmlns:a16="http://schemas.microsoft.com/office/drawing/2014/main" val="3315885209"/>
                    </a:ext>
                  </a:extLst>
                </a:gridCol>
                <a:gridCol w="4604566">
                  <a:extLst>
                    <a:ext uri="{9D8B030D-6E8A-4147-A177-3AD203B41FA5}">
                      <a16:colId xmlns:a16="http://schemas.microsoft.com/office/drawing/2014/main" val="2948918742"/>
                    </a:ext>
                  </a:extLst>
                </a:gridCol>
                <a:gridCol w="312215">
                  <a:extLst>
                    <a:ext uri="{9D8B030D-6E8A-4147-A177-3AD203B41FA5}">
                      <a16:colId xmlns:a16="http://schemas.microsoft.com/office/drawing/2014/main" val="498790534"/>
                    </a:ext>
                  </a:extLst>
                </a:gridCol>
                <a:gridCol w="1515516">
                  <a:extLst>
                    <a:ext uri="{9D8B030D-6E8A-4147-A177-3AD203B41FA5}">
                      <a16:colId xmlns:a16="http://schemas.microsoft.com/office/drawing/2014/main" val="3036924047"/>
                    </a:ext>
                  </a:extLst>
                </a:gridCol>
                <a:gridCol w="3064798">
                  <a:extLst>
                    <a:ext uri="{9D8B030D-6E8A-4147-A177-3AD203B41FA5}">
                      <a16:colId xmlns:a16="http://schemas.microsoft.com/office/drawing/2014/main" val="3769451280"/>
                    </a:ext>
                  </a:extLst>
                </a:gridCol>
              </a:tblGrid>
              <a:tr h="134149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600" b="1" i="0" dirty="0">
                          <a:solidFill>
                            <a:srgbClr val="FF6600"/>
                          </a:solidFill>
                          <a:latin typeface="Poppins SemiBold" pitchFamily="2" charset="77"/>
                          <a:cs typeface="Poppins SemiBold" pitchFamily="2" charset="77"/>
                        </a:rPr>
                        <a:t>1.</a:t>
                      </a: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b="0" i="0" dirty="0">
                          <a:solidFill>
                            <a:srgbClr val="2C3A41">
                              <a:alpha val="69804"/>
                            </a:srgbClr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Simplifying a complex, manual onboarding system for new customers</a:t>
                      </a: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C3A41">
                            <a:alpha val="80000"/>
                          </a:srgbClr>
                        </a:solidFill>
                        <a:effectLst/>
                        <a:uLnTx/>
                        <a:uFillTx/>
                        <a:latin typeface="Poppins" pitchFamily="2" charset="77"/>
                        <a:ea typeface="+mn-ea"/>
                        <a:cs typeface="Poppins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b="1" i="0" dirty="0">
                        <a:solidFill>
                          <a:schemeClr val="accent1"/>
                        </a:solidFill>
                        <a:latin typeface="Poppins SemiBold" pitchFamily="2" charset="77"/>
                        <a:cs typeface="Poppins SemiBold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C3A41">
                            <a:alpha val="80000"/>
                          </a:srgbClr>
                        </a:solidFill>
                        <a:effectLst/>
                        <a:uLnTx/>
                        <a:uFillTx/>
                        <a:latin typeface="Poppins" pitchFamily="2" charset="77"/>
                        <a:ea typeface="+mn-ea"/>
                        <a:cs typeface="Poppins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6233741"/>
                  </a:ext>
                </a:extLst>
              </a:tr>
              <a:tr h="145288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600" b="1" i="0" dirty="0">
                          <a:solidFill>
                            <a:srgbClr val="FF6600"/>
                          </a:solidFill>
                          <a:latin typeface="Poppins SemiBold" pitchFamily="2" charset="77"/>
                          <a:cs typeface="Poppins SemiBold" pitchFamily="2" charset="77"/>
                        </a:rPr>
                        <a:t>2.</a:t>
                      </a: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1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b="0" i="0" kern="0" dirty="0">
                          <a:solidFill>
                            <a:srgbClr val="2C3A41">
                              <a:alpha val="69804"/>
                            </a:srgbClr>
                          </a:solidFill>
                          <a:latin typeface="Poppins" pitchFamily="2" charset="77"/>
                          <a:cs typeface="Poppins" pitchFamily="2" charset="77"/>
                          <a:sym typeface="Poppins SemiBold"/>
                        </a:rPr>
                        <a:t>Balancing compliance with an engaging and smooth user experience</a:t>
                      </a: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C3A41">
                            <a:alpha val="80000"/>
                          </a:srgbClr>
                        </a:solidFill>
                        <a:effectLst/>
                        <a:uLnTx/>
                        <a:uFillTx/>
                        <a:latin typeface="Poppins" pitchFamily="2" charset="77"/>
                        <a:ea typeface="+mn-ea"/>
                        <a:cs typeface="Poppins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b="1" i="0" dirty="0">
                        <a:solidFill>
                          <a:schemeClr val="accent1"/>
                        </a:solidFill>
                        <a:latin typeface="Poppins SemiBold" pitchFamily="2" charset="77"/>
                        <a:cs typeface="Poppins SemiBold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C3A41">
                            <a:alpha val="80000"/>
                          </a:srgbClr>
                        </a:solidFill>
                        <a:effectLst/>
                        <a:uLnTx/>
                        <a:uFillTx/>
                        <a:latin typeface="Poppins" pitchFamily="2" charset="77"/>
                        <a:ea typeface="+mn-ea"/>
                        <a:cs typeface="Poppins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6636467"/>
                  </a:ext>
                </a:extLst>
              </a:tr>
              <a:tr h="105803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600" b="1" i="0" dirty="0">
                          <a:solidFill>
                            <a:srgbClr val="FF6600"/>
                          </a:solidFill>
                          <a:latin typeface="Poppins SemiBold" pitchFamily="2" charset="77"/>
                          <a:cs typeface="Poppins SemiBold" pitchFamily="2" charset="77"/>
                        </a:rPr>
                        <a:t>3.</a:t>
                      </a: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ts val="2400"/>
                        </a:lnSpc>
                        <a:buNone/>
                      </a:pPr>
                      <a:r>
                        <a:rPr lang="en-GB" sz="1700" b="0" i="0" kern="0" dirty="0">
                          <a:solidFill>
                            <a:srgbClr val="2C3A41">
                              <a:alpha val="69804"/>
                            </a:srgbClr>
                          </a:solidFill>
                          <a:latin typeface="Poppins" pitchFamily="2" charset="77"/>
                          <a:cs typeface="Poppins" pitchFamily="2" charset="77"/>
                          <a:sym typeface="Poppins SemiBold"/>
                        </a:rPr>
                        <a:t>Seamless integration with Jyske Bank’s IT frameworks while ensuring scalability for future customer journeys</a:t>
                      </a: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C3A41">
                            <a:alpha val="80000"/>
                          </a:srgbClr>
                        </a:solidFill>
                        <a:effectLst/>
                        <a:uLnTx/>
                        <a:uFillTx/>
                        <a:latin typeface="Poppins" pitchFamily="2" charset="77"/>
                        <a:ea typeface="+mn-ea"/>
                        <a:cs typeface="Poppins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b="1" i="0" dirty="0">
                        <a:solidFill>
                          <a:schemeClr val="accent1"/>
                        </a:solidFill>
                        <a:latin typeface="Poppins SemiBold" pitchFamily="2" charset="77"/>
                        <a:cs typeface="Poppins SemiBold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C3A41">
                            <a:alpha val="80000"/>
                          </a:srgbClr>
                        </a:solidFill>
                        <a:effectLst/>
                        <a:uLnTx/>
                        <a:uFillTx/>
                        <a:latin typeface="Poppins" pitchFamily="2" charset="77"/>
                        <a:ea typeface="+mn-ea"/>
                        <a:cs typeface="Poppins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9644866"/>
                  </a:ext>
                </a:extLst>
              </a:tr>
            </a:tbl>
          </a:graphicData>
        </a:graphic>
      </p:graphicFrame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693757D-C773-FEF1-0DF6-EF2ECEB4FFD0}"/>
              </a:ext>
            </a:extLst>
          </p:cNvPr>
          <p:cNvSpPr txBox="1">
            <a:spLocks/>
          </p:cNvSpPr>
          <p:nvPr/>
        </p:nvSpPr>
        <p:spPr>
          <a:xfrm>
            <a:off x="507600" y="446400"/>
            <a:ext cx="5637600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355" rtl="0" eaLnBrk="1" latinLnBrk="0" hangingPunct="1">
              <a:lnSpc>
                <a:spcPts val="12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None/>
              <a:tabLst/>
              <a:defRPr sz="1000" b="1" i="0" kern="1200" spc="150" baseline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000" b="1" spc="150" dirty="0">
                <a:solidFill>
                  <a:srgbClr val="FF6600"/>
                </a:solidFill>
                <a:effectLst/>
                <a:latin typeface="Poppins SemiBold" pitchFamily="2" charset="77"/>
                <a:cs typeface="Poppins SemiBold" pitchFamily="2" charset="77"/>
              </a:rPr>
              <a:t>FOCUS AREAS</a:t>
            </a:r>
            <a:endParaRPr lang="en-GB" sz="1000" b="1" kern="0" spc="150" dirty="0">
              <a:solidFill>
                <a:srgbClr val="FF6600"/>
              </a:solidFill>
              <a:latin typeface="Poppins SemiBold" pitchFamily="2" charset="77"/>
              <a:ea typeface="Poppins Medium"/>
              <a:cs typeface="Poppins SemiBold" pitchFamily="2" charset="77"/>
              <a:sym typeface="Poppins Medium"/>
            </a:endParaRPr>
          </a:p>
        </p:txBody>
      </p:sp>
      <p:pic>
        <p:nvPicPr>
          <p:cNvPr id="5" name="Graphic 10">
            <a:extLst>
              <a:ext uri="{FF2B5EF4-FFF2-40B4-BE49-F238E27FC236}">
                <a16:creationId xmlns:a16="http://schemas.microsoft.com/office/drawing/2014/main" id="{C2C11D65-C472-F336-D0B5-6C2825F66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08160" y="6243408"/>
            <a:ext cx="747600" cy="75600"/>
          </a:xfrm>
          <a:prstGeom prst="rect">
            <a:avLst/>
          </a:prstGeom>
        </p:spPr>
      </p:pic>
      <p:pic>
        <p:nvPicPr>
          <p:cNvPr id="7" name="JB-logo_web.png" descr="JB-logo_web.png">
            <a:extLst>
              <a:ext uri="{FF2B5EF4-FFF2-40B4-BE49-F238E27FC236}">
                <a16:creationId xmlns:a16="http://schemas.microsoft.com/office/drawing/2014/main" id="{21AD4C1A-66B5-433B-DA04-6BF928299D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5044" y="6201551"/>
            <a:ext cx="1086375" cy="15931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494753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457E21-CEBA-F736-B4F5-3A104AD6C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We believe that successful digital products have a profound focus on solving real problems for real people">
            <a:extLst>
              <a:ext uri="{FF2B5EF4-FFF2-40B4-BE49-F238E27FC236}">
                <a16:creationId xmlns:a16="http://schemas.microsoft.com/office/drawing/2014/main" id="{2EA50445-6B08-DCC6-1C65-237FDAC5E679}"/>
              </a:ext>
            </a:extLst>
          </p:cNvPr>
          <p:cNvSpPr txBox="1">
            <a:spLocks noGrp="1"/>
          </p:cNvSpPr>
          <p:nvPr>
            <p:ph type="subTitle" sz="quarter" idx="1"/>
          </p:nvPr>
        </p:nvSpPr>
        <p:spPr>
          <a:xfrm>
            <a:off x="924682" y="4016737"/>
            <a:ext cx="2197100" cy="110751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200" dirty="0">
                <a:solidFill>
                  <a:srgbClr val="2C3A41">
                    <a:alpha val="69804"/>
                  </a:srgbClr>
                </a:solidFill>
                <a:latin typeface="Poppins Regular"/>
                <a:ea typeface="Poppins Regular"/>
                <a:cs typeface="Poppins Regular"/>
                <a:sym typeface="Poppins Regular"/>
              </a:rPr>
              <a:t>Trifork implemented a service design strategy using agile methods and rapid prototyping</a:t>
            </a:r>
          </a:p>
          <a:p>
            <a:pPr marL="0" indent="0">
              <a:buNone/>
            </a:pPr>
            <a:endParaRPr sz="1200" dirty="0"/>
          </a:p>
        </p:txBody>
      </p:sp>
      <p:sp>
        <p:nvSpPr>
          <p:cNvPr id="47" name="Good product design is cross-disciplinary">
            <a:extLst>
              <a:ext uri="{FF2B5EF4-FFF2-40B4-BE49-F238E27FC236}">
                <a16:creationId xmlns:a16="http://schemas.microsoft.com/office/drawing/2014/main" id="{5D4F91E8-B80A-A5E5-A519-B7E9CE886625}"/>
              </a:ext>
            </a:extLst>
          </p:cNvPr>
          <p:cNvSpPr txBox="1">
            <a:spLocks noGrp="1"/>
          </p:cNvSpPr>
          <p:nvPr>
            <p:ph type="body" idx="25"/>
          </p:nvPr>
        </p:nvSpPr>
        <p:spPr>
          <a:xfrm>
            <a:off x="3511233" y="3379816"/>
            <a:ext cx="2203451" cy="5243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1700" b="1" dirty="0">
                <a:solidFill>
                  <a:srgbClr val="2C3A41"/>
                </a:solidFill>
                <a:effectLst/>
                <a:latin typeface="Poppins SemiBold" pitchFamily="2" charset="77"/>
                <a:cs typeface="Poppins SemiBold" pitchFamily="2" charset="77"/>
              </a:rPr>
              <a:t>Design </a:t>
            </a:r>
            <a:br>
              <a:rPr lang="en-GB" sz="1700" b="1" dirty="0">
                <a:solidFill>
                  <a:srgbClr val="2C3A41"/>
                </a:solidFill>
                <a:effectLst/>
                <a:latin typeface="Poppins SemiBold" pitchFamily="2" charset="77"/>
                <a:cs typeface="Poppins SemiBold" pitchFamily="2" charset="77"/>
              </a:rPr>
            </a:br>
            <a:r>
              <a:rPr lang="en-GB" sz="1700" b="1" dirty="0">
                <a:solidFill>
                  <a:srgbClr val="2C3A41"/>
                </a:solidFill>
                <a:effectLst/>
                <a:latin typeface="Poppins SemiBold" pitchFamily="2" charset="77"/>
                <a:cs typeface="Poppins SemiBold" pitchFamily="2" charset="77"/>
              </a:rPr>
              <a:t>Sprint</a:t>
            </a:r>
            <a:endParaRPr sz="1700" b="1" dirty="0">
              <a:solidFill>
                <a:srgbClr val="2C3A41"/>
              </a:solidFill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48" name="We believe that successful digital products are the result of an intentional cross-disciplinary process">
            <a:extLst>
              <a:ext uri="{FF2B5EF4-FFF2-40B4-BE49-F238E27FC236}">
                <a16:creationId xmlns:a16="http://schemas.microsoft.com/office/drawing/2014/main" id="{134A4AD9-36B9-3C7C-26FA-2DF83EA9BA58}"/>
              </a:ext>
            </a:extLst>
          </p:cNvPr>
          <p:cNvSpPr txBox="1">
            <a:spLocks noGrp="1"/>
          </p:cNvSpPr>
          <p:nvPr>
            <p:ph type="body" idx="22"/>
          </p:nvPr>
        </p:nvSpPr>
        <p:spPr>
          <a:xfrm>
            <a:off x="3511233" y="4016737"/>
            <a:ext cx="2203451" cy="110751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200" dirty="0">
                <a:solidFill>
                  <a:srgbClr val="2C3A41">
                    <a:alpha val="69804"/>
                  </a:srgbClr>
                </a:solidFill>
                <a:latin typeface="Poppins Regular"/>
                <a:ea typeface="Poppins Regular"/>
                <a:cs typeface="Poppins Regular"/>
                <a:sym typeface="Poppins Regular"/>
              </a:rPr>
              <a:t>A 14-days sprint identified pain points and co-created solutions with stakeholders</a:t>
            </a:r>
          </a:p>
        </p:txBody>
      </p:sp>
      <p:sp>
        <p:nvSpPr>
          <p:cNvPr id="50" name="Good product design is iterative">
            <a:extLst>
              <a:ext uri="{FF2B5EF4-FFF2-40B4-BE49-F238E27FC236}">
                <a16:creationId xmlns:a16="http://schemas.microsoft.com/office/drawing/2014/main" id="{91CBDEF5-F833-EE96-C394-86BED4DA6C6B}"/>
              </a:ext>
            </a:extLst>
          </p:cNvPr>
          <p:cNvSpPr txBox="1">
            <a:spLocks noGrp="1"/>
          </p:cNvSpPr>
          <p:nvPr>
            <p:ph type="body" idx="26"/>
          </p:nvPr>
        </p:nvSpPr>
        <p:spPr>
          <a:xfrm>
            <a:off x="6096000" y="3363964"/>
            <a:ext cx="2203451" cy="5243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a-DK" sz="1700" b="1" dirty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Flexible</a:t>
            </a:r>
            <a:br>
              <a:rPr lang="da-DK" sz="1700" b="1" dirty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</a:br>
            <a:r>
              <a:rPr lang="da-DK" sz="1700" b="1" dirty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Platform</a:t>
            </a:r>
            <a:endParaRPr sz="1700" b="1" dirty="0">
              <a:solidFill>
                <a:srgbClr val="2C3A41"/>
              </a:solidFill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51" name="We believe that successful digital products are created by agile-minded teams, focusing on outcomes over outputs">
            <a:extLst>
              <a:ext uri="{FF2B5EF4-FFF2-40B4-BE49-F238E27FC236}">
                <a16:creationId xmlns:a16="http://schemas.microsoft.com/office/drawing/2014/main" id="{5123F80B-3A3A-4699-E73E-737E5F6EBA2A}"/>
              </a:ext>
            </a:extLst>
          </p:cNvPr>
          <p:cNvSpPr txBox="1">
            <a:spLocks noGrp="1"/>
          </p:cNvSpPr>
          <p:nvPr>
            <p:ph type="body" idx="23"/>
          </p:nvPr>
        </p:nvSpPr>
        <p:spPr>
          <a:xfrm>
            <a:off x="6104135" y="4016737"/>
            <a:ext cx="2197101" cy="110751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200" dirty="0">
                <a:solidFill>
                  <a:srgbClr val="2C3A41">
                    <a:alpha val="69804"/>
                  </a:srgbClr>
                </a:solidFill>
                <a:latin typeface="Poppins Regular"/>
                <a:ea typeface="Poppins Regular"/>
                <a:cs typeface="Poppins Regular"/>
                <a:sym typeface="Poppins Regular"/>
              </a:rPr>
              <a:t>Developed a flexible platform that simplified document submission to help manage budget and loans</a:t>
            </a:r>
            <a:endParaRPr lang="en-DK" sz="1200" dirty="0">
              <a:solidFill>
                <a:srgbClr val="2C3A41">
                  <a:alpha val="69804"/>
                </a:srgbClr>
              </a:solidFill>
            </a:endParaRPr>
          </a:p>
        </p:txBody>
      </p:sp>
      <p:sp>
        <p:nvSpPr>
          <p:cNvPr id="4" name="Good product design is cross-disciplinary">
            <a:extLst>
              <a:ext uri="{FF2B5EF4-FFF2-40B4-BE49-F238E27FC236}">
                <a16:creationId xmlns:a16="http://schemas.microsoft.com/office/drawing/2014/main" id="{C2CF51C7-96A5-2A25-C304-B7E0DC47944C}"/>
              </a:ext>
            </a:extLst>
          </p:cNvPr>
          <p:cNvSpPr txBox="1">
            <a:spLocks/>
          </p:cNvSpPr>
          <p:nvPr/>
        </p:nvSpPr>
        <p:spPr>
          <a:xfrm>
            <a:off x="918331" y="3378031"/>
            <a:ext cx="2203451" cy="5243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0" tIns="0" rIns="0" bIns="0" rtlCol="0" anchor="t">
            <a:noAutofit/>
          </a:bodyPr>
          <a:lstStyle>
            <a:lvl1pPr marL="493689" indent="-493689" algn="l" defTabSz="914355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1400" kern="1200">
                <a:solidFill>
                  <a:schemeClr val="accent1">
                    <a:hueOff val="3085713"/>
                    <a:satOff val="-86406"/>
                    <a:lumOff val="-8647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None/>
              <a:tabLst/>
              <a:defRPr/>
            </a:pP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srgbClr val="2C3A41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  <a:sym typeface="Helvetica"/>
              </a:rPr>
              <a:t>Service </a:t>
            </a:r>
            <a:b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srgbClr val="2C3A41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  <a:sym typeface="Helvetica"/>
              </a:rPr>
            </a:b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srgbClr val="2C3A41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  <a:sym typeface="Helvetica"/>
              </a:rPr>
              <a:t>Design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2C3A41"/>
              </a:solidFill>
              <a:effectLst/>
              <a:uLnTx/>
              <a:uFillTx/>
              <a:latin typeface="Poppins SemiBold" pitchFamily="2" charset="77"/>
              <a:ea typeface="+mn-ea"/>
              <a:cs typeface="Poppins SemiBold" pitchFamily="2" charset="77"/>
              <a:sym typeface="Helvetica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E13B3E3-A472-075E-8CBF-5DFF5CBB8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973" y="845749"/>
            <a:ext cx="6906367" cy="2098431"/>
          </a:xfrm>
        </p:spPr>
        <p:txBody>
          <a:bodyPr>
            <a:normAutofit/>
          </a:bodyPr>
          <a:lstStyle/>
          <a:p>
            <a:pPr>
              <a:lnSpc>
                <a:spcPts val="5500"/>
              </a:lnSpc>
            </a:pPr>
            <a:r>
              <a:rPr lang="en-GB" sz="4000" dirty="0">
                <a:solidFill>
                  <a:srgbClr val="2C3A41"/>
                </a:solidFill>
              </a:rPr>
              <a:t>Agile solutions for seamless onboarding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E5C0468-A05D-9D2D-6D92-0F9C8718E37B}"/>
              </a:ext>
            </a:extLst>
          </p:cNvPr>
          <p:cNvSpPr txBox="1">
            <a:spLocks/>
          </p:cNvSpPr>
          <p:nvPr/>
        </p:nvSpPr>
        <p:spPr>
          <a:xfrm>
            <a:off x="507600" y="446400"/>
            <a:ext cx="5637600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355" rtl="0" eaLnBrk="1" latinLnBrk="0" hangingPunct="1">
              <a:lnSpc>
                <a:spcPts val="12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None/>
              <a:tabLst/>
              <a:defRPr sz="1000" b="1" i="0" kern="1200" spc="150" baseline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5" rtl="0" eaLnBrk="1" fontAlgn="auto" latinLnBrk="0" hangingPunct="1">
              <a:lnSpc>
                <a:spcPts val="1200"/>
              </a:lnSpc>
              <a:spcBef>
                <a:spcPts val="1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None/>
              <a:tabLst/>
              <a:defRPr/>
            </a:pPr>
            <a:r>
              <a:rPr kumimoji="0" lang="da-DK" sz="1000" b="1" i="0" u="none" strike="noStrike" kern="1200" cap="none" spc="15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</a:rPr>
              <a:t>VALUE</a:t>
            </a:r>
            <a:endParaRPr kumimoji="0" lang="en-GB" sz="1000" b="1" i="0" u="none" strike="noStrike" kern="0" cap="none" spc="15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Poppins SemiBold" pitchFamily="2" charset="77"/>
              <a:ea typeface="Poppins Medium"/>
              <a:cs typeface="Poppins SemiBold" pitchFamily="2" charset="77"/>
              <a:sym typeface="Poppins Medium"/>
            </a:endParaRPr>
          </a:p>
        </p:txBody>
      </p:sp>
      <p:pic>
        <p:nvPicPr>
          <p:cNvPr id="2" name="Graphic 10">
            <a:extLst>
              <a:ext uri="{FF2B5EF4-FFF2-40B4-BE49-F238E27FC236}">
                <a16:creationId xmlns:a16="http://schemas.microsoft.com/office/drawing/2014/main" id="{7492C861-54FB-8D66-AABA-9BF4B8953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08160" y="6243408"/>
            <a:ext cx="747600" cy="75600"/>
          </a:xfrm>
          <a:prstGeom prst="rect">
            <a:avLst/>
          </a:prstGeom>
        </p:spPr>
      </p:pic>
      <p:pic>
        <p:nvPicPr>
          <p:cNvPr id="3" name="JB-logo_web.png" descr="JB-logo_web.png">
            <a:extLst>
              <a:ext uri="{FF2B5EF4-FFF2-40B4-BE49-F238E27FC236}">
                <a16:creationId xmlns:a16="http://schemas.microsoft.com/office/drawing/2014/main" id="{B0257319-2EFF-D090-BDC4-57C3773526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5044" y="6201551"/>
            <a:ext cx="1086375" cy="159313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Good product design is iterative">
            <a:extLst>
              <a:ext uri="{FF2B5EF4-FFF2-40B4-BE49-F238E27FC236}">
                <a16:creationId xmlns:a16="http://schemas.microsoft.com/office/drawing/2014/main" id="{494765BB-0B7C-CC7F-F90F-B921AF521E3B}"/>
              </a:ext>
            </a:extLst>
          </p:cNvPr>
          <p:cNvSpPr txBox="1">
            <a:spLocks/>
          </p:cNvSpPr>
          <p:nvPr/>
        </p:nvSpPr>
        <p:spPr>
          <a:xfrm>
            <a:off x="8688902" y="3380146"/>
            <a:ext cx="2203451" cy="5243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0" tIns="0" rIns="0" bIns="0" rtlCol="0" anchor="t">
            <a:noAutofit/>
          </a:bodyPr>
          <a:lstStyle>
            <a:lvl1pPr marL="493689" indent="-493689" algn="l" defTabSz="914355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1400" kern="1200">
                <a:solidFill>
                  <a:schemeClr val="accent1">
                    <a:hueOff val="3085713"/>
                    <a:satOff val="-86406"/>
                    <a:lumOff val="-8647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System Font Regular"/>
              <a:buNone/>
            </a:pPr>
            <a:r>
              <a:rPr lang="da-DK" sz="1700" b="1" dirty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Seamless</a:t>
            </a:r>
            <a:br>
              <a:rPr lang="da-DK" sz="1700" b="1" dirty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</a:br>
            <a:r>
              <a:rPr lang="da-DK" sz="1700" b="1" dirty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Integration</a:t>
            </a:r>
          </a:p>
        </p:txBody>
      </p:sp>
      <p:sp>
        <p:nvSpPr>
          <p:cNvPr id="12" name="We believe that successful digital products are created by agile-minded teams, focusing on outcomes over outputs">
            <a:extLst>
              <a:ext uri="{FF2B5EF4-FFF2-40B4-BE49-F238E27FC236}">
                <a16:creationId xmlns:a16="http://schemas.microsoft.com/office/drawing/2014/main" id="{3A670269-B4E6-CE18-E3A1-FE05856089A5}"/>
              </a:ext>
            </a:extLst>
          </p:cNvPr>
          <p:cNvSpPr txBox="1">
            <a:spLocks/>
          </p:cNvSpPr>
          <p:nvPr/>
        </p:nvSpPr>
        <p:spPr>
          <a:xfrm>
            <a:off x="8679278" y="4016737"/>
            <a:ext cx="2197101" cy="110751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0" tIns="0" rIns="0" bIns="0" rtlCol="0">
            <a:noAutofit/>
          </a:bodyPr>
          <a:lstStyle>
            <a:lvl1pPr marL="493689" indent="-493689" algn="l" defTabSz="914355" rtl="0" eaLnBrk="1" latinLnBrk="0" hangingPunct="1">
              <a:lnSpc>
                <a:spcPct val="110000"/>
              </a:lnSpc>
              <a:spcBef>
                <a:spcPts val="800"/>
              </a:spcBef>
              <a:buClr>
                <a:schemeClr val="accent1"/>
              </a:buClr>
              <a:buFont typeface="System Font Regular"/>
              <a:buChar char="—"/>
              <a:tabLst/>
              <a:defRPr sz="8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stem Font Regular"/>
              <a:buNone/>
            </a:pPr>
            <a:r>
              <a:rPr lang="en-GB" sz="1200" dirty="0">
                <a:solidFill>
                  <a:srgbClr val="2C3A41">
                    <a:alpha val="69804"/>
                  </a:srgbClr>
                </a:solidFill>
                <a:latin typeface="Poppins Regular"/>
                <a:ea typeface="Poppins Regular"/>
                <a:cs typeface="Poppins Regular"/>
                <a:sym typeface="Poppins Regular"/>
              </a:rPr>
              <a:t>Leveraged existing IT frameworks for smooth functionality in their mobile and online systems</a:t>
            </a:r>
            <a:endParaRPr lang="en-DK" sz="1200" dirty="0">
              <a:solidFill>
                <a:srgbClr val="2C3A41">
                  <a:alpha val="69804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9354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4463F-99D6-CCCA-F5DB-DF5714802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603969-7571-F11E-A899-BA9F51AAC4B4}"/>
              </a:ext>
            </a:extLst>
          </p:cNvPr>
          <p:cNvSpPr txBox="1">
            <a:spLocks/>
          </p:cNvSpPr>
          <p:nvPr/>
        </p:nvSpPr>
        <p:spPr>
          <a:xfrm>
            <a:off x="507600" y="446400"/>
            <a:ext cx="5637600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355" rtl="0" eaLnBrk="1" latinLnBrk="0" hangingPunct="1">
              <a:lnSpc>
                <a:spcPts val="12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None/>
              <a:tabLst/>
              <a:defRPr sz="1000" b="1" i="0" kern="1200" spc="150" baseline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000" b="1" spc="150" dirty="0">
                <a:solidFill>
                  <a:srgbClr val="FF6600"/>
                </a:solidFill>
                <a:effectLst/>
                <a:latin typeface="Poppins SemiBold" pitchFamily="2" charset="77"/>
                <a:cs typeface="Poppins SemiBold" pitchFamily="2" charset="77"/>
              </a:rPr>
              <a:t>EFFECT</a:t>
            </a:r>
            <a:endParaRPr lang="en-GB" sz="1000" b="1" kern="0" spc="150" dirty="0">
              <a:solidFill>
                <a:srgbClr val="FF6600"/>
              </a:solidFill>
              <a:latin typeface="Poppins SemiBold" pitchFamily="2" charset="77"/>
              <a:ea typeface="Poppins Medium"/>
              <a:cs typeface="Poppins SemiBold" pitchFamily="2" charset="77"/>
              <a:sym typeface="Poppins Medium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EC1800A-286F-4F14-E5B9-CE50307850D7}"/>
              </a:ext>
            </a:extLst>
          </p:cNvPr>
          <p:cNvSpPr txBox="1">
            <a:spLocks/>
          </p:cNvSpPr>
          <p:nvPr/>
        </p:nvSpPr>
        <p:spPr>
          <a:xfrm>
            <a:off x="911225" y="1231206"/>
            <a:ext cx="7637446" cy="13658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355" rtl="0" eaLnBrk="1" latinLnBrk="0" hangingPunct="1">
              <a:lnSpc>
                <a:spcPts val="48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pPr defTabSz="457200" hangingPunct="0">
              <a:lnSpc>
                <a:spcPts val="5500"/>
              </a:lnSpc>
              <a:tabLst>
                <a:tab pos="590550" algn="l"/>
              </a:tabLst>
            </a:pPr>
            <a:r>
              <a:rPr lang="en-GB" kern="0" dirty="0">
                <a:solidFill>
                  <a:srgbClr val="2C3A41"/>
                </a:solidFill>
                <a:sym typeface="Poppins Medium"/>
              </a:rPr>
              <a:t>Accelerated onboarding and future-ready scalability</a:t>
            </a:r>
            <a:br>
              <a:rPr lang="en-GB" sz="1200" kern="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  <a:sym typeface="Poppins SemiBold"/>
              </a:rPr>
            </a:br>
            <a:endParaRPr lang="en-GB" sz="4200" dirty="0">
              <a:solidFill>
                <a:srgbClr val="2C3A41"/>
              </a:solidFill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2974908-1BCF-21D3-E461-BAD3CD78471D}"/>
              </a:ext>
            </a:extLst>
          </p:cNvPr>
          <p:cNvSpPr txBox="1">
            <a:spLocks/>
          </p:cNvSpPr>
          <p:nvPr/>
        </p:nvSpPr>
        <p:spPr>
          <a:xfrm>
            <a:off x="1605205" y="3123999"/>
            <a:ext cx="8275773" cy="61000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93689" indent="-493689" algn="l" defTabSz="914355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 hangingPunct="0">
              <a:lnSpc>
                <a:spcPct val="125000"/>
              </a:lnSpc>
              <a:buFont typeface="System Font Regular"/>
              <a:buNone/>
              <a:tabLst>
                <a:tab pos="590550" algn="l"/>
              </a:tabLst>
            </a:pPr>
            <a:r>
              <a:rPr lang="en-GB" sz="1700" kern="0" dirty="0">
                <a:sym typeface="Poppins SemiBold"/>
              </a:rPr>
              <a:t>New onboarding solution delivered in 6 months</a:t>
            </a:r>
          </a:p>
          <a:p>
            <a:pPr defTabSz="457200" hangingPunct="0">
              <a:lnSpc>
                <a:spcPct val="125000"/>
              </a:lnSpc>
              <a:tabLst>
                <a:tab pos="590550" algn="l"/>
              </a:tabLst>
            </a:pPr>
            <a:endParaRPr lang="en-GB" sz="1700" kern="0" dirty="0">
              <a:solidFill>
                <a:srgbClr val="2C3A41"/>
              </a:solidFill>
              <a:sym typeface="Poppins SemiBold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69468F-ED0E-986A-5B6C-7F49D5476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506" y="3287244"/>
            <a:ext cx="469900" cy="38100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BE263E9E-793B-10BF-BBC3-BAB8DE126211}"/>
              </a:ext>
            </a:extLst>
          </p:cNvPr>
          <p:cNvSpPr txBox="1">
            <a:spLocks/>
          </p:cNvSpPr>
          <p:nvPr/>
        </p:nvSpPr>
        <p:spPr>
          <a:xfrm>
            <a:off x="1605205" y="3868832"/>
            <a:ext cx="9775368" cy="7243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355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None/>
              <a:tabLst/>
              <a:defRPr sz="2000" kern="1200">
                <a:solidFill>
                  <a:schemeClr val="bg1">
                    <a:alpha val="80000"/>
                  </a:scheme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898480" indent="-441303" algn="l" defTabSz="914355" rtl="0" eaLnBrk="1" latinLnBrk="0" hangingPunct="1">
              <a:lnSpc>
                <a:spcPts val="32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200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ts val="32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200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ts val="32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200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ts val="32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200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 hangingPunct="0">
              <a:lnSpc>
                <a:spcPct val="125000"/>
              </a:lnSpc>
              <a:tabLst>
                <a:tab pos="590550" algn="l"/>
              </a:tabLst>
            </a:pPr>
            <a:r>
              <a:rPr lang="en-GB" sz="1700" kern="0" dirty="0">
                <a:solidFill>
                  <a:srgbClr val="2C3A41">
                    <a:alpha val="80000"/>
                  </a:srgbClr>
                </a:solidFill>
                <a:latin typeface="Poppins" pitchFamily="2" charset="77"/>
                <a:cs typeface="Poppins" pitchFamily="2" charset="77"/>
                <a:sym typeface="Poppins SemiBold"/>
              </a:rPr>
              <a:t>Simplified and streamlined the user journey for both private and part-customers</a:t>
            </a:r>
          </a:p>
          <a:p>
            <a:pPr defTabSz="457200" hangingPunct="0">
              <a:lnSpc>
                <a:spcPct val="125000"/>
              </a:lnSpc>
              <a:tabLst>
                <a:tab pos="590550" algn="l"/>
              </a:tabLst>
            </a:pPr>
            <a:endParaRPr lang="en-GB" sz="1200" kern="0" dirty="0">
              <a:solidFill>
                <a:srgbClr val="2C3A41"/>
              </a:solidFill>
              <a:sym typeface="Poppins SemiBold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D7D25F-8BC9-17AA-BFC4-EFD93234E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506" y="3945465"/>
            <a:ext cx="469900" cy="38100"/>
          </a:xfrm>
          <a:prstGeom prst="rect">
            <a:avLst/>
          </a:prstGeo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2F0C8B07-B5EA-A7A4-7358-9D8BFAD2A359}"/>
              </a:ext>
            </a:extLst>
          </p:cNvPr>
          <p:cNvSpPr txBox="1">
            <a:spLocks/>
          </p:cNvSpPr>
          <p:nvPr/>
        </p:nvSpPr>
        <p:spPr>
          <a:xfrm>
            <a:off x="1605205" y="4527053"/>
            <a:ext cx="8719202" cy="7243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355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None/>
              <a:tabLst/>
              <a:defRPr sz="2000" kern="1200">
                <a:solidFill>
                  <a:schemeClr val="bg1">
                    <a:alpha val="80000"/>
                  </a:scheme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898480" indent="-441303" algn="l" defTabSz="914355" rtl="0" eaLnBrk="1" latinLnBrk="0" hangingPunct="1">
              <a:lnSpc>
                <a:spcPts val="32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200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ts val="32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200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ts val="32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200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ts val="32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200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 hangingPunct="0">
              <a:lnSpc>
                <a:spcPct val="125000"/>
              </a:lnSpc>
              <a:tabLst>
                <a:tab pos="590550" algn="l"/>
              </a:tabLst>
            </a:pPr>
            <a:r>
              <a:rPr lang="en-GB" sz="1700" kern="0" dirty="0">
                <a:solidFill>
                  <a:srgbClr val="2C3A41">
                    <a:alpha val="80000"/>
                  </a:srgbClr>
                </a:solidFill>
                <a:sym typeface="Poppins SemiBold"/>
              </a:rPr>
              <a:t>Ongoing support ensures adaptability and scalability for Jyske Banks client base</a:t>
            </a:r>
            <a:endParaRPr lang="en-GB" sz="1700" kern="0" dirty="0">
              <a:solidFill>
                <a:srgbClr val="2C3A41">
                  <a:alpha val="80000"/>
                </a:srgbClr>
              </a:solidFill>
              <a:latin typeface="Poppins" pitchFamily="2" charset="77"/>
              <a:cs typeface="Poppins" pitchFamily="2" charset="77"/>
              <a:sym typeface="Poppins SemiBold"/>
            </a:endParaRPr>
          </a:p>
          <a:p>
            <a:pPr defTabSz="457200" hangingPunct="0">
              <a:lnSpc>
                <a:spcPct val="125000"/>
              </a:lnSpc>
              <a:tabLst>
                <a:tab pos="590550" algn="l"/>
              </a:tabLst>
            </a:pPr>
            <a:endParaRPr lang="en-GB" sz="1200" kern="0" dirty="0">
              <a:solidFill>
                <a:srgbClr val="2C3A41"/>
              </a:solidFill>
              <a:sym typeface="Poppins SemiBold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F08389A-CE5A-F07B-EC2A-6AA692177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506" y="4603686"/>
            <a:ext cx="469900" cy="3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4834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1506C-BE0B-EEA4-A996-A4F49F890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1216071"/>
            <a:ext cx="5556250" cy="3864704"/>
          </a:xfrm>
        </p:spPr>
        <p:txBody>
          <a:bodyPr>
            <a:noAutofit/>
          </a:bodyPr>
          <a:lstStyle/>
          <a:p>
            <a:pPr marL="0" indent="0">
              <a:lnSpc>
                <a:spcPts val="5500"/>
              </a:lnSpc>
              <a:buNone/>
            </a:pPr>
            <a:r>
              <a:rPr lang="en-GB" sz="4000" b="1" dirty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Automating work processes through data orchestration for leading pension company </a:t>
            </a:r>
            <a:br>
              <a:rPr lang="en-GB" sz="3600" b="1" dirty="0">
                <a:latin typeface="Poppins SemiBold" pitchFamily="2" charset="77"/>
                <a:cs typeface="Poppins SemiBold" pitchFamily="2" charset="77"/>
              </a:rPr>
            </a:br>
            <a:br>
              <a:rPr lang="en-GB" sz="4000" b="1" dirty="0">
                <a:latin typeface="Poppins SemiBold" pitchFamily="2" charset="77"/>
                <a:cs typeface="Poppins SemiBold" pitchFamily="2" charset="77"/>
              </a:rPr>
            </a:br>
            <a:endParaRPr lang="en-GB" sz="4000" b="1" dirty="0">
              <a:latin typeface="Poppins SemiBold" pitchFamily="2" charset="77"/>
              <a:cs typeface="Poppins SemiBold" pitchFamily="2" charset="77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2067369-94BC-6AE4-56A5-7E112976F4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72107" y="6472008"/>
            <a:ext cx="747600" cy="756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27EF62A-6909-D71A-DEE2-4B7262AEF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4995017"/>
            <a:ext cx="5104483" cy="84356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1600" b="0" i="0" dirty="0">
                <a:solidFill>
                  <a:srgbClr val="2C3A41">
                    <a:alpha val="69804"/>
                  </a:srgbClr>
                </a:solidFill>
                <a:effectLst/>
                <a:latin typeface="Poppins" pitchFamily="2" charset="77"/>
                <a:cs typeface="Poppins" pitchFamily="2" charset="77"/>
              </a:rPr>
              <a:t>Nærpension – a fully owned subsidiary of the 4th largest pension company in Denmark, AP Pension</a:t>
            </a:r>
            <a:endParaRPr lang="en-DK" sz="1600" dirty="0">
              <a:solidFill>
                <a:srgbClr val="2C3A41">
                  <a:alpha val="69804"/>
                </a:srgbClr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5" name="Billede 2">
            <a:extLst>
              <a:ext uri="{FF2B5EF4-FFF2-40B4-BE49-F238E27FC236}">
                <a16:creationId xmlns:a16="http://schemas.microsoft.com/office/drawing/2014/main" id="{0E982445-8743-DAA3-15B8-1D5B1DBA94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104" r="30107"/>
          <a:stretch/>
        </p:blipFill>
        <p:spPr>
          <a:xfrm>
            <a:off x="6635750" y="0"/>
            <a:ext cx="5556250" cy="6886512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12" name="Picture 4" descr="Nærpension - Keylane">
            <a:extLst>
              <a:ext uri="{FF2B5EF4-FFF2-40B4-BE49-F238E27FC236}">
                <a16:creationId xmlns:a16="http://schemas.microsoft.com/office/drawing/2014/main" id="{4507FE40-4411-9263-616F-B47E811F8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627" y="6224512"/>
            <a:ext cx="1076656" cy="58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61E365-5EFF-F302-A128-1209B1F4E3D1}"/>
              </a:ext>
            </a:extLst>
          </p:cNvPr>
          <p:cNvSpPr txBox="1">
            <a:spLocks/>
          </p:cNvSpPr>
          <p:nvPr/>
        </p:nvSpPr>
        <p:spPr>
          <a:xfrm>
            <a:off x="507600" y="446400"/>
            <a:ext cx="5637600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355" rtl="0" eaLnBrk="1" latinLnBrk="0" hangingPunct="1">
              <a:lnSpc>
                <a:spcPts val="12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None/>
              <a:tabLst/>
              <a:defRPr sz="1000" b="1" i="0" kern="1200" spc="150" baseline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000" b="1" spc="150" dirty="0">
                <a:solidFill>
                  <a:srgbClr val="FF6600"/>
                </a:solidFill>
                <a:effectLst/>
                <a:latin typeface="Poppins SemiBold" pitchFamily="2" charset="77"/>
                <a:cs typeface="Poppins SemiBold" pitchFamily="2" charset="77"/>
              </a:rPr>
              <a:t>SUPER INTEGRATOR | STRATEGIC PARTNER </a:t>
            </a:r>
            <a:endParaRPr lang="en-GB" sz="1000" b="1" kern="0" spc="150" dirty="0">
              <a:solidFill>
                <a:srgbClr val="FF6600"/>
              </a:solidFill>
              <a:latin typeface="Poppins SemiBold" pitchFamily="2" charset="77"/>
              <a:ea typeface="Poppins Medium"/>
              <a:cs typeface="Poppins SemiBold" pitchFamily="2" charset="77"/>
              <a:sym typeface="Poppins Medium"/>
            </a:endParaRPr>
          </a:p>
        </p:txBody>
      </p:sp>
    </p:spTree>
    <p:extLst>
      <p:ext uri="{BB962C8B-B14F-4D97-AF65-F5344CB8AC3E}">
        <p14:creationId xmlns:p14="http://schemas.microsoft.com/office/powerpoint/2010/main" val="29954134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D953C-5318-6451-3340-415D5C6CD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145" y="1216493"/>
            <a:ext cx="10116653" cy="4554043"/>
          </a:xfrm>
        </p:spPr>
        <p:txBody>
          <a:bodyPr>
            <a:noAutofit/>
          </a:bodyPr>
          <a:lstStyle/>
          <a:p>
            <a:pPr>
              <a:lnSpc>
                <a:spcPts val="5500"/>
              </a:lnSpc>
            </a:pPr>
            <a:r>
              <a:rPr lang="en-GB" sz="4000" kern="0" dirty="0">
                <a:solidFill>
                  <a:srgbClr val="2C3A41"/>
                </a:solidFill>
                <a:sym typeface="Poppins SemiBold"/>
              </a:rPr>
              <a:t>Nærpension faced manual inefficiencies in pension management workflows</a:t>
            </a:r>
            <a:br>
              <a:rPr lang="en-GB" sz="5000" kern="0" dirty="0">
                <a:solidFill>
                  <a:srgbClr val="2C3A41"/>
                </a:solidFill>
                <a:sym typeface="Poppins SemiBold"/>
              </a:rPr>
            </a:br>
            <a:br>
              <a:rPr lang="en-GB" sz="5000" dirty="0">
                <a:solidFill>
                  <a:srgbClr val="2C3A41"/>
                </a:solidFill>
                <a:effectLst/>
              </a:rPr>
            </a:br>
            <a:endParaRPr lang="en-GB" sz="5000" dirty="0">
              <a:solidFill>
                <a:srgbClr val="2C3A4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4B72025-5680-FFFE-D991-81BAE81D3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8123" y="6474022"/>
            <a:ext cx="747600" cy="75600"/>
          </a:xfrm>
          <a:prstGeom prst="rect">
            <a:avLst/>
          </a:prstGeom>
        </p:spPr>
      </p:pic>
      <p:pic>
        <p:nvPicPr>
          <p:cNvPr id="8" name="Picture 4" descr="Nærpension - Keylane">
            <a:extLst>
              <a:ext uri="{FF2B5EF4-FFF2-40B4-BE49-F238E27FC236}">
                <a16:creationId xmlns:a16="http://schemas.microsoft.com/office/drawing/2014/main" id="{25D8CE43-41A8-7565-4E58-000B152D4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877" y="6220834"/>
            <a:ext cx="1076656" cy="58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3C2E7D-AA16-BBBD-44F4-ACB6A5206B8B}"/>
              </a:ext>
            </a:extLst>
          </p:cNvPr>
          <p:cNvSpPr txBox="1">
            <a:spLocks/>
          </p:cNvSpPr>
          <p:nvPr/>
        </p:nvSpPr>
        <p:spPr>
          <a:xfrm>
            <a:off x="507600" y="446400"/>
            <a:ext cx="5637600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355" rtl="0" eaLnBrk="1" latinLnBrk="0" hangingPunct="1">
              <a:lnSpc>
                <a:spcPts val="12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None/>
              <a:tabLst/>
              <a:defRPr sz="1000" b="1" i="0" kern="1200" spc="150" baseline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000" b="1" spc="150" dirty="0">
                <a:solidFill>
                  <a:srgbClr val="FF6600"/>
                </a:solidFill>
                <a:effectLst/>
                <a:latin typeface="Poppins SemiBold" pitchFamily="2" charset="77"/>
                <a:cs typeface="Poppins SemiBold" pitchFamily="2" charset="77"/>
              </a:rPr>
              <a:t>CHALLENGE</a:t>
            </a:r>
            <a:endParaRPr lang="en-GB" sz="1000" b="1" kern="0" spc="150" dirty="0">
              <a:solidFill>
                <a:srgbClr val="FF6600"/>
              </a:solidFill>
              <a:latin typeface="Poppins SemiBold" pitchFamily="2" charset="77"/>
              <a:ea typeface="Poppins Medium"/>
              <a:cs typeface="Poppins SemiBold" pitchFamily="2" charset="77"/>
              <a:sym typeface="Poppins Medium"/>
            </a:endParaRPr>
          </a:p>
        </p:txBody>
      </p:sp>
    </p:spTree>
    <p:extLst>
      <p:ext uri="{BB962C8B-B14F-4D97-AF65-F5344CB8AC3E}">
        <p14:creationId xmlns:p14="http://schemas.microsoft.com/office/powerpoint/2010/main" val="23606652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6">
            <a:extLst>
              <a:ext uri="{FF2B5EF4-FFF2-40B4-BE49-F238E27FC236}">
                <a16:creationId xmlns:a16="http://schemas.microsoft.com/office/drawing/2014/main" id="{71E81772-B025-B32D-4BCB-F969D32140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3910545"/>
              </p:ext>
            </p:extLst>
          </p:nvPr>
        </p:nvGraphicFramePr>
        <p:xfrm>
          <a:off x="6222456" y="1029485"/>
          <a:ext cx="9331608" cy="39114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7922">
                  <a:extLst>
                    <a:ext uri="{9D8B030D-6E8A-4147-A177-3AD203B41FA5}">
                      <a16:colId xmlns:a16="http://schemas.microsoft.com/office/drawing/2014/main" val="3315885209"/>
                    </a:ext>
                  </a:extLst>
                </a:gridCol>
                <a:gridCol w="4561278">
                  <a:extLst>
                    <a:ext uri="{9D8B030D-6E8A-4147-A177-3AD203B41FA5}">
                      <a16:colId xmlns:a16="http://schemas.microsoft.com/office/drawing/2014/main" val="2948918742"/>
                    </a:ext>
                  </a:extLst>
                </a:gridCol>
                <a:gridCol w="480447">
                  <a:extLst>
                    <a:ext uri="{9D8B030D-6E8A-4147-A177-3AD203B41FA5}">
                      <a16:colId xmlns:a16="http://schemas.microsoft.com/office/drawing/2014/main" val="498790534"/>
                    </a:ext>
                  </a:extLst>
                </a:gridCol>
                <a:gridCol w="991373">
                  <a:extLst>
                    <a:ext uri="{9D8B030D-6E8A-4147-A177-3AD203B41FA5}">
                      <a16:colId xmlns:a16="http://schemas.microsoft.com/office/drawing/2014/main" val="3036924047"/>
                    </a:ext>
                  </a:extLst>
                </a:gridCol>
                <a:gridCol w="2890588">
                  <a:extLst>
                    <a:ext uri="{9D8B030D-6E8A-4147-A177-3AD203B41FA5}">
                      <a16:colId xmlns:a16="http://schemas.microsoft.com/office/drawing/2014/main" val="3769451280"/>
                    </a:ext>
                  </a:extLst>
                </a:gridCol>
              </a:tblGrid>
              <a:tr h="128304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600" b="1" i="0" dirty="0">
                          <a:solidFill>
                            <a:srgbClr val="FF6600"/>
                          </a:solidFill>
                          <a:latin typeface="Poppins SemiBold" pitchFamily="2" charset="77"/>
                          <a:cs typeface="Poppins SemiBold" pitchFamily="2" charset="77"/>
                        </a:rPr>
                        <a:t>1.</a:t>
                      </a: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kern="0" dirty="0">
                          <a:solidFill>
                            <a:srgbClr val="2C3A42">
                              <a:alpha val="80000"/>
                            </a:srgbClr>
                          </a:solidFill>
                          <a:latin typeface="Poppins" pitchFamily="2" charset="77"/>
                          <a:cs typeface="Poppins" pitchFamily="2" charset="77"/>
                          <a:sym typeface="Poppins SemiBold"/>
                        </a:rPr>
                        <a:t>Digitizing and automating manual workflows</a:t>
                      </a: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C3A41">
                            <a:alpha val="80000"/>
                          </a:srgbClr>
                        </a:solidFill>
                        <a:effectLst/>
                        <a:uLnTx/>
                        <a:uFillTx/>
                        <a:latin typeface="Poppins" pitchFamily="2" charset="77"/>
                        <a:ea typeface="+mn-ea"/>
                        <a:cs typeface="Poppins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b="1" i="0" dirty="0">
                        <a:solidFill>
                          <a:schemeClr val="accent1"/>
                        </a:solidFill>
                        <a:latin typeface="Poppins SemiBold" pitchFamily="2" charset="77"/>
                        <a:cs typeface="Poppins SemiBold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C3A41">
                            <a:alpha val="80000"/>
                          </a:srgbClr>
                        </a:solidFill>
                        <a:effectLst/>
                        <a:uLnTx/>
                        <a:uFillTx/>
                        <a:latin typeface="Poppins" pitchFamily="2" charset="77"/>
                        <a:ea typeface="+mn-ea"/>
                        <a:cs typeface="Poppins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6233741"/>
                  </a:ext>
                </a:extLst>
              </a:tr>
              <a:tr h="134688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600" b="1" i="0" dirty="0">
                          <a:solidFill>
                            <a:srgbClr val="FF6600"/>
                          </a:solidFill>
                          <a:latin typeface="Poppins SemiBold" pitchFamily="2" charset="77"/>
                          <a:cs typeface="Poppins SemiBold" pitchFamily="2" charset="77"/>
                        </a:rPr>
                        <a:t>2.</a:t>
                      </a: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defTabSz="457200" hangingPunct="0">
                        <a:lnSpc>
                          <a:spcPct val="125000"/>
                        </a:lnSpc>
                        <a:tabLst>
                          <a:tab pos="590550" algn="l"/>
                        </a:tabLst>
                      </a:pPr>
                      <a:r>
                        <a:rPr lang="en-GB" sz="1800" kern="0" dirty="0">
                          <a:solidFill>
                            <a:srgbClr val="2C3A42">
                              <a:alpha val="80000"/>
                            </a:srgbClr>
                          </a:solidFill>
                          <a:latin typeface="Poppins" pitchFamily="2" charset="77"/>
                          <a:cs typeface="Poppins" pitchFamily="2" charset="77"/>
                          <a:sym typeface="Poppins SemiBold"/>
                        </a:rPr>
                        <a:t>Enhancing data quality due to fragmented processes </a:t>
                      </a: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C3A41">
                            <a:alpha val="80000"/>
                          </a:srgbClr>
                        </a:solidFill>
                        <a:effectLst/>
                        <a:uLnTx/>
                        <a:uFillTx/>
                        <a:latin typeface="Poppins" pitchFamily="2" charset="77"/>
                        <a:ea typeface="+mn-ea"/>
                        <a:cs typeface="Poppins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b="1" i="0" dirty="0">
                        <a:solidFill>
                          <a:schemeClr val="accent1"/>
                        </a:solidFill>
                        <a:latin typeface="Poppins SemiBold" pitchFamily="2" charset="77"/>
                        <a:cs typeface="Poppins SemiBold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C3A41">
                            <a:alpha val="80000"/>
                          </a:srgbClr>
                        </a:solidFill>
                        <a:effectLst/>
                        <a:uLnTx/>
                        <a:uFillTx/>
                        <a:latin typeface="Poppins" pitchFamily="2" charset="77"/>
                        <a:ea typeface="+mn-ea"/>
                        <a:cs typeface="Poppins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6636467"/>
                  </a:ext>
                </a:extLst>
              </a:tr>
              <a:tr h="105803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600" b="1" i="0" dirty="0">
                          <a:solidFill>
                            <a:srgbClr val="FF6600"/>
                          </a:solidFill>
                          <a:latin typeface="Poppins SemiBold" pitchFamily="2" charset="77"/>
                          <a:cs typeface="Poppins SemiBold" pitchFamily="2" charset="77"/>
                        </a:rPr>
                        <a:t>3.</a:t>
                      </a: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defTabSz="457200" hangingPunct="0">
                        <a:lnSpc>
                          <a:spcPct val="125000"/>
                        </a:lnSpc>
                        <a:tabLst>
                          <a:tab pos="590550" algn="l"/>
                        </a:tabLst>
                      </a:pPr>
                      <a:r>
                        <a:rPr lang="en-GB" sz="1800" kern="0" dirty="0">
                          <a:solidFill>
                            <a:srgbClr val="2C3A42">
                              <a:alpha val="80000"/>
                            </a:srgbClr>
                          </a:solidFill>
                          <a:latin typeface="Poppins" pitchFamily="2" charset="77"/>
                          <a:cs typeface="Poppins" pitchFamily="2" charset="77"/>
                          <a:sym typeface="Poppins SemiBold"/>
                        </a:rPr>
                        <a:t>Need for a comprehensive solution to integrate multiple systems and stakeholders</a:t>
                      </a: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C3A41">
                            <a:alpha val="80000"/>
                          </a:srgbClr>
                        </a:solidFill>
                        <a:effectLst/>
                        <a:uLnTx/>
                        <a:uFillTx/>
                        <a:latin typeface="Poppins" pitchFamily="2" charset="77"/>
                        <a:ea typeface="+mn-ea"/>
                        <a:cs typeface="Poppins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b="1" i="0" dirty="0">
                        <a:solidFill>
                          <a:schemeClr val="accent1"/>
                        </a:solidFill>
                        <a:latin typeface="Poppins SemiBold" pitchFamily="2" charset="77"/>
                        <a:cs typeface="Poppins SemiBold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C3A41">
                            <a:alpha val="80000"/>
                          </a:srgbClr>
                        </a:solidFill>
                        <a:effectLst/>
                        <a:uLnTx/>
                        <a:uFillTx/>
                        <a:latin typeface="Poppins" pitchFamily="2" charset="77"/>
                        <a:ea typeface="+mn-ea"/>
                        <a:cs typeface="Poppins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9644866"/>
                  </a:ext>
                </a:extLst>
              </a:tr>
            </a:tbl>
          </a:graphicData>
        </a:graphic>
      </p:graphicFrame>
      <p:pic>
        <p:nvPicPr>
          <p:cNvPr id="3" name="Graphic 2">
            <a:extLst>
              <a:ext uri="{FF2B5EF4-FFF2-40B4-BE49-F238E27FC236}">
                <a16:creationId xmlns:a16="http://schemas.microsoft.com/office/drawing/2014/main" id="{8DAFBDD6-2CF8-D0C0-0D6D-D4E42FCC93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8123" y="6474022"/>
            <a:ext cx="747600" cy="75600"/>
          </a:xfrm>
          <a:prstGeom prst="rect">
            <a:avLst/>
          </a:prstGeom>
        </p:spPr>
      </p:pic>
      <p:pic>
        <p:nvPicPr>
          <p:cNvPr id="7" name="Picture 4" descr="Nærpension - Keylane">
            <a:extLst>
              <a:ext uri="{FF2B5EF4-FFF2-40B4-BE49-F238E27FC236}">
                <a16:creationId xmlns:a16="http://schemas.microsoft.com/office/drawing/2014/main" id="{A423A73C-44AA-2E1F-1694-944510F82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877" y="6220834"/>
            <a:ext cx="1076656" cy="58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A5F8C09-22B3-5A0F-ACF8-B6EB0DD558CA}"/>
              </a:ext>
            </a:extLst>
          </p:cNvPr>
          <p:cNvSpPr txBox="1">
            <a:spLocks/>
          </p:cNvSpPr>
          <p:nvPr/>
        </p:nvSpPr>
        <p:spPr>
          <a:xfrm>
            <a:off x="924855" y="1210487"/>
            <a:ext cx="5183472" cy="249228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55" rtl="0" eaLnBrk="1" latinLnBrk="0" hangingPunct="1">
              <a:lnSpc>
                <a:spcPts val="7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pPr>
              <a:lnSpc>
                <a:spcPts val="5500"/>
              </a:lnSpc>
            </a:pPr>
            <a:r>
              <a:rPr lang="en-GB" sz="4000" dirty="0">
                <a:solidFill>
                  <a:srgbClr val="2C3A41"/>
                </a:solidFill>
              </a:rPr>
              <a:t>Automation &amp;</a:t>
            </a:r>
          </a:p>
          <a:p>
            <a:pPr>
              <a:lnSpc>
                <a:spcPts val="5500"/>
              </a:lnSpc>
            </a:pPr>
            <a:r>
              <a:rPr lang="en-GB" sz="4000" dirty="0">
                <a:solidFill>
                  <a:srgbClr val="2C3A41"/>
                </a:solidFill>
              </a:rPr>
              <a:t>Integration across</a:t>
            </a:r>
          </a:p>
          <a:p>
            <a:pPr>
              <a:lnSpc>
                <a:spcPts val="5500"/>
              </a:lnSpc>
            </a:pPr>
            <a:r>
              <a:rPr lang="en-GB" sz="4000" dirty="0">
                <a:solidFill>
                  <a:srgbClr val="2C3A41"/>
                </a:solidFill>
              </a:rPr>
              <a:t>lifecycle policies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D36AA607-AA27-76F6-3893-94D359A024E7}"/>
              </a:ext>
            </a:extLst>
          </p:cNvPr>
          <p:cNvSpPr txBox="1">
            <a:spLocks/>
          </p:cNvSpPr>
          <p:nvPr/>
        </p:nvSpPr>
        <p:spPr>
          <a:xfrm>
            <a:off x="507600" y="446400"/>
            <a:ext cx="5637600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355" rtl="0" eaLnBrk="1" latinLnBrk="0" hangingPunct="1">
              <a:lnSpc>
                <a:spcPts val="12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None/>
              <a:tabLst/>
              <a:defRPr sz="1000" b="1" i="0" kern="1200" spc="150" baseline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000" b="1" spc="150" dirty="0">
                <a:solidFill>
                  <a:srgbClr val="FF6600"/>
                </a:solidFill>
                <a:effectLst/>
                <a:latin typeface="Poppins SemiBold" pitchFamily="2" charset="77"/>
                <a:cs typeface="Poppins SemiBold" pitchFamily="2" charset="77"/>
              </a:rPr>
              <a:t>FOCUS AREAS</a:t>
            </a:r>
            <a:endParaRPr lang="en-GB" sz="1000" b="1" kern="0" spc="150" dirty="0">
              <a:solidFill>
                <a:srgbClr val="FF6600"/>
              </a:solidFill>
              <a:latin typeface="Poppins SemiBold" pitchFamily="2" charset="77"/>
              <a:ea typeface="Poppins Medium"/>
              <a:cs typeface="Poppins SemiBold" pitchFamily="2" charset="77"/>
              <a:sym typeface="Poppins Medium"/>
            </a:endParaRPr>
          </a:p>
        </p:txBody>
      </p:sp>
    </p:spTree>
    <p:extLst>
      <p:ext uri="{BB962C8B-B14F-4D97-AF65-F5344CB8AC3E}">
        <p14:creationId xmlns:p14="http://schemas.microsoft.com/office/powerpoint/2010/main" val="12276446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We believe that successful digital products have a profound focus on solving real problems for real people"/>
          <p:cNvSpPr txBox="1">
            <a:spLocks noGrp="1"/>
          </p:cNvSpPr>
          <p:nvPr>
            <p:ph type="subTitle" sz="quarter" idx="1"/>
          </p:nvPr>
        </p:nvSpPr>
        <p:spPr>
          <a:xfrm>
            <a:off x="921301" y="3274849"/>
            <a:ext cx="2197100" cy="110751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200" dirty="0">
                <a:solidFill>
                  <a:srgbClr val="2C3A41">
                    <a:alpha val="69804"/>
                  </a:srgbClr>
                </a:solidFill>
                <a:effectLst/>
                <a:latin typeface="Poppins" pitchFamily="2" charset="77"/>
              </a:rPr>
              <a:t>360-degree solution for managing insurance and savings products through the entire lifecycle of the policies</a:t>
            </a:r>
            <a:endParaRPr sz="1200" dirty="0">
              <a:solidFill>
                <a:srgbClr val="2C3A41">
                  <a:alpha val="69804"/>
                </a:srgbClr>
              </a:solidFill>
            </a:endParaRPr>
          </a:p>
        </p:txBody>
      </p:sp>
      <p:sp>
        <p:nvSpPr>
          <p:cNvPr id="47" name="Good product design is cross-disciplinary"/>
          <p:cNvSpPr txBox="1">
            <a:spLocks noGrp="1"/>
          </p:cNvSpPr>
          <p:nvPr>
            <p:ph type="body" idx="25"/>
          </p:nvPr>
        </p:nvSpPr>
        <p:spPr>
          <a:xfrm>
            <a:off x="3507852" y="2622077"/>
            <a:ext cx="2203451" cy="5243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1700" b="1" dirty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A Unified </a:t>
            </a:r>
            <a:br>
              <a:rPr lang="en-GB" sz="1700" b="1" dirty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</a:br>
            <a:r>
              <a:rPr lang="en-GB" sz="1700" b="1" dirty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Solution</a:t>
            </a:r>
            <a:br>
              <a:rPr lang="en-GB" sz="1700" b="1" dirty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</a:br>
            <a:endParaRPr sz="1700" b="1" dirty="0">
              <a:solidFill>
                <a:srgbClr val="2C3A41"/>
              </a:solidFill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48" name="We believe that successful digital products are the result of an intentional cross-disciplinary process"/>
          <p:cNvSpPr txBox="1">
            <a:spLocks noGrp="1"/>
          </p:cNvSpPr>
          <p:nvPr>
            <p:ph type="body" idx="22"/>
          </p:nvPr>
        </p:nvSpPr>
        <p:spPr>
          <a:xfrm>
            <a:off x="3507852" y="3274849"/>
            <a:ext cx="2203451" cy="110751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200" dirty="0">
                <a:solidFill>
                  <a:srgbClr val="2C3A41">
                    <a:alpha val="69804"/>
                  </a:srgbClr>
                </a:solidFill>
                <a:effectLst/>
                <a:latin typeface="Poppins" pitchFamily="2" charset="77"/>
              </a:rPr>
              <a:t>The solution acts an orchestrator of interactions between various internal and external systems</a:t>
            </a:r>
            <a:endParaRPr lang="en-GB" sz="1200" dirty="0">
              <a:solidFill>
                <a:srgbClr val="2C3A41">
                  <a:alpha val="69804"/>
                </a:srgbClr>
              </a:solidFill>
              <a:latin typeface="Poppins Regular"/>
              <a:ea typeface="Poppins Regular"/>
              <a:cs typeface="Poppins Regular"/>
              <a:sym typeface="Poppins Regular"/>
            </a:endParaRPr>
          </a:p>
        </p:txBody>
      </p:sp>
      <p:sp>
        <p:nvSpPr>
          <p:cNvPr id="50" name="Good product design is iterative"/>
          <p:cNvSpPr txBox="1">
            <a:spLocks noGrp="1"/>
          </p:cNvSpPr>
          <p:nvPr>
            <p:ph type="body" idx="26"/>
          </p:nvPr>
        </p:nvSpPr>
        <p:spPr>
          <a:xfrm>
            <a:off x="6100754" y="2622077"/>
            <a:ext cx="2203451" cy="5243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a-DK" sz="1700" b="1" dirty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Unique Selling     Point</a:t>
            </a:r>
            <a:endParaRPr sz="1700" b="1" dirty="0">
              <a:solidFill>
                <a:srgbClr val="2C3A41"/>
              </a:solidFill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51" name="We believe that successful digital products are created by agile-minded teams, focusing on outcomes over outputs"/>
          <p:cNvSpPr txBox="1">
            <a:spLocks noGrp="1"/>
          </p:cNvSpPr>
          <p:nvPr>
            <p:ph type="body" idx="23"/>
          </p:nvPr>
        </p:nvSpPr>
        <p:spPr>
          <a:xfrm>
            <a:off x="6100754" y="3274849"/>
            <a:ext cx="2197101" cy="110751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200" dirty="0">
                <a:solidFill>
                  <a:srgbClr val="2C3A41">
                    <a:alpha val="69804"/>
                  </a:srgbClr>
                </a:solidFill>
                <a:effectLst/>
                <a:latin typeface="Poppins" pitchFamily="2" charset="77"/>
              </a:rPr>
              <a:t>The advisors can remain in their familiar systems</a:t>
            </a:r>
          </a:p>
          <a:p>
            <a:pPr marL="0" indent="0">
              <a:buNone/>
            </a:pPr>
            <a:endParaRPr lang="en-DK" sz="1200" dirty="0"/>
          </a:p>
        </p:txBody>
      </p:sp>
      <p:sp>
        <p:nvSpPr>
          <p:cNvPr id="4" name="Good product design is cross-disciplinary">
            <a:extLst>
              <a:ext uri="{FF2B5EF4-FFF2-40B4-BE49-F238E27FC236}">
                <a16:creationId xmlns:a16="http://schemas.microsoft.com/office/drawing/2014/main" id="{148CFAEC-473F-F2D9-5913-58DACF8392B8}"/>
              </a:ext>
            </a:extLst>
          </p:cNvPr>
          <p:cNvSpPr txBox="1">
            <a:spLocks/>
          </p:cNvSpPr>
          <p:nvPr/>
        </p:nvSpPr>
        <p:spPr>
          <a:xfrm>
            <a:off x="914950" y="2636143"/>
            <a:ext cx="2203451" cy="5243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0" tIns="0" rIns="0" bIns="0" rtlCol="0" anchor="t">
            <a:noAutofit/>
          </a:bodyPr>
          <a:lstStyle>
            <a:lvl1pPr marL="493689" indent="-493689" algn="l" defTabSz="914355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1400" kern="1200">
                <a:solidFill>
                  <a:schemeClr val="accent1">
                    <a:hueOff val="3085713"/>
                    <a:satOff val="-86406"/>
                    <a:lumOff val="-8647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None/>
              <a:tabLst/>
              <a:defRPr/>
            </a:pP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srgbClr val="2C3A41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  <a:sym typeface="Helvetica"/>
              </a:rPr>
              <a:t>Lifecycle      Management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2C3A41"/>
              </a:solidFill>
              <a:effectLst/>
              <a:uLnTx/>
              <a:uFillTx/>
              <a:latin typeface="Poppins SemiBold" pitchFamily="2" charset="77"/>
              <a:ea typeface="+mn-ea"/>
              <a:cs typeface="Poppins SemiBold" pitchFamily="2" charset="77"/>
              <a:sym typeface="Helvetica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463E4B0-FD86-D341-E65E-8A2D835E4D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8123" y="6474022"/>
            <a:ext cx="747600" cy="75600"/>
          </a:xfrm>
          <a:prstGeom prst="rect">
            <a:avLst/>
          </a:prstGeom>
        </p:spPr>
      </p:pic>
      <p:pic>
        <p:nvPicPr>
          <p:cNvPr id="10" name="Picture 4" descr="Nærpension - Keylane">
            <a:extLst>
              <a:ext uri="{FF2B5EF4-FFF2-40B4-BE49-F238E27FC236}">
                <a16:creationId xmlns:a16="http://schemas.microsoft.com/office/drawing/2014/main" id="{743E289D-FEEA-325F-D766-9822AFBA6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877" y="6220834"/>
            <a:ext cx="1076656" cy="58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2B9323-2B86-A5ED-08A6-5C33A8145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950" y="1117906"/>
            <a:ext cx="6906367" cy="857357"/>
          </a:xfrm>
        </p:spPr>
        <p:txBody>
          <a:bodyPr>
            <a:normAutofit/>
          </a:bodyPr>
          <a:lstStyle/>
          <a:p>
            <a:pPr>
              <a:lnSpc>
                <a:spcPts val="5500"/>
              </a:lnSpc>
            </a:pPr>
            <a:r>
              <a:rPr lang="en-GB" sz="4000" dirty="0">
                <a:solidFill>
                  <a:srgbClr val="2C3A41"/>
                </a:solidFill>
              </a:rPr>
              <a:t>Orchestrating efficiency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B968E39-DD25-2DCF-ADBB-535F05F594B0}"/>
              </a:ext>
            </a:extLst>
          </p:cNvPr>
          <p:cNvSpPr txBox="1">
            <a:spLocks/>
          </p:cNvSpPr>
          <p:nvPr/>
        </p:nvSpPr>
        <p:spPr>
          <a:xfrm>
            <a:off x="507600" y="446400"/>
            <a:ext cx="5637600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355" rtl="0" eaLnBrk="1" latinLnBrk="0" hangingPunct="1">
              <a:lnSpc>
                <a:spcPts val="12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None/>
              <a:tabLst/>
              <a:defRPr sz="1000" b="1" i="0" kern="1200" spc="150" baseline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000" b="1" spc="150" dirty="0">
                <a:solidFill>
                  <a:srgbClr val="FF6600"/>
                </a:solidFill>
                <a:effectLst/>
                <a:latin typeface="Poppins SemiBold" pitchFamily="2" charset="77"/>
                <a:cs typeface="Poppins SemiBold" pitchFamily="2" charset="77"/>
              </a:rPr>
              <a:t>VALUE</a:t>
            </a:r>
            <a:endParaRPr lang="en-GB" sz="1000" b="1" kern="0" spc="150" dirty="0">
              <a:solidFill>
                <a:srgbClr val="FF6600"/>
              </a:solidFill>
              <a:latin typeface="Poppins SemiBold" pitchFamily="2" charset="77"/>
              <a:ea typeface="Poppins Medium"/>
              <a:cs typeface="Poppins SemiBold" pitchFamily="2" charset="77"/>
              <a:sym typeface="Poppins Medium"/>
            </a:endParaRPr>
          </a:p>
        </p:txBody>
      </p:sp>
    </p:spTree>
    <p:extLst>
      <p:ext uri="{BB962C8B-B14F-4D97-AF65-F5344CB8AC3E}">
        <p14:creationId xmlns:p14="http://schemas.microsoft.com/office/powerpoint/2010/main" val="722681232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ærpension - Keylane">
            <a:extLst>
              <a:ext uri="{FF2B5EF4-FFF2-40B4-BE49-F238E27FC236}">
                <a16:creationId xmlns:a16="http://schemas.microsoft.com/office/drawing/2014/main" id="{0FD4CA49-767C-9262-1AFF-68A5DE8BA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6182" y="6117139"/>
            <a:ext cx="1076656" cy="58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280F117C-A147-C028-AE76-81B4A57AABC6}"/>
              </a:ext>
            </a:extLst>
          </p:cNvPr>
          <p:cNvSpPr txBox="1">
            <a:spLocks/>
          </p:cNvSpPr>
          <p:nvPr/>
        </p:nvSpPr>
        <p:spPr>
          <a:xfrm>
            <a:off x="507600" y="446400"/>
            <a:ext cx="5637600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355" rtl="0" eaLnBrk="1" latinLnBrk="0" hangingPunct="1">
              <a:lnSpc>
                <a:spcPts val="12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None/>
              <a:tabLst/>
              <a:defRPr sz="1000" b="1" i="0" kern="1200" spc="150" baseline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000" b="1" spc="150" dirty="0">
                <a:solidFill>
                  <a:srgbClr val="FF6600"/>
                </a:solidFill>
                <a:effectLst/>
                <a:latin typeface="Poppins SemiBold" pitchFamily="2" charset="77"/>
                <a:cs typeface="Poppins SemiBold" pitchFamily="2" charset="77"/>
              </a:rPr>
              <a:t>ARCHITECTURE</a:t>
            </a:r>
            <a:endParaRPr lang="en-GB" sz="1000" b="1" kern="0" spc="150" dirty="0">
              <a:solidFill>
                <a:srgbClr val="FF6600"/>
              </a:solidFill>
              <a:latin typeface="Poppins SemiBold" pitchFamily="2" charset="77"/>
              <a:ea typeface="Poppins Medium"/>
              <a:cs typeface="Poppins SemiBold" pitchFamily="2" charset="77"/>
              <a:sym typeface="Poppins Medium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FF2FFF-988F-020A-361C-087B68606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" y="88900"/>
            <a:ext cx="10896600" cy="66802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C0F5351-01AA-AC5E-CD06-FB1512FAF641}"/>
              </a:ext>
            </a:extLst>
          </p:cNvPr>
          <p:cNvSpPr txBox="1">
            <a:spLocks/>
          </p:cNvSpPr>
          <p:nvPr/>
        </p:nvSpPr>
        <p:spPr>
          <a:xfrm>
            <a:off x="967740" y="1019900"/>
            <a:ext cx="3092677" cy="249541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355" rtl="0" eaLnBrk="1" latinLnBrk="0" hangingPunct="1">
              <a:lnSpc>
                <a:spcPts val="4800"/>
              </a:lnSpc>
              <a:spcBef>
                <a:spcPct val="0"/>
              </a:spcBef>
              <a:buNone/>
              <a:defRPr sz="8000" b="1" i="0" kern="1200">
                <a:solidFill>
                  <a:schemeClr val="tx1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pPr marL="0" marR="0" lvl="0" indent="0" algn="l" defTabSz="914355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2C3A41"/>
                </a:solidFill>
                <a:effectLst/>
                <a:uLnTx/>
                <a:uFillTx/>
                <a:latin typeface="Poppins SemiBold" pitchFamily="2" charset="77"/>
                <a:ea typeface="+mj-ea"/>
                <a:cs typeface="Poppins SemiBold" pitchFamily="2" charset="77"/>
              </a:rPr>
              <a:t>Automating advisory processes and integrating back-end systems to streamline policy creation</a:t>
            </a:r>
          </a:p>
        </p:txBody>
      </p:sp>
    </p:spTree>
    <p:extLst>
      <p:ext uri="{BB962C8B-B14F-4D97-AF65-F5344CB8AC3E}">
        <p14:creationId xmlns:p14="http://schemas.microsoft.com/office/powerpoint/2010/main" val="78440620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3B113A70-1622-36A7-6E0C-1724A7543414}"/>
              </a:ext>
            </a:extLst>
          </p:cNvPr>
          <p:cNvSpPr txBox="1">
            <a:spLocks/>
          </p:cNvSpPr>
          <p:nvPr/>
        </p:nvSpPr>
        <p:spPr>
          <a:xfrm>
            <a:off x="911225" y="953462"/>
            <a:ext cx="5846036" cy="16632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ts val="7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5500"/>
              </a:lnSpc>
            </a:pPr>
            <a:r>
              <a:rPr lang="en-GB" sz="4000" b="1" dirty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A strategic partner like no other</a:t>
            </a:r>
          </a:p>
        </p:txBody>
      </p:sp>
      <p:grpSp>
        <p:nvGrpSpPr>
          <p:cNvPr id="2" name="Gruppe 1">
            <a:extLst>
              <a:ext uri="{FF2B5EF4-FFF2-40B4-BE49-F238E27FC236}">
                <a16:creationId xmlns:a16="http://schemas.microsoft.com/office/drawing/2014/main" id="{BA49C39F-50F1-BBD9-EFE7-59C4B780DD79}"/>
              </a:ext>
            </a:extLst>
          </p:cNvPr>
          <p:cNvGrpSpPr/>
          <p:nvPr/>
        </p:nvGrpSpPr>
        <p:grpSpPr>
          <a:xfrm>
            <a:off x="7579814" y="3436191"/>
            <a:ext cx="1904400" cy="1663200"/>
            <a:chOff x="914400" y="2949374"/>
            <a:chExt cx="1904400" cy="1663200"/>
          </a:xfrm>
        </p:grpSpPr>
        <p:sp>
          <p:nvSpPr>
            <p:cNvPr id="16" name="Rounded Rectangle 14">
              <a:extLst>
                <a:ext uri="{FF2B5EF4-FFF2-40B4-BE49-F238E27FC236}">
                  <a16:creationId xmlns:a16="http://schemas.microsoft.com/office/drawing/2014/main" id="{D99E65DF-A9EB-42AF-A248-61BA2608870F}"/>
                </a:ext>
              </a:extLst>
            </p:cNvPr>
            <p:cNvSpPr/>
            <p:nvPr/>
          </p:nvSpPr>
          <p:spPr>
            <a:xfrm>
              <a:off x="914400" y="2949374"/>
              <a:ext cx="1904400" cy="1663200"/>
            </a:xfrm>
            <a:prstGeom prst="roundRect">
              <a:avLst>
                <a:gd name="adj" fmla="val 8288"/>
              </a:avLst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80000" tIns="594000" rIns="180000" bIns="25400" numCol="1" spcCol="38100" rtlCol="0" anchor="ctr">
              <a:noAutofit/>
            </a:bodyPr>
            <a:lstStyle/>
            <a:p>
              <a:pPr algn="ctr" defTabSz="457200" hangingPunct="0">
                <a:tabLst>
                  <a:tab pos="590550" algn="l"/>
                </a:tabLst>
              </a:pPr>
              <a:r>
                <a:rPr lang="en-GB" sz="1000" b="1" kern="0" dirty="0">
                  <a:solidFill>
                    <a:srgbClr val="2C3A42"/>
                  </a:solidFill>
                  <a:latin typeface="Poppins SemiBold" pitchFamily="2" charset="77"/>
                  <a:ea typeface="Poppins Medium"/>
                  <a:cs typeface="Poppins SemiBold" pitchFamily="2" charset="77"/>
                  <a:sym typeface="Poppins Medium"/>
                </a:rPr>
                <a:t>Challenging the </a:t>
              </a:r>
              <a:r>
                <a:rPr lang="en-GB" sz="1000" b="1" kern="0" dirty="0">
                  <a:solidFill>
                    <a:srgbClr val="FF6600"/>
                  </a:solidFill>
                  <a:latin typeface="Poppins SemiBold" pitchFamily="2" charset="77"/>
                  <a:ea typeface="Poppins Medium"/>
                  <a:cs typeface="Poppins SemiBold" pitchFamily="2" charset="77"/>
                  <a:sym typeface="Poppins Medium"/>
                </a:rPr>
                <a:t>status quo</a:t>
              </a:r>
            </a:p>
          </p:txBody>
        </p:sp>
        <p:pic>
          <p:nvPicPr>
            <p:cNvPr id="17" name="Graphic 15">
              <a:extLst>
                <a:ext uri="{FF2B5EF4-FFF2-40B4-BE49-F238E27FC236}">
                  <a16:creationId xmlns:a16="http://schemas.microsoft.com/office/drawing/2014/main" id="{8FCC1214-A7E6-B581-F37A-E3135BD0A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663200" y="3253574"/>
              <a:ext cx="406800" cy="406800"/>
            </a:xfrm>
            <a:prstGeom prst="rect">
              <a:avLst/>
            </a:prstGeom>
          </p:spPr>
        </p:pic>
      </p:grpSp>
      <p:sp>
        <p:nvSpPr>
          <p:cNvPr id="18" name="Rounded Rectangle 16">
            <a:extLst>
              <a:ext uri="{FF2B5EF4-FFF2-40B4-BE49-F238E27FC236}">
                <a16:creationId xmlns:a16="http://schemas.microsoft.com/office/drawing/2014/main" id="{96B9B918-398E-9ECD-D31A-319D6248DC02}"/>
              </a:ext>
            </a:extLst>
          </p:cNvPr>
          <p:cNvSpPr/>
          <p:nvPr/>
        </p:nvSpPr>
        <p:spPr>
          <a:xfrm>
            <a:off x="9779680" y="3429000"/>
            <a:ext cx="1904400" cy="1663200"/>
          </a:xfrm>
          <a:prstGeom prst="roundRect">
            <a:avLst>
              <a:gd name="adj" fmla="val 8288"/>
            </a:avLst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0000" tIns="594000" rIns="180000" bIns="25400" numCol="1" spcCol="38100" rtlCol="0" anchor="ctr">
            <a:noAutofit/>
          </a:bodyPr>
          <a:lstStyle/>
          <a:p>
            <a:pPr algn="ctr" defTabSz="457200" hangingPunct="0">
              <a:tabLst>
                <a:tab pos="590550" algn="l"/>
              </a:tabLst>
            </a:pPr>
            <a:r>
              <a:rPr lang="en-GB" sz="1000" b="1" kern="0" dirty="0">
                <a:solidFill>
                  <a:srgbClr val="2C3A42"/>
                </a:solidFill>
                <a:latin typeface="Poppins SemiBold" pitchFamily="2" charset="77"/>
                <a:ea typeface="Poppins Medium"/>
                <a:cs typeface="Poppins SemiBold" pitchFamily="2" charset="77"/>
                <a:sym typeface="Poppins Medium"/>
              </a:rPr>
              <a:t>Digital product </a:t>
            </a:r>
            <a:r>
              <a:rPr lang="en-GB" sz="1000" b="1" kern="0" dirty="0">
                <a:solidFill>
                  <a:srgbClr val="FF6600"/>
                </a:solidFill>
                <a:latin typeface="Poppins SemiBold" pitchFamily="2" charset="77"/>
                <a:ea typeface="Poppins Medium"/>
                <a:cs typeface="Poppins SemiBold" pitchFamily="2" charset="77"/>
                <a:sym typeface="Poppins Medium"/>
              </a:rPr>
              <a:t>designers &amp; builders</a:t>
            </a:r>
          </a:p>
        </p:txBody>
      </p:sp>
      <p:sp>
        <p:nvSpPr>
          <p:cNvPr id="20" name="Rounded Rectangle 18">
            <a:extLst>
              <a:ext uri="{FF2B5EF4-FFF2-40B4-BE49-F238E27FC236}">
                <a16:creationId xmlns:a16="http://schemas.microsoft.com/office/drawing/2014/main" id="{B8033147-1F94-2C47-9007-8FE9F52BC121}"/>
              </a:ext>
            </a:extLst>
          </p:cNvPr>
          <p:cNvSpPr/>
          <p:nvPr/>
        </p:nvSpPr>
        <p:spPr>
          <a:xfrm>
            <a:off x="911225" y="3433389"/>
            <a:ext cx="1904400" cy="1663200"/>
          </a:xfrm>
          <a:prstGeom prst="roundRect">
            <a:avLst>
              <a:gd name="adj" fmla="val 8288"/>
            </a:avLst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0000" tIns="594000" rIns="180000" bIns="25400" numCol="1" spcCol="38100" rtlCol="0" anchor="ctr">
            <a:noAutofit/>
          </a:bodyPr>
          <a:lstStyle/>
          <a:p>
            <a:pPr algn="ctr" defTabSz="457200" hangingPunct="0">
              <a:tabLst>
                <a:tab pos="590550" algn="l"/>
              </a:tabLst>
            </a:pPr>
            <a:r>
              <a:rPr lang="en-GB" sz="1000" b="1" kern="0" dirty="0">
                <a:solidFill>
                  <a:srgbClr val="2C3A42"/>
                </a:solidFill>
                <a:latin typeface="Poppins SemiBold" pitchFamily="2" charset="77"/>
                <a:ea typeface="Poppins Medium"/>
                <a:cs typeface="Poppins SemiBold" pitchFamily="2" charset="77"/>
                <a:sym typeface="Poppins Medium"/>
              </a:rPr>
              <a:t>Big </a:t>
            </a:r>
            <a:r>
              <a:rPr lang="en-GB" sz="1000" b="1" kern="0" dirty="0">
                <a:solidFill>
                  <a:srgbClr val="FF6600"/>
                </a:solidFill>
                <a:latin typeface="Poppins SemiBold" pitchFamily="2" charset="77"/>
                <a:ea typeface="Poppins Medium"/>
                <a:cs typeface="Poppins SemiBold" pitchFamily="2" charset="77"/>
                <a:sym typeface="Poppins Medium"/>
              </a:rPr>
              <a:t>in a small way</a:t>
            </a:r>
          </a:p>
        </p:txBody>
      </p:sp>
      <p:grpSp>
        <p:nvGrpSpPr>
          <p:cNvPr id="5" name="Gruppe 4">
            <a:extLst>
              <a:ext uri="{FF2B5EF4-FFF2-40B4-BE49-F238E27FC236}">
                <a16:creationId xmlns:a16="http://schemas.microsoft.com/office/drawing/2014/main" id="{F6DAD2C4-4130-52C8-71CE-768C4B268F01}"/>
              </a:ext>
            </a:extLst>
          </p:cNvPr>
          <p:cNvGrpSpPr/>
          <p:nvPr/>
        </p:nvGrpSpPr>
        <p:grpSpPr>
          <a:xfrm>
            <a:off x="3143277" y="3433389"/>
            <a:ext cx="1904400" cy="1663200"/>
            <a:chOff x="5142896" y="2949374"/>
            <a:chExt cx="1904400" cy="1663200"/>
          </a:xfrm>
        </p:grpSpPr>
        <p:sp>
          <p:nvSpPr>
            <p:cNvPr id="22" name="Rounded Rectangle 20">
              <a:extLst>
                <a:ext uri="{FF2B5EF4-FFF2-40B4-BE49-F238E27FC236}">
                  <a16:creationId xmlns:a16="http://schemas.microsoft.com/office/drawing/2014/main" id="{3C5151A4-F073-BF2D-0D2D-9D34C7289AFC}"/>
                </a:ext>
              </a:extLst>
            </p:cNvPr>
            <p:cNvSpPr/>
            <p:nvPr/>
          </p:nvSpPr>
          <p:spPr>
            <a:xfrm>
              <a:off x="5142896" y="2949374"/>
              <a:ext cx="1904400" cy="1663200"/>
            </a:xfrm>
            <a:prstGeom prst="roundRect">
              <a:avLst>
                <a:gd name="adj" fmla="val 8288"/>
              </a:avLst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80000" tIns="594000" rIns="180000" bIns="25400" numCol="1" spcCol="38100" rtlCol="0" anchor="ctr">
              <a:noAutofit/>
            </a:bodyPr>
            <a:lstStyle/>
            <a:p>
              <a:pPr algn="ctr" defTabSz="457200" hangingPunct="0">
                <a:tabLst>
                  <a:tab pos="590550" algn="l"/>
                </a:tabLst>
              </a:pPr>
              <a:r>
                <a:rPr lang="en-GB" sz="1000" b="1" kern="0" dirty="0">
                  <a:solidFill>
                    <a:srgbClr val="2C3A42"/>
                  </a:solidFill>
                  <a:latin typeface="Poppins SemiBold" pitchFamily="2" charset="77"/>
                  <a:ea typeface="Poppins Medium"/>
                  <a:cs typeface="Poppins SemiBold" pitchFamily="2" charset="77"/>
                  <a:sym typeface="Poppins Medium"/>
                </a:rPr>
                <a:t>Fintech experts with </a:t>
              </a:r>
              <a:r>
                <a:rPr lang="en-GB" sz="1000" b="1" kern="0" dirty="0">
                  <a:solidFill>
                    <a:srgbClr val="FF6600"/>
                  </a:solidFill>
                  <a:latin typeface="Poppins SemiBold" pitchFamily="2" charset="77"/>
                  <a:ea typeface="Poppins Medium"/>
                  <a:cs typeface="Poppins SemiBold" pitchFamily="2" charset="77"/>
                  <a:sym typeface="Poppins Medium"/>
                </a:rPr>
                <a:t> industry experience</a:t>
              </a:r>
            </a:p>
          </p:txBody>
        </p:sp>
        <p:pic>
          <p:nvPicPr>
            <p:cNvPr id="23" name="Graphic 21">
              <a:extLst>
                <a:ext uri="{FF2B5EF4-FFF2-40B4-BE49-F238E27FC236}">
                  <a16:creationId xmlns:a16="http://schemas.microsoft.com/office/drawing/2014/main" id="{3453ADA6-7E02-ADC8-7779-B0DFA521D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5891696" y="3253574"/>
              <a:ext cx="406800" cy="406800"/>
            </a:xfrm>
            <a:prstGeom prst="rect">
              <a:avLst/>
            </a:prstGeom>
          </p:spPr>
        </p:pic>
      </p:grpSp>
      <p:sp>
        <p:nvSpPr>
          <p:cNvPr id="24" name="Rounded Rectangle 22">
            <a:extLst>
              <a:ext uri="{FF2B5EF4-FFF2-40B4-BE49-F238E27FC236}">
                <a16:creationId xmlns:a16="http://schemas.microsoft.com/office/drawing/2014/main" id="{581D0DCC-43D6-EF78-75ED-312605459A08}"/>
              </a:ext>
            </a:extLst>
          </p:cNvPr>
          <p:cNvSpPr/>
          <p:nvPr/>
        </p:nvSpPr>
        <p:spPr>
          <a:xfrm>
            <a:off x="5375329" y="3433389"/>
            <a:ext cx="1904400" cy="1663200"/>
          </a:xfrm>
          <a:prstGeom prst="roundRect">
            <a:avLst>
              <a:gd name="adj" fmla="val 8288"/>
            </a:avLst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0000" tIns="594000" rIns="180000" bIns="25400" numCol="1" spcCol="38100" rtlCol="0" anchor="ctr">
            <a:noAutofit/>
          </a:bodyPr>
          <a:lstStyle/>
          <a:p>
            <a:pPr algn="ctr" defTabSz="457200" hangingPunct="0">
              <a:tabLst>
                <a:tab pos="590550" algn="l"/>
              </a:tabLst>
            </a:pPr>
            <a:r>
              <a:rPr lang="en-GB" sz="1000" b="1" kern="0" dirty="0">
                <a:solidFill>
                  <a:srgbClr val="2C3A42"/>
                </a:solidFill>
                <a:latin typeface="Poppins SemiBold" pitchFamily="2" charset="77"/>
                <a:ea typeface="Poppins Medium"/>
                <a:cs typeface="Poppins SemiBold" pitchFamily="2" charset="77"/>
                <a:sym typeface="Poppins Medium"/>
              </a:rPr>
              <a:t>Driving industry </a:t>
            </a:r>
            <a:r>
              <a:rPr lang="en-GB" sz="1000" b="1" kern="0" dirty="0">
                <a:solidFill>
                  <a:srgbClr val="FF6600"/>
                </a:solidFill>
                <a:latin typeface="Poppins SemiBold" pitchFamily="2" charset="77"/>
                <a:ea typeface="Poppins Medium"/>
                <a:cs typeface="Poppins SemiBold" pitchFamily="2" charset="77"/>
                <a:sym typeface="Poppins Medium"/>
              </a:rPr>
              <a:t>transformation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4C89DD6-25AC-2E0B-6E85-433BEDD870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38123" y="6474022"/>
            <a:ext cx="747600" cy="756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3A41F45-61BB-95B9-1E32-C415F1783E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725953" y="3740391"/>
            <a:ext cx="272779" cy="46532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112F843B-D17D-7568-932B-4A4478EE18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145252" y="3766191"/>
            <a:ext cx="304800" cy="381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AE829454-03C1-D95D-87FA-BE60F6823D3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522330" y="3795255"/>
            <a:ext cx="419100" cy="355600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F20DCC0-19BC-CFD8-33A1-0B128240CFEE}"/>
              </a:ext>
            </a:extLst>
          </p:cNvPr>
          <p:cNvSpPr txBox="1">
            <a:spLocks/>
          </p:cNvSpPr>
          <p:nvPr/>
        </p:nvSpPr>
        <p:spPr>
          <a:xfrm>
            <a:off x="507600" y="446400"/>
            <a:ext cx="5637600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355" rtl="0" eaLnBrk="1" latinLnBrk="0" hangingPunct="1">
              <a:lnSpc>
                <a:spcPts val="12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None/>
              <a:tabLst/>
              <a:defRPr sz="1000" b="1" i="0" kern="1200" spc="150" baseline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5" rtl="0" eaLnBrk="1" fontAlgn="auto" latinLnBrk="0" hangingPunct="1">
              <a:lnSpc>
                <a:spcPts val="1200"/>
              </a:lnSpc>
              <a:spcBef>
                <a:spcPts val="1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None/>
              <a:tabLst/>
              <a:defRPr/>
            </a:pPr>
            <a:r>
              <a:rPr lang="en-GB" dirty="0">
                <a:solidFill>
                  <a:srgbClr val="FF6600"/>
                </a:solidFill>
              </a:rPr>
              <a:t>WHO ARE WE</a:t>
            </a:r>
            <a:endParaRPr kumimoji="0" lang="en-GB" sz="1000" b="1" i="0" u="none" strike="noStrike" kern="1200" cap="none" spc="15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Poppins SemiBold" pitchFamily="2" charset="77"/>
              <a:ea typeface="+mn-ea"/>
              <a:cs typeface="Poppins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72437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2FA581-099E-A74A-BB7E-4F6F79869BB5}"/>
              </a:ext>
            </a:extLst>
          </p:cNvPr>
          <p:cNvSpPr txBox="1">
            <a:spLocks/>
          </p:cNvSpPr>
          <p:nvPr/>
        </p:nvSpPr>
        <p:spPr>
          <a:xfrm>
            <a:off x="507600" y="446400"/>
            <a:ext cx="5637600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355" rtl="0" eaLnBrk="1" latinLnBrk="0" hangingPunct="1">
              <a:lnSpc>
                <a:spcPts val="12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None/>
              <a:tabLst/>
              <a:defRPr sz="1000" b="1" i="0" kern="1200" spc="150" baseline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000" b="1" spc="150" dirty="0">
                <a:solidFill>
                  <a:srgbClr val="FF6600"/>
                </a:solidFill>
                <a:effectLst/>
                <a:latin typeface="Poppins SemiBold" pitchFamily="2" charset="77"/>
                <a:cs typeface="Poppins SemiBold" pitchFamily="2" charset="77"/>
              </a:rPr>
              <a:t>EFFECT</a:t>
            </a:r>
            <a:endParaRPr lang="en-GB" sz="1000" b="1" kern="0" spc="150" dirty="0">
              <a:solidFill>
                <a:srgbClr val="FF6600"/>
              </a:solidFill>
              <a:latin typeface="Poppins SemiBold" pitchFamily="2" charset="77"/>
              <a:ea typeface="Poppins Medium"/>
              <a:cs typeface="Poppins SemiBold" pitchFamily="2" charset="77"/>
              <a:sym typeface="Poppins Medium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301B6B3-D734-79FB-1694-356E57248784}"/>
              </a:ext>
            </a:extLst>
          </p:cNvPr>
          <p:cNvSpPr txBox="1">
            <a:spLocks/>
          </p:cNvSpPr>
          <p:nvPr/>
        </p:nvSpPr>
        <p:spPr>
          <a:xfrm>
            <a:off x="923695" y="1212951"/>
            <a:ext cx="8207961" cy="179111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55" rtl="0" eaLnBrk="1" latinLnBrk="0" hangingPunct="1">
              <a:lnSpc>
                <a:spcPts val="7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pPr defTabSz="457200" hangingPunct="0">
              <a:lnSpc>
                <a:spcPts val="5500"/>
              </a:lnSpc>
              <a:tabLst>
                <a:tab pos="590550" algn="l"/>
              </a:tabLst>
            </a:pPr>
            <a:r>
              <a:rPr lang="en-GB" sz="4000" kern="0" dirty="0">
                <a:solidFill>
                  <a:srgbClr val="2C3A41"/>
                </a:solidFill>
                <a:sym typeface="Poppins Medium"/>
              </a:rPr>
              <a:t>Optimized efficiency</a:t>
            </a:r>
            <a:br>
              <a:rPr lang="en-GB" sz="4000" kern="0" dirty="0">
                <a:solidFill>
                  <a:srgbClr val="2C3A41"/>
                </a:solidFill>
                <a:sym typeface="Poppins Medium"/>
              </a:rPr>
            </a:br>
            <a:r>
              <a:rPr lang="en-GB" sz="4000" kern="0" dirty="0">
                <a:solidFill>
                  <a:srgbClr val="2C3A41"/>
                </a:solidFill>
                <a:sym typeface="Poppins Medium"/>
              </a:rPr>
              <a:t>&amp; reduced cost</a:t>
            </a:r>
            <a:br>
              <a:rPr lang="en-GB" sz="1200" kern="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  <a:sym typeface="Poppins SemiBold"/>
              </a:rPr>
            </a:br>
            <a:endParaRPr lang="en-GB" sz="4200" dirty="0">
              <a:solidFill>
                <a:srgbClr val="2C3A41"/>
              </a:solidFill>
            </a:endParaRP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FBAAB7C-F55E-BA79-3140-8D73CF0D3FF2}"/>
              </a:ext>
            </a:extLst>
          </p:cNvPr>
          <p:cNvSpPr txBox="1">
            <a:spLocks/>
          </p:cNvSpPr>
          <p:nvPr/>
        </p:nvSpPr>
        <p:spPr>
          <a:xfrm>
            <a:off x="1548228" y="2988741"/>
            <a:ext cx="6430732" cy="610002"/>
          </a:xfrm>
          <a:prstGeom prst="rect">
            <a:avLst/>
          </a:prstGeom>
        </p:spPr>
        <p:txBody>
          <a:bodyPr>
            <a:noAutofit/>
          </a:bodyPr>
          <a:lstStyle>
            <a:lvl1pPr marL="493689" indent="-493689" algn="l" defTabSz="914355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 hangingPunct="0">
              <a:lnSpc>
                <a:spcPct val="125000"/>
              </a:lnSpc>
              <a:buNone/>
              <a:tabLst>
                <a:tab pos="590550" algn="l"/>
              </a:tabLst>
            </a:pPr>
            <a:r>
              <a:rPr lang="en-GB" sz="1700" kern="0" dirty="0">
                <a:sym typeface="Poppins SemiBold"/>
              </a:rPr>
              <a:t>Increased revenue &amp; reduced cost</a:t>
            </a:r>
          </a:p>
          <a:p>
            <a:pPr defTabSz="457200" hangingPunct="0">
              <a:lnSpc>
                <a:spcPct val="125000"/>
              </a:lnSpc>
              <a:tabLst>
                <a:tab pos="590550" algn="l"/>
              </a:tabLst>
            </a:pPr>
            <a:endParaRPr lang="en-GB" sz="1700" kern="0" dirty="0">
              <a:solidFill>
                <a:srgbClr val="FFFFFF"/>
              </a:solidFill>
              <a:sym typeface="Poppins SemiBold"/>
            </a:endParaRP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1A3612A1-0A12-3A73-DF21-B98263A51D66}"/>
              </a:ext>
            </a:extLst>
          </p:cNvPr>
          <p:cNvSpPr txBox="1">
            <a:spLocks/>
          </p:cNvSpPr>
          <p:nvPr/>
        </p:nvSpPr>
        <p:spPr>
          <a:xfrm>
            <a:off x="1613544" y="3558932"/>
            <a:ext cx="6363355" cy="7243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355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None/>
              <a:tabLst/>
              <a:defRPr sz="2000" kern="1200">
                <a:solidFill>
                  <a:schemeClr val="bg1">
                    <a:alpha val="80000"/>
                  </a:scheme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898480" indent="-441303" algn="l" defTabSz="914355" rtl="0" eaLnBrk="1" latinLnBrk="0" hangingPunct="1">
              <a:lnSpc>
                <a:spcPts val="32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200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ts val="32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200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ts val="32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200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ts val="32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200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None/>
              <a:tabLst>
                <a:tab pos="590550" algn="l"/>
              </a:tabLst>
              <a:defRPr/>
            </a:pPr>
            <a:r>
              <a:rPr kumimoji="0" lang="en-GB" sz="1700" b="0" i="0" u="none" strike="noStrike" kern="0" cap="none" spc="0" normalizeH="0" baseline="0" noProof="0" dirty="0">
                <a:ln>
                  <a:noFill/>
                </a:ln>
                <a:solidFill>
                  <a:srgbClr val="2C3A41">
                    <a:alpha val="8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  <a:sym typeface="Poppins SemiBold"/>
              </a:rPr>
              <a:t>Improved data quality &amp; streamlined operations</a:t>
            </a:r>
          </a:p>
          <a:p>
            <a:pPr marL="0" marR="0" lvl="0" indent="0" algn="l" defTabSz="457200" rtl="0" eaLnBrk="1" fontAlgn="auto" latinLnBrk="0" hangingPunct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None/>
              <a:tabLst>
                <a:tab pos="590550" algn="l"/>
              </a:tabLst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  <a:sym typeface="Poppins SemiBold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BA75EA7-F557-B45A-8F10-657BF90C0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845" y="3722653"/>
            <a:ext cx="469900" cy="381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ABA1C-F39A-752F-4CDE-A67A10CC3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845" y="3180890"/>
            <a:ext cx="469900" cy="38100"/>
          </a:xfrm>
          <a:prstGeom prst="rect">
            <a:avLst/>
          </a:prstGeom>
        </p:spPr>
      </p:pic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9A2C42E8-28EA-96D7-42AA-63F3827FF8B6}"/>
              </a:ext>
            </a:extLst>
          </p:cNvPr>
          <p:cNvSpPr txBox="1">
            <a:spLocks/>
          </p:cNvSpPr>
          <p:nvPr/>
        </p:nvSpPr>
        <p:spPr>
          <a:xfrm>
            <a:off x="1613543" y="4122050"/>
            <a:ext cx="8382864" cy="7243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355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None/>
              <a:tabLst/>
              <a:defRPr sz="2000" kern="1200">
                <a:solidFill>
                  <a:schemeClr val="bg1">
                    <a:alpha val="80000"/>
                  </a:scheme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898480" indent="-441303" algn="l" defTabSz="914355" rtl="0" eaLnBrk="1" latinLnBrk="0" hangingPunct="1">
              <a:lnSpc>
                <a:spcPts val="32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200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ts val="32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200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ts val="32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200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ts val="32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200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None/>
              <a:tabLst>
                <a:tab pos="590550" algn="l"/>
              </a:tabLst>
              <a:defRPr/>
            </a:pPr>
            <a:r>
              <a:rPr kumimoji="0" lang="en-GB" sz="1700" b="0" i="0" u="none" strike="noStrike" kern="0" cap="none" spc="0" normalizeH="0" baseline="0" noProof="0" dirty="0">
                <a:ln>
                  <a:noFill/>
                </a:ln>
                <a:solidFill>
                  <a:srgbClr val="2C3A41">
                    <a:alpha val="8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  <a:sym typeface="Poppins SemiBold"/>
              </a:rPr>
              <a:t>Enhanced brand value and strengthened competitive position in the market</a:t>
            </a:r>
          </a:p>
          <a:p>
            <a:pPr marL="0" marR="0" lvl="0" indent="0" algn="l" defTabSz="457200" rtl="0" eaLnBrk="1" fontAlgn="auto" latinLnBrk="0" hangingPunct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None/>
              <a:tabLst>
                <a:tab pos="590550" algn="l"/>
              </a:tabLst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  <a:sym typeface="Poppins SemiBold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50143DB-4E75-94F0-8742-A3485B265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844" y="4242227"/>
            <a:ext cx="469900" cy="3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8958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1506C-BE0B-EEA4-A996-A4F49F890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645" y="1221310"/>
            <a:ext cx="5556250" cy="2777935"/>
          </a:xfrm>
        </p:spPr>
        <p:txBody>
          <a:bodyPr>
            <a:noAutofit/>
          </a:bodyPr>
          <a:lstStyle/>
          <a:p>
            <a:pPr marL="0" indent="0">
              <a:lnSpc>
                <a:spcPts val="5500"/>
              </a:lnSpc>
              <a:buNone/>
            </a:pPr>
            <a:r>
              <a:rPr lang="en-GB" sz="4000" dirty="0">
                <a:solidFill>
                  <a:srgbClr val="2C3A41"/>
                </a:solidFill>
              </a:rPr>
              <a:t>&amp;</a:t>
            </a:r>
            <a:r>
              <a:rPr lang="en-GB" sz="4000" dirty="0" err="1">
                <a:solidFill>
                  <a:srgbClr val="2C3A41"/>
                </a:solidFill>
              </a:rPr>
              <a:t>bookme</a:t>
            </a:r>
            <a:r>
              <a:rPr lang="en-GB" sz="4000" dirty="0">
                <a:solidFill>
                  <a:srgbClr val="2C3A41"/>
                </a:solidFill>
              </a:rPr>
              <a:t>: efficient and compliant</a:t>
            </a:r>
            <a:br>
              <a:rPr lang="en-GB" sz="4000" dirty="0">
                <a:solidFill>
                  <a:srgbClr val="2C3A41"/>
                </a:solidFill>
              </a:rPr>
            </a:br>
            <a:r>
              <a:rPr lang="en-GB" sz="4000" dirty="0">
                <a:solidFill>
                  <a:srgbClr val="2C3A41"/>
                </a:solidFill>
              </a:rPr>
              <a:t>appointment booking</a:t>
            </a:r>
            <a:br>
              <a:rPr lang="en-GB" sz="4000" dirty="0"/>
            </a:br>
            <a:br>
              <a:rPr lang="en-GB" sz="4000" dirty="0"/>
            </a:br>
            <a:br>
              <a:rPr lang="en-GB" dirty="0"/>
            </a:br>
            <a:endParaRPr lang="en-GB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2067369-94BC-6AE4-56A5-7E112976F4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72107" y="6472008"/>
            <a:ext cx="747600" cy="756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27EF62A-6909-D71A-DEE2-4B7262AEF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645" y="4279186"/>
            <a:ext cx="5104483" cy="8435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b="0" i="0" dirty="0">
                <a:solidFill>
                  <a:srgbClr val="2C3A41">
                    <a:alpha val="69804"/>
                  </a:srgbClr>
                </a:solidFill>
                <a:effectLst/>
              </a:rPr>
              <a:t>&amp;money offers a range of industry-tailored digital solutions that optimize workflows and processes.</a:t>
            </a:r>
            <a:br>
              <a:rPr lang="en-GB" dirty="0">
                <a:solidFill>
                  <a:srgbClr val="2C3A41">
                    <a:alpha val="69804"/>
                  </a:srgbClr>
                </a:solidFill>
              </a:rPr>
            </a:br>
            <a:endParaRPr lang="en-DK" dirty="0">
              <a:solidFill>
                <a:srgbClr val="2C3A41">
                  <a:alpha val="69804"/>
                </a:srgbClr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58D5939-41FA-76F3-AC32-6D82869E3A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2"/>
          <a:stretch/>
        </p:blipFill>
        <p:spPr bwMode="auto">
          <a:xfrm>
            <a:off x="6600826" y="0"/>
            <a:ext cx="55911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CD9855-AC19-70F6-6946-3E2C7F1013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5854" y="6384916"/>
            <a:ext cx="764443" cy="22634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FA633E-87B8-0F9D-5AEF-42928A4C52D2}"/>
              </a:ext>
            </a:extLst>
          </p:cNvPr>
          <p:cNvSpPr txBox="1">
            <a:spLocks/>
          </p:cNvSpPr>
          <p:nvPr/>
        </p:nvSpPr>
        <p:spPr>
          <a:xfrm>
            <a:off x="507600" y="446400"/>
            <a:ext cx="5637600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355" rtl="0" eaLnBrk="1" latinLnBrk="0" hangingPunct="1">
              <a:lnSpc>
                <a:spcPts val="12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None/>
              <a:tabLst/>
              <a:defRPr sz="1000" b="1" i="0" kern="1200" spc="150" baseline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000" b="1" kern="0" spc="150" dirty="0">
                <a:solidFill>
                  <a:srgbClr val="FF6600"/>
                </a:solidFill>
                <a:latin typeface="Poppins SemiBold" pitchFamily="2" charset="77"/>
                <a:ea typeface="Poppins Medium"/>
                <a:cs typeface="Poppins SemiBold" pitchFamily="2" charset="77"/>
                <a:sym typeface="Poppins Medium"/>
              </a:rPr>
              <a:t>DESIGN THINKER </a:t>
            </a:r>
            <a:r>
              <a:rPr lang="da-DK" sz="1000" b="1" spc="150" dirty="0">
                <a:solidFill>
                  <a:srgbClr val="FF6600"/>
                </a:solidFill>
                <a:effectLst/>
                <a:highlight>
                  <a:srgbClr val="FFFFFF"/>
                </a:highlight>
                <a:latin typeface="Poppins SemiBold" pitchFamily="2" charset="77"/>
                <a:cs typeface="Poppins SemiBold" pitchFamily="2" charset="77"/>
              </a:rPr>
              <a:t>| SPEEDBOATER | </a:t>
            </a:r>
            <a:r>
              <a:rPr lang="da-DK" sz="1000" b="1" kern="0" spc="150" dirty="0">
                <a:solidFill>
                  <a:srgbClr val="FF6600"/>
                </a:solidFill>
                <a:latin typeface="Poppins SemiBold" pitchFamily="2" charset="77"/>
                <a:ea typeface="Poppins Medium"/>
                <a:cs typeface="Poppins SemiBold" pitchFamily="2" charset="77"/>
                <a:sym typeface="Poppins Medium"/>
              </a:rPr>
              <a:t>CO-OWNER &amp; TECH PARTNER</a:t>
            </a:r>
            <a:endParaRPr lang="en-GB" sz="1000" b="1" kern="0" spc="150" dirty="0">
              <a:solidFill>
                <a:srgbClr val="FF6600"/>
              </a:solidFill>
              <a:latin typeface="Poppins SemiBold" pitchFamily="2" charset="77"/>
              <a:ea typeface="Poppins Medium"/>
              <a:cs typeface="Poppins SemiBold" pitchFamily="2" charset="77"/>
              <a:sym typeface="Poppins Medium"/>
            </a:endParaRPr>
          </a:p>
        </p:txBody>
      </p:sp>
    </p:spTree>
    <p:extLst>
      <p:ext uri="{BB962C8B-B14F-4D97-AF65-F5344CB8AC3E}">
        <p14:creationId xmlns:p14="http://schemas.microsoft.com/office/powerpoint/2010/main" val="17889345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D953C-5318-6451-3340-415D5C6CD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1225996"/>
            <a:ext cx="11063882" cy="4406008"/>
          </a:xfrm>
        </p:spPr>
        <p:txBody>
          <a:bodyPr>
            <a:noAutofit/>
          </a:bodyPr>
          <a:lstStyle/>
          <a:p>
            <a:pPr>
              <a:lnSpc>
                <a:spcPts val="5500"/>
              </a:lnSpc>
            </a:pPr>
            <a:r>
              <a:rPr lang="en-GB" sz="4000" kern="0" dirty="0">
                <a:solidFill>
                  <a:srgbClr val="2C3A41"/>
                </a:solidFill>
                <a:sym typeface="Poppins SemiBold"/>
              </a:rPr>
              <a:t>Streamline and automate the process       of scheduling meetings between bank advisors and clients</a:t>
            </a:r>
            <a:br>
              <a:rPr lang="en-GB" sz="4500" kern="0" dirty="0">
                <a:sym typeface="Poppins SemiBold"/>
              </a:rPr>
            </a:br>
            <a:br>
              <a:rPr lang="en-GB" sz="5000" kern="0" dirty="0">
                <a:sym typeface="Poppins SemiBold"/>
              </a:rPr>
            </a:br>
            <a:br>
              <a:rPr lang="en-GB" sz="5000" dirty="0">
                <a:effectLst/>
              </a:rPr>
            </a:br>
            <a:endParaRPr lang="en-GB" sz="500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4B72025-5680-FFFE-D991-81BAE81D38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8123" y="6474022"/>
            <a:ext cx="747600" cy="75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C4A743-BDBB-C3E4-58D6-10399C0E48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4429" y="6391582"/>
            <a:ext cx="764443" cy="226344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7388C7E-E0D5-4B51-BEE9-815B2BF24189}"/>
              </a:ext>
            </a:extLst>
          </p:cNvPr>
          <p:cNvSpPr txBox="1">
            <a:spLocks/>
          </p:cNvSpPr>
          <p:nvPr/>
        </p:nvSpPr>
        <p:spPr>
          <a:xfrm>
            <a:off x="507600" y="446400"/>
            <a:ext cx="5637600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355" rtl="0" eaLnBrk="1" latinLnBrk="0" hangingPunct="1">
              <a:lnSpc>
                <a:spcPts val="12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None/>
              <a:tabLst/>
              <a:defRPr sz="1000" b="1" i="0" kern="1200" spc="150" baseline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000" b="1" kern="0" spc="150" dirty="0">
                <a:solidFill>
                  <a:srgbClr val="FF6600"/>
                </a:solidFill>
                <a:latin typeface="Poppins SemiBold" pitchFamily="2" charset="77"/>
                <a:ea typeface="Poppins Medium"/>
                <a:cs typeface="Poppins SemiBold" pitchFamily="2" charset="77"/>
                <a:sym typeface="Poppins Medium"/>
              </a:rPr>
              <a:t>CHALLENGE</a:t>
            </a:r>
            <a:endParaRPr lang="en-GB" sz="1000" b="1" kern="0" spc="150" dirty="0">
              <a:solidFill>
                <a:srgbClr val="FF6600"/>
              </a:solidFill>
              <a:latin typeface="Poppins SemiBold" pitchFamily="2" charset="77"/>
              <a:ea typeface="Poppins Medium"/>
              <a:cs typeface="Poppins SemiBold" pitchFamily="2" charset="77"/>
              <a:sym typeface="Poppins Medium"/>
            </a:endParaRPr>
          </a:p>
        </p:txBody>
      </p:sp>
    </p:spTree>
    <p:extLst>
      <p:ext uri="{BB962C8B-B14F-4D97-AF65-F5344CB8AC3E}">
        <p14:creationId xmlns:p14="http://schemas.microsoft.com/office/powerpoint/2010/main" val="254253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1575E99D-B2B9-7870-349D-B61195DB4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8123" y="6474022"/>
            <a:ext cx="747600" cy="75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C6B80C-DBC0-87DC-8CF9-056A16FCC5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4429" y="6391582"/>
            <a:ext cx="764443" cy="226344"/>
          </a:xfrm>
          <a:prstGeom prst="rect">
            <a:avLst/>
          </a:prstGeom>
        </p:spPr>
      </p:pic>
      <p:graphicFrame>
        <p:nvGraphicFramePr>
          <p:cNvPr id="11" name="Content Placeholder 6">
            <a:extLst>
              <a:ext uri="{FF2B5EF4-FFF2-40B4-BE49-F238E27FC236}">
                <a16:creationId xmlns:a16="http://schemas.microsoft.com/office/drawing/2014/main" id="{45BA24E6-50F8-217E-2E0D-F2453A38A8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0536036"/>
              </p:ext>
            </p:extLst>
          </p:nvPr>
        </p:nvGraphicFramePr>
        <p:xfrm>
          <a:off x="6238554" y="1052627"/>
          <a:ext cx="9369699" cy="39883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6086">
                  <a:extLst>
                    <a:ext uri="{9D8B030D-6E8A-4147-A177-3AD203B41FA5}">
                      <a16:colId xmlns:a16="http://schemas.microsoft.com/office/drawing/2014/main" val="3315885209"/>
                    </a:ext>
                  </a:extLst>
                </a:gridCol>
                <a:gridCol w="4708073">
                  <a:extLst>
                    <a:ext uri="{9D8B030D-6E8A-4147-A177-3AD203B41FA5}">
                      <a16:colId xmlns:a16="http://schemas.microsoft.com/office/drawing/2014/main" val="2948918742"/>
                    </a:ext>
                  </a:extLst>
                </a:gridCol>
                <a:gridCol w="227000">
                  <a:extLst>
                    <a:ext uri="{9D8B030D-6E8A-4147-A177-3AD203B41FA5}">
                      <a16:colId xmlns:a16="http://schemas.microsoft.com/office/drawing/2014/main" val="498790534"/>
                    </a:ext>
                  </a:extLst>
                </a:gridCol>
                <a:gridCol w="1137952">
                  <a:extLst>
                    <a:ext uri="{9D8B030D-6E8A-4147-A177-3AD203B41FA5}">
                      <a16:colId xmlns:a16="http://schemas.microsoft.com/office/drawing/2014/main" val="3036924047"/>
                    </a:ext>
                  </a:extLst>
                </a:gridCol>
                <a:gridCol w="2890588">
                  <a:extLst>
                    <a:ext uri="{9D8B030D-6E8A-4147-A177-3AD203B41FA5}">
                      <a16:colId xmlns:a16="http://schemas.microsoft.com/office/drawing/2014/main" val="3769451280"/>
                    </a:ext>
                  </a:extLst>
                </a:gridCol>
              </a:tblGrid>
              <a:tr h="133519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600" b="1" i="0" dirty="0">
                          <a:solidFill>
                            <a:schemeClr val="accent1"/>
                          </a:solidFill>
                          <a:latin typeface="Poppins SemiBold" pitchFamily="2" charset="77"/>
                          <a:cs typeface="Poppins SemiBold" pitchFamily="2" charset="77"/>
                        </a:rPr>
                        <a:t>1.</a:t>
                      </a: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0" dirty="0">
                          <a:solidFill>
                            <a:srgbClr val="2C3A42">
                              <a:alpha val="80000"/>
                            </a:srgbClr>
                          </a:solidFill>
                          <a:latin typeface="Poppins" pitchFamily="2" charset="77"/>
                          <a:cs typeface="Poppins" pitchFamily="2" charset="77"/>
                          <a:sym typeface="Poppins SemiBold"/>
                        </a:rPr>
                        <a:t>Improving appointment scheduling   for clients</a:t>
                      </a: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C3A41">
                            <a:alpha val="80000"/>
                          </a:srgbClr>
                        </a:solidFill>
                        <a:effectLst/>
                        <a:uLnTx/>
                        <a:uFillTx/>
                        <a:latin typeface="Poppins" pitchFamily="2" charset="77"/>
                        <a:ea typeface="+mn-ea"/>
                        <a:cs typeface="Poppins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b="1" i="0" dirty="0">
                        <a:solidFill>
                          <a:schemeClr val="accent1"/>
                        </a:solidFill>
                        <a:latin typeface="Poppins SemiBold" pitchFamily="2" charset="77"/>
                        <a:cs typeface="Poppins SemiBold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C3A41">
                            <a:alpha val="80000"/>
                          </a:srgbClr>
                        </a:solidFill>
                        <a:effectLst/>
                        <a:uLnTx/>
                        <a:uFillTx/>
                        <a:latin typeface="Poppins" pitchFamily="2" charset="77"/>
                        <a:ea typeface="+mn-ea"/>
                        <a:cs typeface="Poppins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6233741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600" b="1" i="0" dirty="0">
                          <a:solidFill>
                            <a:schemeClr val="accent1"/>
                          </a:solidFill>
                          <a:latin typeface="Poppins SemiBold" pitchFamily="2" charset="77"/>
                          <a:cs typeface="Poppins SemiBold" pitchFamily="2" charset="77"/>
                        </a:rPr>
                        <a:t>2.</a:t>
                      </a: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90550" algn="l"/>
                        </a:tabLst>
                        <a:defRPr/>
                      </a:pPr>
                      <a:r>
                        <a:rPr lang="en-GB" sz="1800" kern="0" dirty="0">
                          <a:solidFill>
                            <a:srgbClr val="2C3A42">
                              <a:alpha val="80000"/>
                            </a:srgbClr>
                          </a:solidFill>
                          <a:latin typeface="Poppins" pitchFamily="2" charset="77"/>
                          <a:cs typeface="Poppins" pitchFamily="2" charset="77"/>
                          <a:sym typeface="Poppins SemiBold"/>
                        </a:rPr>
                        <a:t>Reducing administrative tasks for.   bank advisors</a:t>
                      </a: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C3A41">
                            <a:alpha val="80000"/>
                          </a:srgbClr>
                        </a:solidFill>
                        <a:effectLst/>
                        <a:uLnTx/>
                        <a:uFillTx/>
                        <a:latin typeface="Poppins" pitchFamily="2" charset="77"/>
                        <a:ea typeface="+mn-ea"/>
                        <a:cs typeface="Poppins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b="1" i="0" dirty="0">
                        <a:solidFill>
                          <a:schemeClr val="accent1"/>
                        </a:solidFill>
                        <a:latin typeface="Poppins SemiBold" pitchFamily="2" charset="77"/>
                        <a:cs typeface="Poppins SemiBold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C3A41">
                            <a:alpha val="80000"/>
                          </a:srgbClr>
                        </a:solidFill>
                        <a:effectLst/>
                        <a:uLnTx/>
                        <a:uFillTx/>
                        <a:latin typeface="Poppins" pitchFamily="2" charset="77"/>
                        <a:ea typeface="+mn-ea"/>
                        <a:cs typeface="Poppins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6636467"/>
                  </a:ext>
                </a:extLst>
              </a:tr>
              <a:tr h="105803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600" b="1" i="0" dirty="0">
                          <a:solidFill>
                            <a:schemeClr val="accent1"/>
                          </a:solidFill>
                          <a:latin typeface="Poppins SemiBold" pitchFamily="2" charset="77"/>
                          <a:cs typeface="Poppins SemiBold" pitchFamily="2" charset="77"/>
                        </a:rPr>
                        <a:t>3.</a:t>
                      </a: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90550" algn="l"/>
                        </a:tabLst>
                        <a:defRPr/>
                      </a:pPr>
                      <a:r>
                        <a:rPr lang="en-GB" sz="1800" kern="0" dirty="0">
                          <a:solidFill>
                            <a:srgbClr val="2C3A42">
                              <a:alpha val="80000"/>
                            </a:srgbClr>
                          </a:solidFill>
                          <a:latin typeface="Poppins" pitchFamily="2" charset="77"/>
                          <a:cs typeface="Poppins" pitchFamily="2" charset="77"/>
                          <a:sym typeface="Poppins SemiBold"/>
                        </a:rPr>
                        <a:t>Integration and synchronization between existing systems</a:t>
                      </a:r>
                    </a:p>
                    <a:p>
                      <a:pPr defTabSz="457200" hangingPunct="0">
                        <a:lnSpc>
                          <a:spcPct val="125000"/>
                        </a:lnSpc>
                        <a:tabLst>
                          <a:tab pos="590550" algn="l"/>
                        </a:tabLst>
                      </a:pPr>
                      <a:endParaRPr lang="en-GB" sz="1800" kern="0" dirty="0">
                        <a:solidFill>
                          <a:srgbClr val="2C3A42">
                            <a:alpha val="80000"/>
                          </a:srgbClr>
                        </a:solidFill>
                        <a:latin typeface="Poppins" pitchFamily="2" charset="77"/>
                        <a:cs typeface="Poppins" pitchFamily="2" charset="77"/>
                        <a:sym typeface="Poppins SemiBold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C3A41">
                            <a:alpha val="80000"/>
                          </a:srgbClr>
                        </a:solidFill>
                        <a:effectLst/>
                        <a:uLnTx/>
                        <a:uFillTx/>
                        <a:latin typeface="Poppins" pitchFamily="2" charset="77"/>
                        <a:ea typeface="+mn-ea"/>
                        <a:cs typeface="Poppins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b="1" i="0" dirty="0">
                        <a:solidFill>
                          <a:schemeClr val="accent1"/>
                        </a:solidFill>
                        <a:latin typeface="Poppins SemiBold" pitchFamily="2" charset="77"/>
                        <a:cs typeface="Poppins SemiBold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C3A41">
                            <a:alpha val="80000"/>
                          </a:srgbClr>
                        </a:solidFill>
                        <a:effectLst/>
                        <a:uLnTx/>
                        <a:uFillTx/>
                        <a:latin typeface="Poppins" pitchFamily="2" charset="77"/>
                        <a:ea typeface="+mn-ea"/>
                        <a:cs typeface="Poppins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9644866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382F1955-F54D-86E9-0A9B-81D6DB712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224" y="1238217"/>
            <a:ext cx="5183472" cy="2448216"/>
          </a:xfrm>
        </p:spPr>
        <p:txBody>
          <a:bodyPr>
            <a:noAutofit/>
          </a:bodyPr>
          <a:lstStyle/>
          <a:p>
            <a:pPr>
              <a:lnSpc>
                <a:spcPts val="5500"/>
              </a:lnSpc>
            </a:pPr>
            <a:r>
              <a:rPr lang="en-GB" sz="4000" dirty="0">
                <a:solidFill>
                  <a:srgbClr val="2C3A41"/>
                </a:solidFill>
                <a:effectLst/>
              </a:rPr>
              <a:t>Appointment scheduling made easy</a:t>
            </a:r>
            <a:endParaRPr lang="en-GB" sz="4000" dirty="0">
              <a:solidFill>
                <a:srgbClr val="2C3A41"/>
              </a:solidFill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4274B1A4-4114-F15E-CB3F-7B62D4A25EDD}"/>
              </a:ext>
            </a:extLst>
          </p:cNvPr>
          <p:cNvSpPr txBox="1">
            <a:spLocks/>
          </p:cNvSpPr>
          <p:nvPr/>
        </p:nvSpPr>
        <p:spPr>
          <a:xfrm>
            <a:off x="507600" y="446400"/>
            <a:ext cx="5637600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355" rtl="0" eaLnBrk="1" latinLnBrk="0" hangingPunct="1">
              <a:lnSpc>
                <a:spcPts val="12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None/>
              <a:tabLst/>
              <a:defRPr sz="1000" b="1" i="0" kern="1200" spc="150" baseline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000" b="1" kern="0" spc="150" dirty="0">
                <a:solidFill>
                  <a:srgbClr val="FF6600"/>
                </a:solidFill>
                <a:latin typeface="Poppins SemiBold" pitchFamily="2" charset="77"/>
                <a:ea typeface="Poppins Medium"/>
                <a:cs typeface="Poppins SemiBold" pitchFamily="2" charset="77"/>
                <a:sym typeface="Poppins Medium"/>
              </a:rPr>
              <a:t>FOCUS AREAS</a:t>
            </a:r>
            <a:endParaRPr lang="en-GB" sz="1000" b="1" kern="0" spc="150" dirty="0">
              <a:solidFill>
                <a:srgbClr val="FF6600"/>
              </a:solidFill>
              <a:latin typeface="Poppins SemiBold" pitchFamily="2" charset="77"/>
              <a:ea typeface="Poppins Medium"/>
              <a:cs typeface="Poppins SemiBold" pitchFamily="2" charset="77"/>
              <a:sym typeface="Poppins Medium"/>
            </a:endParaRPr>
          </a:p>
        </p:txBody>
      </p:sp>
    </p:spTree>
    <p:extLst>
      <p:ext uri="{BB962C8B-B14F-4D97-AF65-F5344CB8AC3E}">
        <p14:creationId xmlns:p14="http://schemas.microsoft.com/office/powerpoint/2010/main" val="18863088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We believe that successful digital products have a profound focus on solving real problems for real people"/>
          <p:cNvSpPr txBox="1">
            <a:spLocks noGrp="1"/>
          </p:cNvSpPr>
          <p:nvPr>
            <p:ph type="subTitle" sz="quarter" idx="1"/>
          </p:nvPr>
        </p:nvSpPr>
        <p:spPr>
          <a:xfrm>
            <a:off x="936799" y="4041409"/>
            <a:ext cx="2197100" cy="110751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200" dirty="0">
                <a:solidFill>
                  <a:srgbClr val="2C3A41">
                    <a:alpha val="69804"/>
                  </a:srgbClr>
                </a:solidFill>
                <a:latin typeface="Poppins Regular"/>
                <a:ea typeface="Poppins Regular"/>
                <a:cs typeface="Poppins Regular"/>
                <a:sym typeface="Poppins Regular"/>
              </a:rPr>
              <a:t>Book meeting via self-service solution for clients in less than two minutes</a:t>
            </a:r>
          </a:p>
          <a:p>
            <a:pPr marL="0" indent="0">
              <a:buNone/>
            </a:pPr>
            <a:endParaRPr sz="1200" dirty="0"/>
          </a:p>
        </p:txBody>
      </p:sp>
      <p:sp>
        <p:nvSpPr>
          <p:cNvPr id="47" name="Good product design is cross-disciplinary"/>
          <p:cNvSpPr txBox="1">
            <a:spLocks noGrp="1"/>
          </p:cNvSpPr>
          <p:nvPr>
            <p:ph type="body" idx="25"/>
          </p:nvPr>
        </p:nvSpPr>
        <p:spPr>
          <a:xfrm>
            <a:off x="3523350" y="3361341"/>
            <a:ext cx="2203451" cy="5243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1700" b="1" dirty="0">
                <a:solidFill>
                  <a:srgbClr val="2C3A41"/>
                </a:solidFill>
                <a:effectLst/>
                <a:latin typeface="Poppins SemiBold" pitchFamily="2" charset="77"/>
                <a:cs typeface="Poppins SemiBold" pitchFamily="2" charset="77"/>
              </a:rPr>
              <a:t>Improved Customer Journey </a:t>
            </a:r>
            <a:br>
              <a:rPr lang="en-GB" sz="1700" b="1" dirty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</a:br>
            <a:endParaRPr sz="1700" b="1" dirty="0">
              <a:solidFill>
                <a:srgbClr val="2C3A41"/>
              </a:solidFill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48" name="We believe that successful digital products are the result of an intentional cross-disciplinary process"/>
          <p:cNvSpPr txBox="1">
            <a:spLocks noGrp="1"/>
          </p:cNvSpPr>
          <p:nvPr>
            <p:ph type="body" idx="22"/>
          </p:nvPr>
        </p:nvSpPr>
        <p:spPr>
          <a:xfrm>
            <a:off x="3523350" y="4041409"/>
            <a:ext cx="2203451" cy="110751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200" dirty="0">
                <a:solidFill>
                  <a:srgbClr val="2C3A41">
                    <a:alpha val="69804"/>
                  </a:srgbClr>
                </a:solidFill>
                <a:latin typeface="Poppins Regular"/>
                <a:ea typeface="Poppins Regular"/>
                <a:cs typeface="Poppins Regular"/>
                <a:sym typeface="Poppins Regular"/>
              </a:rPr>
              <a:t>Automatically creates meetings in Outlook / Microsoft 365 &amp; bank’s CRM system, eliminating the need for manual updates</a:t>
            </a:r>
          </a:p>
          <a:p>
            <a:pPr marL="0" indent="0">
              <a:buNone/>
            </a:pPr>
            <a:endParaRPr lang="en-GB" sz="1200" dirty="0">
              <a:solidFill>
                <a:srgbClr val="2C3A42">
                  <a:alpha val="80000"/>
                </a:srgbClr>
              </a:solidFill>
              <a:latin typeface="Poppins Regular"/>
              <a:ea typeface="Poppins Regular"/>
              <a:cs typeface="Poppins Regular"/>
              <a:sym typeface="Poppins Regular"/>
            </a:endParaRPr>
          </a:p>
        </p:txBody>
      </p:sp>
      <p:sp>
        <p:nvSpPr>
          <p:cNvPr id="50" name="Good product design is iterative"/>
          <p:cNvSpPr txBox="1">
            <a:spLocks noGrp="1"/>
          </p:cNvSpPr>
          <p:nvPr>
            <p:ph type="body" idx="26"/>
          </p:nvPr>
        </p:nvSpPr>
        <p:spPr>
          <a:xfrm>
            <a:off x="6116252" y="3361341"/>
            <a:ext cx="2203451" cy="5243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a-DK" sz="1700" b="1" dirty="0" err="1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Eliminating</a:t>
            </a:r>
            <a:r>
              <a:rPr lang="da-DK" sz="1700" b="1" dirty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 Manual </a:t>
            </a:r>
            <a:r>
              <a:rPr lang="da-DK" sz="1700" b="1" dirty="0" err="1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Workload</a:t>
            </a:r>
            <a:endParaRPr sz="1700" b="1" dirty="0">
              <a:solidFill>
                <a:srgbClr val="2C3A41"/>
              </a:solidFill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51" name="We believe that successful digital products are created by agile-minded teams, focusing on outcomes over outputs"/>
          <p:cNvSpPr txBox="1">
            <a:spLocks noGrp="1"/>
          </p:cNvSpPr>
          <p:nvPr>
            <p:ph type="body" idx="23"/>
          </p:nvPr>
        </p:nvSpPr>
        <p:spPr>
          <a:xfrm>
            <a:off x="6116252" y="4041409"/>
            <a:ext cx="2197101" cy="110751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200" dirty="0">
                <a:solidFill>
                  <a:srgbClr val="2C3A41">
                    <a:alpha val="69804"/>
                  </a:srgbClr>
                </a:solidFill>
                <a:latin typeface="Poppins Regular"/>
                <a:ea typeface="Poppins Regular"/>
                <a:cs typeface="Poppins Regular"/>
                <a:sym typeface="Poppins Regular"/>
              </a:rPr>
              <a:t>Solution finds the best time in terms of meetings to topic, advisor competencies and customer categories</a:t>
            </a:r>
          </a:p>
        </p:txBody>
      </p:sp>
      <p:sp>
        <p:nvSpPr>
          <p:cNvPr id="53" name="Good product design is good business"/>
          <p:cNvSpPr txBox="1">
            <a:spLocks noGrp="1"/>
          </p:cNvSpPr>
          <p:nvPr>
            <p:ph type="body" idx="28"/>
          </p:nvPr>
        </p:nvSpPr>
        <p:spPr>
          <a:xfrm>
            <a:off x="8702805" y="3361341"/>
            <a:ext cx="2203451" cy="5243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a-DK" sz="1700" b="1" dirty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Quick </a:t>
            </a:r>
            <a:r>
              <a:rPr lang="da-DK" sz="1700" b="1" dirty="0" err="1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Implementation</a:t>
            </a:r>
            <a:endParaRPr sz="1700" b="1" dirty="0">
              <a:solidFill>
                <a:srgbClr val="2C3A41"/>
              </a:solidFill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54" name="We believe that successful digital products create business value both short-term and long-term"/>
          <p:cNvSpPr txBox="1">
            <a:spLocks noGrp="1"/>
          </p:cNvSpPr>
          <p:nvPr>
            <p:ph type="body" idx="27"/>
          </p:nvPr>
        </p:nvSpPr>
        <p:spPr>
          <a:xfrm>
            <a:off x="8702805" y="4041409"/>
            <a:ext cx="2203451" cy="8255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200" dirty="0">
                <a:solidFill>
                  <a:srgbClr val="2C3A41">
                    <a:alpha val="69804"/>
                  </a:srgbClr>
                </a:solidFill>
                <a:latin typeface="Poppins Regular"/>
                <a:ea typeface="Poppins Regular"/>
                <a:cs typeface="Poppins Regular"/>
                <a:sym typeface="Poppins Regular"/>
              </a:rPr>
              <a:t>Time to market in 6 months</a:t>
            </a:r>
          </a:p>
          <a:p>
            <a:pPr marL="0" indent="0">
              <a:buNone/>
            </a:pPr>
            <a:endParaRPr lang="en-GB" sz="1200" dirty="0">
              <a:solidFill>
                <a:srgbClr val="2C3A42">
                  <a:alpha val="80000"/>
                </a:srgbClr>
              </a:solidFill>
              <a:latin typeface="Poppins Regular"/>
              <a:ea typeface="Poppins Regular"/>
              <a:cs typeface="Poppins Regular"/>
              <a:sym typeface="Poppins Regular"/>
            </a:endParaRPr>
          </a:p>
        </p:txBody>
      </p:sp>
      <p:sp>
        <p:nvSpPr>
          <p:cNvPr id="4" name="Good product design is cross-disciplinary">
            <a:extLst>
              <a:ext uri="{FF2B5EF4-FFF2-40B4-BE49-F238E27FC236}">
                <a16:creationId xmlns:a16="http://schemas.microsoft.com/office/drawing/2014/main" id="{148CFAEC-473F-F2D9-5913-58DACF8392B8}"/>
              </a:ext>
            </a:extLst>
          </p:cNvPr>
          <p:cNvSpPr txBox="1">
            <a:spLocks/>
          </p:cNvSpPr>
          <p:nvPr/>
        </p:nvSpPr>
        <p:spPr>
          <a:xfrm>
            <a:off x="930448" y="3375407"/>
            <a:ext cx="2203451" cy="5243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0" tIns="0" rIns="0" bIns="0" rtlCol="0" anchor="t">
            <a:noAutofit/>
          </a:bodyPr>
          <a:lstStyle>
            <a:lvl1pPr marL="493689" indent="-493689" algn="l" defTabSz="914355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1400" kern="1200">
                <a:solidFill>
                  <a:schemeClr val="accent1">
                    <a:hueOff val="3085713"/>
                    <a:satOff val="-86406"/>
                    <a:lumOff val="-8647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None/>
              <a:tabLst/>
              <a:defRPr/>
            </a:pP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srgbClr val="2C3A41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  <a:sym typeface="Helvetica"/>
              </a:rPr>
              <a:t>Self-Service  Solutions</a:t>
            </a:r>
            <a:b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2C3A41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  <a:sym typeface="Helvetica"/>
              </a:rPr>
            </a:b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2C3A41"/>
              </a:solidFill>
              <a:effectLst/>
              <a:uLnTx/>
              <a:uFillTx/>
              <a:latin typeface="Poppins SemiBold" pitchFamily="2" charset="77"/>
              <a:ea typeface="+mn-ea"/>
              <a:cs typeface="Poppins SemiBold" pitchFamily="2" charset="77"/>
              <a:sym typeface="Helvetic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60F1371-7968-4017-D345-DEE2361B9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8123" y="6474022"/>
            <a:ext cx="747600" cy="75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744E74-AC85-DD47-FA99-80393F488F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4429" y="6391582"/>
            <a:ext cx="764443" cy="22634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ADE263D-50F1-7926-4AD3-BC55F6EB0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856081"/>
            <a:ext cx="6906367" cy="2098431"/>
          </a:xfrm>
        </p:spPr>
        <p:txBody>
          <a:bodyPr>
            <a:normAutofit/>
          </a:bodyPr>
          <a:lstStyle/>
          <a:p>
            <a:pPr>
              <a:lnSpc>
                <a:spcPts val="5500"/>
              </a:lnSpc>
            </a:pPr>
            <a:r>
              <a:rPr lang="en-GB" sz="4000" dirty="0">
                <a:solidFill>
                  <a:srgbClr val="2C3A42"/>
                </a:solidFill>
              </a:rPr>
              <a:t>The improved </a:t>
            </a:r>
            <a:br>
              <a:rPr lang="en-GB" sz="4000" dirty="0">
                <a:solidFill>
                  <a:srgbClr val="2C3A42"/>
                </a:solidFill>
              </a:rPr>
            </a:br>
            <a:r>
              <a:rPr lang="en-GB" sz="4000" dirty="0">
                <a:solidFill>
                  <a:srgbClr val="2C3A42"/>
                </a:solidFill>
              </a:rPr>
              <a:t>customer journey 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A68349D-E1B0-4618-83D8-2C2C42C8BD6D}"/>
              </a:ext>
            </a:extLst>
          </p:cNvPr>
          <p:cNvSpPr txBox="1">
            <a:spLocks/>
          </p:cNvSpPr>
          <p:nvPr/>
        </p:nvSpPr>
        <p:spPr>
          <a:xfrm>
            <a:off x="507600" y="446400"/>
            <a:ext cx="5637600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355" rtl="0" eaLnBrk="1" latinLnBrk="0" hangingPunct="1">
              <a:lnSpc>
                <a:spcPts val="12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None/>
              <a:tabLst/>
              <a:defRPr sz="1000" b="1" i="0" kern="1200" spc="150" baseline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000" b="1" kern="0" spc="150" dirty="0">
                <a:solidFill>
                  <a:srgbClr val="FF6600"/>
                </a:solidFill>
                <a:latin typeface="Poppins SemiBold" pitchFamily="2" charset="77"/>
                <a:ea typeface="Poppins Medium"/>
                <a:cs typeface="Poppins SemiBold" pitchFamily="2" charset="77"/>
                <a:sym typeface="Poppins Medium"/>
              </a:rPr>
              <a:t>VALUE</a:t>
            </a:r>
            <a:endParaRPr lang="en-GB" sz="1000" b="1" kern="0" spc="150" dirty="0">
              <a:solidFill>
                <a:srgbClr val="FF6600"/>
              </a:solidFill>
              <a:latin typeface="Poppins SemiBold" pitchFamily="2" charset="77"/>
              <a:ea typeface="Poppins Medium"/>
              <a:cs typeface="Poppins SemiBold" pitchFamily="2" charset="77"/>
              <a:sym typeface="Poppins Medium"/>
            </a:endParaRPr>
          </a:p>
        </p:txBody>
      </p:sp>
    </p:spTree>
    <p:extLst>
      <p:ext uri="{BB962C8B-B14F-4D97-AF65-F5344CB8AC3E}">
        <p14:creationId xmlns:p14="http://schemas.microsoft.com/office/powerpoint/2010/main" val="4068740089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7C8B8AA-BA69-9904-EDE8-21B99875D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385" y="1190218"/>
            <a:ext cx="3190631" cy="2495413"/>
          </a:xfrm>
        </p:spPr>
        <p:txBody>
          <a:bodyPr>
            <a:noAutofit/>
          </a:bodyPr>
          <a:lstStyle/>
          <a:p>
            <a:pPr>
              <a:lnSpc>
                <a:spcPts val="3000"/>
              </a:lnSpc>
            </a:pPr>
            <a:r>
              <a:rPr lang="en-GB" sz="2000" dirty="0"/>
              <a:t>Seamless Scheduling: Developing &amp;</a:t>
            </a:r>
            <a:r>
              <a:rPr lang="en-GB" sz="2000" dirty="0" err="1"/>
              <a:t>bookme</a:t>
            </a:r>
            <a:r>
              <a:rPr lang="en-GB" sz="2000" dirty="0"/>
              <a:t> solution with </a:t>
            </a:r>
            <a:r>
              <a:rPr lang="en-GB" sz="2000" dirty="0" err="1"/>
              <a:t>Nykredit</a:t>
            </a:r>
            <a:r>
              <a:rPr lang="en-GB" sz="2000" dirty="0"/>
              <a:t>, </a:t>
            </a:r>
            <a:r>
              <a:rPr lang="en-GB" sz="2000" dirty="0" err="1"/>
              <a:t>SparNord</a:t>
            </a:r>
            <a:r>
              <a:rPr lang="en-GB" sz="2000" dirty="0"/>
              <a:t> &amp; </a:t>
            </a:r>
            <a:r>
              <a:rPr lang="en-GB" sz="2000" dirty="0" err="1"/>
              <a:t>Arbejdernes</a:t>
            </a:r>
            <a:r>
              <a:rPr lang="en-GB" sz="2000" dirty="0"/>
              <a:t> </a:t>
            </a:r>
            <a:r>
              <a:rPr lang="en-GB" sz="2000" dirty="0" err="1"/>
              <a:t>Landsbank</a:t>
            </a:r>
            <a:endParaRPr lang="en-GB" sz="2000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844577A-AFC8-CCD5-3CA4-31E33CD77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8123" y="6474022"/>
            <a:ext cx="747600" cy="75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BEE629-273C-BEBB-CA0F-62BC402235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4429" y="6391582"/>
            <a:ext cx="764443" cy="2263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EEBD2D-ABF3-8E86-5616-7EB5188D8E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1390" y="1068787"/>
            <a:ext cx="8851800" cy="50817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EC9BDD-3B60-6B2C-302D-6EF2342963D8}"/>
              </a:ext>
            </a:extLst>
          </p:cNvPr>
          <p:cNvSpPr txBox="1">
            <a:spLocks/>
          </p:cNvSpPr>
          <p:nvPr/>
        </p:nvSpPr>
        <p:spPr>
          <a:xfrm>
            <a:off x="8973076" y="3502190"/>
            <a:ext cx="1616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&amp;bookme customer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83B16A-986C-4341-97CF-9093C7A64930}"/>
              </a:ext>
            </a:extLst>
          </p:cNvPr>
          <p:cNvSpPr txBox="1">
            <a:spLocks/>
          </p:cNvSpPr>
          <p:nvPr/>
        </p:nvSpPr>
        <p:spPr>
          <a:xfrm>
            <a:off x="8973075" y="5603542"/>
            <a:ext cx="19841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&amp;bookme customer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5FC3367-D615-63FC-D1CA-7342831E0E8F}"/>
              </a:ext>
            </a:extLst>
          </p:cNvPr>
          <p:cNvSpPr txBox="1">
            <a:spLocks/>
          </p:cNvSpPr>
          <p:nvPr/>
        </p:nvSpPr>
        <p:spPr>
          <a:xfrm>
            <a:off x="4003902" y="5622518"/>
            <a:ext cx="28873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&amp;money multi-tenant SAAS backend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C7F3A71-F07D-F127-1D0C-C30123428CA9}"/>
              </a:ext>
            </a:extLst>
          </p:cNvPr>
          <p:cNvSpPr txBox="1">
            <a:spLocks/>
          </p:cNvSpPr>
          <p:nvPr/>
        </p:nvSpPr>
        <p:spPr>
          <a:xfrm>
            <a:off x="507600" y="446400"/>
            <a:ext cx="5637600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355" rtl="0" eaLnBrk="1" latinLnBrk="0" hangingPunct="1">
              <a:lnSpc>
                <a:spcPts val="12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None/>
              <a:tabLst/>
              <a:defRPr sz="1000" b="1" i="0" kern="1200" spc="150" baseline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000" b="1" kern="0" spc="150" dirty="0">
                <a:solidFill>
                  <a:srgbClr val="FF6600"/>
                </a:solidFill>
                <a:latin typeface="Poppins SemiBold" pitchFamily="2" charset="77"/>
                <a:ea typeface="Poppins Medium"/>
                <a:cs typeface="Poppins SemiBold" pitchFamily="2" charset="77"/>
                <a:sym typeface="Poppins Medium"/>
              </a:rPr>
              <a:t>ARCHITECTURE</a:t>
            </a:r>
            <a:endParaRPr lang="en-GB" sz="1000" b="1" kern="0" spc="150" dirty="0">
              <a:solidFill>
                <a:srgbClr val="FF6600"/>
              </a:solidFill>
              <a:latin typeface="Poppins SemiBold" pitchFamily="2" charset="77"/>
              <a:ea typeface="Poppins Medium"/>
              <a:cs typeface="Poppins SemiBold" pitchFamily="2" charset="77"/>
              <a:sym typeface="Poppins Medium"/>
            </a:endParaRPr>
          </a:p>
        </p:txBody>
      </p:sp>
    </p:spTree>
    <p:extLst>
      <p:ext uri="{BB962C8B-B14F-4D97-AF65-F5344CB8AC3E}">
        <p14:creationId xmlns:p14="http://schemas.microsoft.com/office/powerpoint/2010/main" val="1535254388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2FA581-099E-A74A-BB7E-4F6F79869BB5}"/>
              </a:ext>
            </a:extLst>
          </p:cNvPr>
          <p:cNvSpPr txBox="1">
            <a:spLocks/>
          </p:cNvSpPr>
          <p:nvPr/>
        </p:nvSpPr>
        <p:spPr>
          <a:xfrm>
            <a:off x="507600" y="446400"/>
            <a:ext cx="5637600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355" rtl="0" eaLnBrk="1" latinLnBrk="0" hangingPunct="1">
              <a:lnSpc>
                <a:spcPts val="12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None/>
              <a:tabLst/>
              <a:defRPr sz="1000" b="1" i="0" kern="1200" spc="150" baseline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000" b="1" spc="150" dirty="0">
                <a:solidFill>
                  <a:srgbClr val="FF6600"/>
                </a:solidFill>
                <a:effectLst/>
                <a:latin typeface="Poppins SemiBold" pitchFamily="2" charset="77"/>
                <a:cs typeface="Poppins SemiBold" pitchFamily="2" charset="77"/>
              </a:rPr>
              <a:t>EFFECT</a:t>
            </a:r>
            <a:endParaRPr lang="en-GB" sz="1000" b="1" kern="0" spc="150" dirty="0">
              <a:solidFill>
                <a:srgbClr val="FF6600"/>
              </a:solidFill>
              <a:latin typeface="Poppins SemiBold" pitchFamily="2" charset="77"/>
              <a:ea typeface="Poppins Medium"/>
              <a:cs typeface="Poppins SemiBold" pitchFamily="2" charset="77"/>
              <a:sym typeface="Poppins Medium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9D35D7-EEE6-8582-52FA-175912123698}"/>
              </a:ext>
            </a:extLst>
          </p:cNvPr>
          <p:cNvSpPr txBox="1">
            <a:spLocks/>
          </p:cNvSpPr>
          <p:nvPr/>
        </p:nvSpPr>
        <p:spPr>
          <a:xfrm>
            <a:off x="904148" y="1233003"/>
            <a:ext cx="8207961" cy="16082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355" rtl="0" eaLnBrk="1" latinLnBrk="0" hangingPunct="1">
              <a:lnSpc>
                <a:spcPts val="48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pPr defTabSz="457200" hangingPunct="0">
              <a:lnSpc>
                <a:spcPts val="5500"/>
              </a:lnSpc>
              <a:tabLst>
                <a:tab pos="590550" algn="l"/>
              </a:tabLst>
            </a:pPr>
            <a:r>
              <a:rPr lang="en-GB" kern="0">
                <a:solidFill>
                  <a:srgbClr val="2C3A42"/>
                </a:solidFill>
                <a:sym typeface="Poppins Medium"/>
              </a:rPr>
              <a:t>Reduced administrative        cost &amp; scalability</a:t>
            </a:r>
            <a:br>
              <a:rPr lang="en-GB" sz="1200" kern="0">
                <a:solidFill>
                  <a:srgbClr val="2C3A42"/>
                </a:solidFill>
                <a:latin typeface="Poppins" pitchFamily="2" charset="77"/>
                <a:cs typeface="Poppins" pitchFamily="2" charset="77"/>
                <a:sym typeface="Poppins SemiBold"/>
              </a:rPr>
            </a:br>
            <a:endParaRPr lang="en-GB" sz="4200" dirty="0">
              <a:solidFill>
                <a:srgbClr val="2C3A42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A06009-D3A0-89AA-877B-B32A999EAE7E}"/>
              </a:ext>
            </a:extLst>
          </p:cNvPr>
          <p:cNvSpPr txBox="1">
            <a:spLocks/>
          </p:cNvSpPr>
          <p:nvPr/>
        </p:nvSpPr>
        <p:spPr>
          <a:xfrm>
            <a:off x="1618855" y="3001911"/>
            <a:ext cx="8480488" cy="61000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93689" indent="-493689" algn="l" defTabSz="914355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 hangingPunct="0">
              <a:lnSpc>
                <a:spcPct val="125000"/>
              </a:lnSpc>
              <a:buFont typeface="System Font Regular"/>
              <a:buNone/>
              <a:tabLst>
                <a:tab pos="590550" algn="l"/>
              </a:tabLst>
            </a:pPr>
            <a:r>
              <a:rPr lang="en-GB" sz="1700" kern="0" dirty="0">
                <a:solidFill>
                  <a:srgbClr val="2C3A42">
                    <a:alpha val="80000"/>
                  </a:srgbClr>
                </a:solidFill>
                <a:sym typeface="Poppins SemiBold"/>
              </a:rPr>
              <a:t>Automation and efficient scheduling reduced the operational costs associated with manual meeting arrangements</a:t>
            </a:r>
          </a:p>
          <a:p>
            <a:pPr defTabSz="457200" hangingPunct="0">
              <a:lnSpc>
                <a:spcPct val="125000"/>
              </a:lnSpc>
              <a:tabLst>
                <a:tab pos="590550" algn="l"/>
              </a:tabLst>
            </a:pPr>
            <a:endParaRPr lang="en-GB" sz="1700" kern="0" dirty="0">
              <a:solidFill>
                <a:srgbClr val="2C3A42"/>
              </a:solidFill>
              <a:sym typeface="Poppins SemiBold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9DC273-C7A8-7AF9-B996-B62314523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156" y="3117858"/>
            <a:ext cx="469900" cy="38100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74A6CE25-A894-7B91-3D1A-EB90EF9E8924}"/>
              </a:ext>
            </a:extLst>
          </p:cNvPr>
          <p:cNvSpPr txBox="1">
            <a:spLocks/>
          </p:cNvSpPr>
          <p:nvPr/>
        </p:nvSpPr>
        <p:spPr>
          <a:xfrm>
            <a:off x="1618854" y="3923042"/>
            <a:ext cx="8480488" cy="7243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355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None/>
              <a:tabLst/>
              <a:defRPr sz="2000" kern="1200">
                <a:solidFill>
                  <a:schemeClr val="bg1">
                    <a:alpha val="80000"/>
                  </a:scheme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898480" indent="-441303" algn="l" defTabSz="914355" rtl="0" eaLnBrk="1" latinLnBrk="0" hangingPunct="1">
              <a:lnSpc>
                <a:spcPts val="32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200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ts val="32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200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ts val="32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200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ts val="32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200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None/>
              <a:tabLst>
                <a:tab pos="590550" algn="l"/>
              </a:tabLst>
              <a:defRPr/>
            </a:pPr>
            <a:r>
              <a:rPr kumimoji="0" lang="en-GB" sz="1700" b="0" i="0" u="none" strike="noStrike" kern="0" cap="none" spc="0" normalizeH="0" baseline="0" noProof="0" dirty="0">
                <a:ln>
                  <a:noFill/>
                </a:ln>
                <a:solidFill>
                  <a:srgbClr val="2C3A42">
                    <a:alpha val="8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  <a:sym typeface="Poppins SemiBold"/>
              </a:rPr>
              <a:t>The solution’s design enabled easy onboarding of new banks, supporting growth &amp; adaptability</a:t>
            </a:r>
          </a:p>
          <a:p>
            <a:pPr marL="0" marR="0" lvl="0" indent="0" algn="l" defTabSz="457200" rtl="0" eaLnBrk="1" fontAlgn="auto" latinLnBrk="0" hangingPunct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None/>
              <a:tabLst>
                <a:tab pos="590550" algn="l"/>
              </a:tabLst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2C3A42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  <a:sym typeface="Poppins SemiBold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9FA80B-88CE-872A-D09D-472D0B17A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155" y="3999675"/>
            <a:ext cx="469900" cy="3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665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1506C-BE0B-EEA4-A996-A4F49F890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283" y="1232982"/>
            <a:ext cx="5556250" cy="1203908"/>
          </a:xfrm>
        </p:spPr>
        <p:txBody>
          <a:bodyPr>
            <a:noAutofit/>
          </a:bodyPr>
          <a:lstStyle/>
          <a:p>
            <a:pPr>
              <a:lnSpc>
                <a:spcPts val="5500"/>
              </a:lnSpc>
            </a:pPr>
            <a:r>
              <a:rPr lang="en-GB" sz="4000" dirty="0"/>
              <a:t>Fast tracking mortgage loans</a:t>
            </a:r>
            <a:br>
              <a:rPr lang="en-GB" sz="4000" dirty="0"/>
            </a:br>
            <a:br>
              <a:rPr lang="en-GB" sz="4000" dirty="0"/>
            </a:br>
            <a:br>
              <a:rPr lang="en-GB" sz="4000" dirty="0"/>
            </a:br>
            <a:br>
              <a:rPr lang="en-GB" sz="4000" dirty="0"/>
            </a:br>
            <a:br>
              <a:rPr lang="en-GB" dirty="0"/>
            </a:br>
            <a:endParaRPr lang="en-GB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2067369-94BC-6AE4-56A5-7E112976F4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72107" y="6472008"/>
            <a:ext cx="747600" cy="75600"/>
          </a:xfrm>
          <a:prstGeom prst="rect">
            <a:avLst/>
          </a:prstGeom>
        </p:spPr>
      </p:pic>
      <p:sp>
        <p:nvSpPr>
          <p:cNvPr id="6" name="Rectangle">
            <a:extLst>
              <a:ext uri="{FF2B5EF4-FFF2-40B4-BE49-F238E27FC236}">
                <a16:creationId xmlns:a16="http://schemas.microsoft.com/office/drawing/2014/main" id="{89071DDA-5EAE-E610-E3F4-DA0754E3FBFB}"/>
              </a:ext>
            </a:extLst>
          </p:cNvPr>
          <p:cNvSpPr/>
          <p:nvPr/>
        </p:nvSpPr>
        <p:spPr>
          <a:xfrm>
            <a:off x="6600825" y="3254"/>
            <a:ext cx="5617003" cy="685149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3FA01F84-9040-3741-8352-E519A2D515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8765" y="1443946"/>
            <a:ext cx="5499063" cy="4407646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ctangle">
            <a:extLst>
              <a:ext uri="{FF2B5EF4-FFF2-40B4-BE49-F238E27FC236}">
                <a16:creationId xmlns:a16="http://schemas.microsoft.com/office/drawing/2014/main" id="{69E9BBF0-FBB8-2ECF-D474-843E0926C5EB}"/>
              </a:ext>
            </a:extLst>
          </p:cNvPr>
          <p:cNvSpPr/>
          <p:nvPr/>
        </p:nvSpPr>
        <p:spPr>
          <a:xfrm>
            <a:off x="4595854" y="6408356"/>
            <a:ext cx="803193" cy="214624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3B297E4-1B0E-79BF-A776-A1242AD602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97932" y="6396636"/>
            <a:ext cx="724862" cy="21462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F3B24-AD6B-1648-52E6-F8393F446C11}"/>
              </a:ext>
            </a:extLst>
          </p:cNvPr>
          <p:cNvSpPr txBox="1">
            <a:spLocks/>
          </p:cNvSpPr>
          <p:nvPr/>
        </p:nvSpPr>
        <p:spPr>
          <a:xfrm>
            <a:off x="915566" y="2899287"/>
            <a:ext cx="5104483" cy="16821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93689" indent="-493689" algn="l" defTabSz="914355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stem Font Regular"/>
              <a:buNone/>
            </a:pPr>
            <a:r>
              <a:rPr lang="en-GB" dirty="0">
                <a:solidFill>
                  <a:srgbClr val="2C3A41">
                    <a:alpha val="69804"/>
                  </a:srgbClr>
                </a:solidFill>
              </a:rPr>
              <a:t>Bankdata provides IT solutions to Danish banks to streamline operations. Sydbank is one of the largest banks in Denmark.</a:t>
            </a:r>
            <a:endParaRPr lang="en-DK" dirty="0">
              <a:solidFill>
                <a:srgbClr val="2C3A41">
                  <a:alpha val="69804"/>
                </a:srgbClr>
              </a:solidFill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D767AC6-6D2D-DFE5-6C2C-9317C3431B08}"/>
              </a:ext>
            </a:extLst>
          </p:cNvPr>
          <p:cNvSpPr txBox="1">
            <a:spLocks/>
          </p:cNvSpPr>
          <p:nvPr/>
        </p:nvSpPr>
        <p:spPr>
          <a:xfrm>
            <a:off x="507600" y="446400"/>
            <a:ext cx="5637600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355" rtl="0" eaLnBrk="1" latinLnBrk="0" hangingPunct="1">
              <a:lnSpc>
                <a:spcPts val="12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None/>
              <a:tabLst/>
              <a:defRPr sz="1000" b="1" i="0" kern="1200" spc="150" baseline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000" b="1" kern="0" spc="150" dirty="0">
                <a:solidFill>
                  <a:srgbClr val="FF6600"/>
                </a:solidFill>
                <a:latin typeface="Poppins SemiBold" pitchFamily="2" charset="77"/>
                <a:ea typeface="Poppins Medium"/>
                <a:cs typeface="Poppins SemiBold" pitchFamily="2" charset="77"/>
                <a:sym typeface="Poppins Medium"/>
              </a:rPr>
              <a:t>DESIGN THINKER </a:t>
            </a:r>
            <a:r>
              <a:rPr lang="da-DK" sz="1000" b="1" spc="150" dirty="0">
                <a:solidFill>
                  <a:srgbClr val="FF6600"/>
                </a:solidFill>
                <a:effectLst/>
                <a:latin typeface="Poppins SemiBold" pitchFamily="2" charset="77"/>
                <a:cs typeface="Poppins SemiBold" pitchFamily="2" charset="77"/>
              </a:rPr>
              <a:t>| SPEEDBOATER | SUPER INTEGRATOR</a:t>
            </a:r>
            <a:endParaRPr lang="en-GB" sz="1000" b="1" kern="0" spc="150" dirty="0">
              <a:solidFill>
                <a:srgbClr val="FF6600"/>
              </a:solidFill>
              <a:latin typeface="Poppins SemiBold" pitchFamily="2" charset="77"/>
              <a:ea typeface="Poppins Medium"/>
              <a:cs typeface="Poppins SemiBold" pitchFamily="2" charset="77"/>
              <a:sym typeface="Poppins Medium"/>
            </a:endParaRPr>
          </a:p>
        </p:txBody>
      </p:sp>
    </p:spTree>
    <p:extLst>
      <p:ext uri="{BB962C8B-B14F-4D97-AF65-F5344CB8AC3E}">
        <p14:creationId xmlns:p14="http://schemas.microsoft.com/office/powerpoint/2010/main" val="18794239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D4B72025-5680-FFFE-D991-81BAE81D38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8123" y="6474022"/>
            <a:ext cx="747600" cy="756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229EA05-0750-A240-E8A8-C144F9290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341" y="1225996"/>
            <a:ext cx="10230782" cy="4406008"/>
          </a:xfrm>
        </p:spPr>
        <p:txBody>
          <a:bodyPr>
            <a:noAutofit/>
          </a:bodyPr>
          <a:lstStyle/>
          <a:p>
            <a:pPr>
              <a:lnSpc>
                <a:spcPts val="5500"/>
              </a:lnSpc>
            </a:pPr>
            <a:r>
              <a:rPr lang="en-GB" sz="4000" kern="0" dirty="0">
                <a:solidFill>
                  <a:srgbClr val="2C3A41"/>
                </a:solidFill>
                <a:sym typeface="Poppins SemiBold"/>
              </a:rPr>
              <a:t>Bankdata and Sydbank faced challenges in their mortgage loan process, characterized by manual data entry tasks and system integration issues.</a:t>
            </a:r>
            <a:br>
              <a:rPr lang="en-GB" sz="4000" dirty="0">
                <a:solidFill>
                  <a:srgbClr val="2C3A41"/>
                </a:solidFill>
                <a:effectLst/>
              </a:rPr>
            </a:br>
            <a:br>
              <a:rPr lang="en-GB" sz="4000" kern="0" dirty="0">
                <a:sym typeface="Poppins SemiBold"/>
              </a:rPr>
            </a:br>
            <a:br>
              <a:rPr lang="en-GB" sz="4000" kern="0" dirty="0">
                <a:sym typeface="Poppins SemiBold"/>
              </a:rPr>
            </a:br>
            <a:br>
              <a:rPr lang="en-GB" sz="4000" dirty="0">
                <a:effectLst/>
              </a:rPr>
            </a:br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DFD0C1-BB03-6BAE-E9B4-48557A4961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7757" y="6411312"/>
            <a:ext cx="724862" cy="214624"/>
          </a:xfrm>
          <a:prstGeom prst="rect">
            <a:avLst/>
          </a:prstGeom>
        </p:spPr>
      </p:pic>
      <p:sp>
        <p:nvSpPr>
          <p:cNvPr id="5" name="Rectangle">
            <a:extLst>
              <a:ext uri="{FF2B5EF4-FFF2-40B4-BE49-F238E27FC236}">
                <a16:creationId xmlns:a16="http://schemas.microsoft.com/office/drawing/2014/main" id="{F9F11181-9136-E8A3-B0F7-7A74E8C18B2D}"/>
              </a:ext>
            </a:extLst>
          </p:cNvPr>
          <p:cNvSpPr/>
          <p:nvPr/>
        </p:nvSpPr>
        <p:spPr>
          <a:xfrm>
            <a:off x="10153774" y="6411312"/>
            <a:ext cx="803193" cy="214624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B5FF66C-5B52-9435-678D-8B39AB2E6C8C}"/>
              </a:ext>
            </a:extLst>
          </p:cNvPr>
          <p:cNvSpPr txBox="1">
            <a:spLocks/>
          </p:cNvSpPr>
          <p:nvPr/>
        </p:nvSpPr>
        <p:spPr>
          <a:xfrm>
            <a:off x="507600" y="446400"/>
            <a:ext cx="5637600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355" rtl="0" eaLnBrk="1" latinLnBrk="0" hangingPunct="1">
              <a:lnSpc>
                <a:spcPts val="12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None/>
              <a:tabLst/>
              <a:defRPr sz="1000" b="1" i="0" kern="1200" spc="150" baseline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000" b="1" kern="0" spc="150" dirty="0">
                <a:solidFill>
                  <a:srgbClr val="FF6600"/>
                </a:solidFill>
                <a:latin typeface="Poppins SemiBold" pitchFamily="2" charset="77"/>
                <a:ea typeface="Poppins Medium"/>
                <a:cs typeface="Poppins SemiBold" pitchFamily="2" charset="77"/>
                <a:sym typeface="Poppins Medium"/>
              </a:rPr>
              <a:t>CHALLENGE</a:t>
            </a:r>
            <a:endParaRPr lang="en-GB" sz="1000" b="1" kern="0" spc="150" dirty="0">
              <a:solidFill>
                <a:srgbClr val="FF6600"/>
              </a:solidFill>
              <a:latin typeface="Poppins SemiBold" pitchFamily="2" charset="77"/>
              <a:ea typeface="Poppins Medium"/>
              <a:cs typeface="Poppins SemiBold" pitchFamily="2" charset="77"/>
              <a:sym typeface="Poppins Medium"/>
            </a:endParaRPr>
          </a:p>
        </p:txBody>
      </p:sp>
    </p:spTree>
    <p:extLst>
      <p:ext uri="{BB962C8B-B14F-4D97-AF65-F5344CB8AC3E}">
        <p14:creationId xmlns:p14="http://schemas.microsoft.com/office/powerpoint/2010/main" val="275178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1575E99D-B2B9-7870-349D-B61195DB4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8123" y="6474022"/>
            <a:ext cx="747600" cy="75600"/>
          </a:xfrm>
          <a:prstGeom prst="rect">
            <a:avLst/>
          </a:prstGeom>
        </p:spPr>
      </p:pic>
      <p:graphicFrame>
        <p:nvGraphicFramePr>
          <p:cNvPr id="11" name="Content Placeholder 6">
            <a:extLst>
              <a:ext uri="{FF2B5EF4-FFF2-40B4-BE49-F238E27FC236}">
                <a16:creationId xmlns:a16="http://schemas.microsoft.com/office/drawing/2014/main" id="{45BA24E6-50F8-217E-2E0D-F2453A38A8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5383308"/>
              </p:ext>
            </p:extLst>
          </p:nvPr>
        </p:nvGraphicFramePr>
        <p:xfrm>
          <a:off x="6225148" y="1137357"/>
          <a:ext cx="9369699" cy="46910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9492">
                  <a:extLst>
                    <a:ext uri="{9D8B030D-6E8A-4147-A177-3AD203B41FA5}">
                      <a16:colId xmlns:a16="http://schemas.microsoft.com/office/drawing/2014/main" val="3315885209"/>
                    </a:ext>
                  </a:extLst>
                </a:gridCol>
                <a:gridCol w="5383132">
                  <a:extLst>
                    <a:ext uri="{9D8B030D-6E8A-4147-A177-3AD203B41FA5}">
                      <a16:colId xmlns:a16="http://schemas.microsoft.com/office/drawing/2014/main" val="2948918742"/>
                    </a:ext>
                  </a:extLst>
                </a:gridCol>
                <a:gridCol w="227000">
                  <a:extLst>
                    <a:ext uri="{9D8B030D-6E8A-4147-A177-3AD203B41FA5}">
                      <a16:colId xmlns:a16="http://schemas.microsoft.com/office/drawing/2014/main" val="498790534"/>
                    </a:ext>
                  </a:extLst>
                </a:gridCol>
                <a:gridCol w="449487">
                  <a:extLst>
                    <a:ext uri="{9D8B030D-6E8A-4147-A177-3AD203B41FA5}">
                      <a16:colId xmlns:a16="http://schemas.microsoft.com/office/drawing/2014/main" val="3036924047"/>
                    </a:ext>
                  </a:extLst>
                </a:gridCol>
                <a:gridCol w="2890588">
                  <a:extLst>
                    <a:ext uri="{9D8B030D-6E8A-4147-A177-3AD203B41FA5}">
                      <a16:colId xmlns:a16="http://schemas.microsoft.com/office/drawing/2014/main" val="3769451280"/>
                    </a:ext>
                  </a:extLst>
                </a:gridCol>
              </a:tblGrid>
              <a:tr h="1348987">
                <a:tc>
                  <a:txBody>
                    <a:bodyPr/>
                    <a:lstStyle/>
                    <a:p>
                      <a:r>
                        <a:rPr lang="en-GB" sz="1600" b="1" i="0" dirty="0">
                          <a:solidFill>
                            <a:schemeClr val="accent1"/>
                          </a:solidFill>
                          <a:latin typeface="Poppins SemiBold" pitchFamily="2" charset="77"/>
                          <a:cs typeface="Poppins SemiBold" pitchFamily="2" charset="77"/>
                        </a:rPr>
                        <a:t>1.</a:t>
                      </a: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0" dirty="0">
                          <a:solidFill>
                            <a:srgbClr val="2C3A42">
                              <a:alpha val="80000"/>
                            </a:srgbClr>
                          </a:solidFill>
                          <a:latin typeface="Poppins" pitchFamily="2" charset="77"/>
                          <a:cs typeface="Poppins" pitchFamily="2" charset="77"/>
                          <a:sym typeface="Poppins SemiBold"/>
                        </a:rPr>
                        <a:t>Eliminate unnecessary steps and    streamline the mortgage loan process </a:t>
                      </a: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C3A41">
                            <a:alpha val="80000"/>
                          </a:srgbClr>
                        </a:solidFill>
                        <a:effectLst/>
                        <a:uLnTx/>
                        <a:uFillTx/>
                        <a:latin typeface="Poppins" pitchFamily="2" charset="77"/>
                        <a:ea typeface="+mn-ea"/>
                        <a:cs typeface="Poppins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b="1" i="0" dirty="0">
                        <a:solidFill>
                          <a:schemeClr val="accent1"/>
                        </a:solidFill>
                        <a:latin typeface="Poppins SemiBold" pitchFamily="2" charset="77"/>
                        <a:cs typeface="Poppins SemiBold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C3A41">
                            <a:alpha val="80000"/>
                          </a:srgbClr>
                        </a:solidFill>
                        <a:effectLst/>
                        <a:uLnTx/>
                        <a:uFillTx/>
                        <a:latin typeface="Poppins" pitchFamily="2" charset="77"/>
                        <a:ea typeface="+mn-ea"/>
                        <a:cs typeface="Poppins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6233741"/>
                  </a:ext>
                </a:extLst>
              </a:tr>
              <a:tr h="1717589">
                <a:tc>
                  <a:txBody>
                    <a:bodyPr/>
                    <a:lstStyle/>
                    <a:p>
                      <a:r>
                        <a:rPr lang="en-GB" sz="1600" b="1" i="0" dirty="0">
                          <a:solidFill>
                            <a:schemeClr val="accent1"/>
                          </a:solidFill>
                          <a:latin typeface="Poppins SemiBold" pitchFamily="2" charset="77"/>
                          <a:cs typeface="Poppins SemiBold" pitchFamily="2" charset="77"/>
                        </a:rPr>
                        <a:t>2.</a:t>
                      </a: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90550" algn="l"/>
                        </a:tabLst>
                        <a:defRPr/>
                      </a:pPr>
                      <a:r>
                        <a:rPr lang="en-GB" sz="1800" kern="0" dirty="0">
                          <a:solidFill>
                            <a:srgbClr val="2C3A42">
                              <a:alpha val="80000"/>
                            </a:srgbClr>
                          </a:solidFill>
                          <a:latin typeface="Poppins" pitchFamily="2" charset="77"/>
                          <a:cs typeface="Poppins" pitchFamily="2" charset="77"/>
                          <a:sym typeface="Poppins SemiBold"/>
                        </a:rPr>
                        <a:t>Reduce the excessive time advisors.        spend  on manual data entry across.  multiple systems</a:t>
                      </a: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C3A41">
                            <a:alpha val="80000"/>
                          </a:srgbClr>
                        </a:solidFill>
                        <a:effectLst/>
                        <a:uLnTx/>
                        <a:uFillTx/>
                        <a:latin typeface="Poppins" pitchFamily="2" charset="77"/>
                        <a:ea typeface="+mn-ea"/>
                        <a:cs typeface="Poppins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b="1" i="0" dirty="0">
                        <a:solidFill>
                          <a:schemeClr val="accent1"/>
                        </a:solidFill>
                        <a:latin typeface="Poppins SemiBold" pitchFamily="2" charset="77"/>
                        <a:cs typeface="Poppins SemiBold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C3A41">
                            <a:alpha val="80000"/>
                          </a:srgbClr>
                        </a:solidFill>
                        <a:effectLst/>
                        <a:uLnTx/>
                        <a:uFillTx/>
                        <a:latin typeface="Poppins" pitchFamily="2" charset="77"/>
                        <a:ea typeface="+mn-ea"/>
                        <a:cs typeface="Poppins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6636467"/>
                  </a:ext>
                </a:extLst>
              </a:tr>
              <a:tr h="1058035">
                <a:tc>
                  <a:txBody>
                    <a:bodyPr/>
                    <a:lstStyle/>
                    <a:p>
                      <a:r>
                        <a:rPr lang="en-GB" sz="1600" b="1" i="0" dirty="0">
                          <a:solidFill>
                            <a:schemeClr val="accent1"/>
                          </a:solidFill>
                          <a:latin typeface="Poppins SemiBold" pitchFamily="2" charset="77"/>
                          <a:cs typeface="Poppins SemiBold" pitchFamily="2" charset="77"/>
                        </a:rPr>
                        <a:t>3.</a:t>
                      </a: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90550" algn="l"/>
                        </a:tabLst>
                        <a:defRPr/>
                      </a:pPr>
                      <a:r>
                        <a:rPr lang="en-GB" sz="1800" kern="0" dirty="0">
                          <a:solidFill>
                            <a:srgbClr val="2C3A42">
                              <a:alpha val="80000"/>
                            </a:srgbClr>
                          </a:solidFill>
                          <a:latin typeface="Poppins" pitchFamily="2" charset="77"/>
                          <a:cs typeface="Poppins" pitchFamily="2" charset="77"/>
                          <a:sym typeface="Poppins SemiBold"/>
                        </a:rPr>
                        <a:t>Develop a user-friendly interface that.   allows the advisors to switch to a.   customer-facing view</a:t>
                      </a:r>
                    </a:p>
                    <a:p>
                      <a:pPr marL="0" marR="0" lvl="0" indent="0" algn="l" defTabSz="457200" rtl="0" eaLnBrk="1" fontAlgn="auto" latinLnBrk="0" hangingPunct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90550" algn="l"/>
                        </a:tabLst>
                        <a:defRPr/>
                      </a:pPr>
                      <a:endParaRPr lang="en-GB" sz="1800" kern="0" dirty="0">
                        <a:solidFill>
                          <a:srgbClr val="2C3A42">
                            <a:alpha val="80000"/>
                          </a:srgbClr>
                        </a:solidFill>
                        <a:latin typeface="Poppins" pitchFamily="2" charset="77"/>
                        <a:cs typeface="Poppins" pitchFamily="2" charset="77"/>
                        <a:sym typeface="Poppins SemiBold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C3A41">
                            <a:alpha val="80000"/>
                          </a:srgbClr>
                        </a:solidFill>
                        <a:effectLst/>
                        <a:uLnTx/>
                        <a:uFillTx/>
                        <a:latin typeface="Poppins" pitchFamily="2" charset="77"/>
                        <a:ea typeface="+mn-ea"/>
                        <a:cs typeface="Poppins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b="1" i="0" dirty="0">
                        <a:solidFill>
                          <a:schemeClr val="accent1"/>
                        </a:solidFill>
                        <a:latin typeface="Poppins SemiBold" pitchFamily="2" charset="77"/>
                        <a:cs typeface="Poppins SemiBold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C3A41">
                            <a:alpha val="80000"/>
                          </a:srgbClr>
                        </a:solidFill>
                        <a:effectLst/>
                        <a:uLnTx/>
                        <a:uFillTx/>
                        <a:latin typeface="Poppins" pitchFamily="2" charset="77"/>
                        <a:ea typeface="+mn-ea"/>
                        <a:cs typeface="Poppins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9644866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98586C2D-9343-9852-BA49-A2F7CA1DBF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7757" y="6411312"/>
            <a:ext cx="724862" cy="214624"/>
          </a:xfrm>
          <a:prstGeom prst="rect">
            <a:avLst/>
          </a:prstGeom>
        </p:spPr>
      </p:pic>
      <p:sp>
        <p:nvSpPr>
          <p:cNvPr id="3" name="Rectangle">
            <a:extLst>
              <a:ext uri="{FF2B5EF4-FFF2-40B4-BE49-F238E27FC236}">
                <a16:creationId xmlns:a16="http://schemas.microsoft.com/office/drawing/2014/main" id="{6C802A9E-94A1-9E98-1C2B-2D6558D4F08A}"/>
              </a:ext>
            </a:extLst>
          </p:cNvPr>
          <p:cNvSpPr/>
          <p:nvPr/>
        </p:nvSpPr>
        <p:spPr>
          <a:xfrm>
            <a:off x="10153774" y="6411312"/>
            <a:ext cx="803193" cy="214624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E584D1B-81AA-0C85-017E-0B5F63D77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528" y="1220357"/>
            <a:ext cx="5183472" cy="2448216"/>
          </a:xfrm>
        </p:spPr>
        <p:txBody>
          <a:bodyPr>
            <a:noAutofit/>
          </a:bodyPr>
          <a:lstStyle/>
          <a:p>
            <a:pPr>
              <a:lnSpc>
                <a:spcPts val="5500"/>
              </a:lnSpc>
            </a:pPr>
            <a:r>
              <a:rPr lang="en-GB" sz="4000" dirty="0">
                <a:solidFill>
                  <a:srgbClr val="2C3A42"/>
                </a:solidFill>
                <a:effectLst/>
              </a:rPr>
              <a:t>Optimizing mortgage processes</a:t>
            </a:r>
            <a:endParaRPr lang="en-GB" sz="4000" dirty="0">
              <a:solidFill>
                <a:srgbClr val="2C3A42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FD7C0C9-B0AE-0650-1C1F-709A39AABC17}"/>
              </a:ext>
            </a:extLst>
          </p:cNvPr>
          <p:cNvSpPr txBox="1">
            <a:spLocks/>
          </p:cNvSpPr>
          <p:nvPr/>
        </p:nvSpPr>
        <p:spPr>
          <a:xfrm>
            <a:off x="507600" y="446400"/>
            <a:ext cx="5637600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355" rtl="0" eaLnBrk="1" latinLnBrk="0" hangingPunct="1">
              <a:lnSpc>
                <a:spcPts val="12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None/>
              <a:tabLst/>
              <a:defRPr sz="1000" b="1" i="0" kern="1200" spc="150" baseline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000" b="1" kern="0" spc="150" dirty="0">
                <a:solidFill>
                  <a:srgbClr val="FF6600"/>
                </a:solidFill>
                <a:latin typeface="Poppins SemiBold" pitchFamily="2" charset="77"/>
                <a:ea typeface="Poppins Medium"/>
                <a:cs typeface="Poppins SemiBold" pitchFamily="2" charset="77"/>
                <a:sym typeface="Poppins Medium"/>
              </a:rPr>
              <a:t>FOCUS AREAS</a:t>
            </a:r>
            <a:endParaRPr lang="en-GB" sz="1000" b="1" kern="0" spc="150" dirty="0">
              <a:solidFill>
                <a:srgbClr val="FF6600"/>
              </a:solidFill>
              <a:latin typeface="Poppins SemiBold" pitchFamily="2" charset="77"/>
              <a:ea typeface="Poppins Medium"/>
              <a:cs typeface="Poppins SemiBold" pitchFamily="2" charset="77"/>
              <a:sym typeface="Poppins Medium"/>
            </a:endParaRPr>
          </a:p>
        </p:txBody>
      </p:sp>
    </p:spTree>
    <p:extLst>
      <p:ext uri="{BB962C8B-B14F-4D97-AF65-F5344CB8AC3E}">
        <p14:creationId xmlns:p14="http://schemas.microsoft.com/office/powerpoint/2010/main" val="3572031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28E7AA1A-BC16-8EA8-127E-A3D22B4BE0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74" r="19614"/>
          <a:stretch/>
        </p:blipFill>
        <p:spPr>
          <a:xfrm>
            <a:off x="6635750" y="0"/>
            <a:ext cx="555625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14F6202-B03D-ED0D-44FB-3CA4020574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38123" y="6474022"/>
            <a:ext cx="747600" cy="75600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CB00F96-DF58-B544-57C6-681F4EE0CEB1}"/>
              </a:ext>
            </a:extLst>
          </p:cNvPr>
          <p:cNvSpPr txBox="1">
            <a:spLocks/>
          </p:cNvSpPr>
          <p:nvPr/>
        </p:nvSpPr>
        <p:spPr>
          <a:xfrm>
            <a:off x="515938" y="1683041"/>
            <a:ext cx="5637600" cy="5277827"/>
          </a:xfrm>
          <a:prstGeom prst="rect">
            <a:avLst/>
          </a:prstGeom>
        </p:spPr>
        <p:txBody>
          <a:bodyPr vert="horz" lIns="0" tIns="0" rIns="0" bIns="0" rtlCol="0">
            <a:normAutofit fontScale="70000" lnSpcReduction="20000"/>
          </a:bodyPr>
          <a:lstStyle>
            <a:lvl1pPr marL="493689" indent="-493689" algn="l" defTabSz="914355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93689" marR="0" lvl="0" indent="-493689" algn="l" defTabSz="914355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Char char="—"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2C3A41">
                    <a:alpha val="8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Today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FF6600">
                    <a:alpha val="8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collaboration between financial institutions, </a:t>
            </a: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>
                    <a:alpha val="8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startups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FF6600">
                    <a:alpha val="8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 and 3</a:t>
            </a:r>
            <a:r>
              <a:rPr kumimoji="0" lang="en-GB" sz="1500" b="1" i="0" u="none" strike="noStrike" kern="1200" cap="none" spc="0" normalizeH="0" baseline="30000" noProof="0" dirty="0">
                <a:ln>
                  <a:noFill/>
                </a:ln>
                <a:solidFill>
                  <a:srgbClr val="FF6600">
                    <a:alpha val="8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rd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FF6600">
                    <a:alpha val="8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 party product companies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2C3A41">
                    <a:alpha val="8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has grown, 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2C3A41">
                    <a:alpha val="8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fueling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2C3A41">
                    <a:alpha val="8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 innovation and expanding service offerings. This trend demands integration capabilities and challenges time-to-market, as financial institutions face the dilemma of whether to build or buy software to address dated legacy systems</a:t>
            </a:r>
          </a:p>
          <a:p>
            <a:pPr marL="493689" marR="0" lvl="0" indent="-493689" algn="l" defTabSz="914355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Char char="—"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FF6600">
                    <a:alpha val="8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Increased regulation and focus on compliance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FF6600">
                    <a:alpha val="8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.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2C3A41">
                    <a:alpha val="8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Navigating regulatory complexities remains a significant challenge for the financial sector; it increases cost burdens, operational impacts and technological demands</a:t>
            </a:r>
          </a:p>
          <a:p>
            <a:pPr marL="493689" marR="0" lvl="0" indent="-493689" algn="l" defTabSz="914355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Char char="—"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2C3A41">
                    <a:alpha val="8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Financial institutions are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FF6600">
                    <a:alpha val="8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increasingly exploring AI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2C3A41">
                    <a:alpha val="8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to reduce costs and enhance customer experience, though many of these use cases have yet to reach implementation</a:t>
            </a:r>
          </a:p>
          <a:p>
            <a:pPr marL="493689" marR="0" lvl="0" indent="-493689" algn="l" defTabSz="914355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Char char="—"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2C3A41">
                    <a:alpha val="8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The financial sector is like other industries experiencing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FF6600">
                    <a:alpha val="8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increasing cyber attacks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2C3A41">
                    <a:alpha val="8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, ranging from data breeches to ransomware activities</a:t>
            </a:r>
          </a:p>
          <a:p>
            <a:pPr marL="493689" marR="0" lvl="0" indent="-493689" algn="l" defTabSz="914355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Char char="—"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FF6600">
                    <a:alpha val="8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Industry consolidation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2C3A41">
                    <a:alpha val="8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through mergers and acquisitions in the sector</a:t>
            </a:r>
          </a:p>
          <a:p>
            <a:pPr marL="493689" marR="0" lvl="0" indent="-493689" algn="l" defTabSz="914355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Char char="—"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2C3A41">
                    <a:alpha val="8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Increased demand for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FF6600">
                    <a:alpha val="8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digitalization and automation of processes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2C3A41">
                    <a:alpha val="8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to improve customer experiences and cut costs (cost-income ratio)</a:t>
            </a:r>
          </a:p>
          <a:p>
            <a:pPr marL="493689" marR="0" lvl="0" indent="-493689" algn="l" defTabSz="914355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Char char="—"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FF6600">
                    <a:alpha val="8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A lack of unique customer facing solutions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2C3A41">
                    <a:alpha val="8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in the market</a:t>
            </a:r>
          </a:p>
          <a:p>
            <a:pPr marL="493689" marR="0" lvl="0" indent="-493689" algn="l" defTabSz="914355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Char char="—"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2C3A41">
                  <a:alpha val="80000"/>
                </a:srgbClr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marL="0" marR="0" lvl="0" indent="0" algn="l" defTabSz="914355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6600"/>
              </a:buClr>
              <a:buSz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2C3A41">
                  <a:alpha val="80000"/>
                </a:srgbClr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marL="493689" marR="0" lvl="0" indent="-493689" algn="l" defTabSz="914355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Char char="—"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2C3A41">
                  <a:alpha val="80000"/>
                </a:srgbClr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marL="493689" marR="0" lvl="0" indent="-493689" algn="l" defTabSz="914355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Char char="—"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2C3A41">
                  <a:alpha val="80000"/>
                </a:srgbClr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marL="493689" marR="0" lvl="0" indent="-493689" algn="l" defTabSz="914355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Char char="—"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2C3A41">
                  <a:alpha val="80000"/>
                </a:srgbClr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marL="493689" marR="0" lvl="0" indent="-493689" algn="l" defTabSz="914355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Char char="—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2C3A41">
                  <a:alpha val="80000"/>
                </a:srgbClr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F68DBB5-52B9-0DFE-B3A0-E774AF98A68A}"/>
              </a:ext>
            </a:extLst>
          </p:cNvPr>
          <p:cNvSpPr txBox="1">
            <a:spLocks/>
          </p:cNvSpPr>
          <p:nvPr/>
        </p:nvSpPr>
        <p:spPr>
          <a:xfrm>
            <a:off x="507600" y="446400"/>
            <a:ext cx="5637600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355" rtl="0" eaLnBrk="1" latinLnBrk="0" hangingPunct="1">
              <a:lnSpc>
                <a:spcPts val="12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None/>
              <a:tabLst/>
              <a:defRPr sz="1000" b="1" i="0" kern="1200" spc="150" baseline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FF6600"/>
                </a:solidFill>
              </a:rPr>
              <a:t>WHAT WE SEE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382C18A-4E0C-9353-5F17-7F211C2E83AD}"/>
              </a:ext>
            </a:extLst>
          </p:cNvPr>
          <p:cNvSpPr txBox="1">
            <a:spLocks/>
          </p:cNvSpPr>
          <p:nvPr/>
        </p:nvSpPr>
        <p:spPr>
          <a:xfrm>
            <a:off x="515938" y="446400"/>
            <a:ext cx="10364400" cy="9216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ts val="7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GB" sz="2000" b="1" dirty="0">
              <a:solidFill>
                <a:srgbClr val="2C3A41"/>
              </a:solidFill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C14AE31-4ABF-8DF7-664F-D07BA036EE0D}"/>
              </a:ext>
            </a:extLst>
          </p:cNvPr>
          <p:cNvSpPr txBox="1">
            <a:spLocks/>
          </p:cNvSpPr>
          <p:nvPr/>
        </p:nvSpPr>
        <p:spPr>
          <a:xfrm>
            <a:off x="507600" y="516641"/>
            <a:ext cx="10364400" cy="9216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ts val="7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2000" b="1" dirty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Emerging dynamics in </a:t>
            </a:r>
          </a:p>
          <a:p>
            <a:pPr>
              <a:lnSpc>
                <a:spcPct val="100000"/>
              </a:lnSpc>
            </a:pPr>
            <a:r>
              <a:rPr lang="en-GB" sz="2000" b="1" dirty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the European Fintech industry</a:t>
            </a:r>
          </a:p>
        </p:txBody>
      </p:sp>
    </p:spTree>
    <p:extLst>
      <p:ext uri="{BB962C8B-B14F-4D97-AF65-F5344CB8AC3E}">
        <p14:creationId xmlns:p14="http://schemas.microsoft.com/office/powerpoint/2010/main" val="4775183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We believe that successful digital products have a profound focus on solving real problems for real people"/>
          <p:cNvSpPr txBox="1">
            <a:spLocks noGrp="1"/>
          </p:cNvSpPr>
          <p:nvPr>
            <p:ph type="subTitle" sz="quarter" idx="1"/>
          </p:nvPr>
        </p:nvSpPr>
        <p:spPr>
          <a:xfrm>
            <a:off x="913787" y="4030501"/>
            <a:ext cx="2197100" cy="110751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Clr>
                <a:srgbClr val="FF6600"/>
              </a:buClr>
              <a:buNone/>
              <a:defRPr sz="3200" b="0">
                <a:solidFill>
                  <a:srgbClr val="2C3A42">
                    <a:alpha val="80000"/>
                  </a:srgbClr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rPr lang="en-GB" sz="1200" dirty="0">
                <a:solidFill>
                  <a:srgbClr val="2C3A42">
                    <a:alpha val="69804"/>
                  </a:srgbClr>
                </a:solidFill>
              </a:rPr>
              <a:t>The solution is a result of a Trifork Design Thinking workshop</a:t>
            </a:r>
          </a:p>
          <a:p>
            <a:pPr marL="0" indent="0">
              <a:buNone/>
            </a:pPr>
            <a:endParaRPr sz="1200" dirty="0"/>
          </a:p>
        </p:txBody>
      </p:sp>
      <p:sp>
        <p:nvSpPr>
          <p:cNvPr id="47" name="Good product design is cross-disciplinary"/>
          <p:cNvSpPr txBox="1">
            <a:spLocks noGrp="1"/>
          </p:cNvSpPr>
          <p:nvPr>
            <p:ph type="body" idx="25"/>
          </p:nvPr>
        </p:nvSpPr>
        <p:spPr>
          <a:xfrm>
            <a:off x="3500338" y="3363874"/>
            <a:ext cx="2203451" cy="5243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1700" b="1" dirty="0">
                <a:solidFill>
                  <a:srgbClr val="2C3A41"/>
                </a:solidFill>
                <a:effectLst/>
                <a:latin typeface="Poppins SemiBold" pitchFamily="2" charset="77"/>
                <a:cs typeface="Poppins SemiBold" pitchFamily="2" charset="77"/>
              </a:rPr>
              <a:t>Scalable Platform</a:t>
            </a:r>
            <a:endParaRPr sz="1700" b="1" dirty="0">
              <a:solidFill>
                <a:srgbClr val="2C3A41"/>
              </a:solidFill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48" name="We believe that successful digital products are the result of an intentional cross-disciplinary process"/>
          <p:cNvSpPr txBox="1">
            <a:spLocks noGrp="1"/>
          </p:cNvSpPr>
          <p:nvPr>
            <p:ph type="body" idx="22"/>
          </p:nvPr>
        </p:nvSpPr>
        <p:spPr>
          <a:xfrm>
            <a:off x="6093240" y="4030501"/>
            <a:ext cx="2203451" cy="11075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200" dirty="0">
                <a:solidFill>
                  <a:srgbClr val="2C3A42">
                    <a:alpha val="69804"/>
                  </a:srgbClr>
                </a:solidFill>
              </a:rPr>
              <a:t>Developed an intuitive and guided flow to support advisors in producing relevant documents efficiently</a:t>
            </a:r>
          </a:p>
          <a:p>
            <a:pPr marL="0" indent="0">
              <a:buNone/>
            </a:pPr>
            <a:endParaRPr lang="en-GB" sz="1200" dirty="0">
              <a:solidFill>
                <a:srgbClr val="2C3A42">
                  <a:alpha val="80000"/>
                </a:srgbClr>
              </a:solidFill>
              <a:latin typeface="Poppins Regular"/>
              <a:ea typeface="Poppins Regular"/>
              <a:cs typeface="Poppins Regular"/>
              <a:sym typeface="Poppins Regular"/>
            </a:endParaRPr>
          </a:p>
        </p:txBody>
      </p:sp>
      <p:sp>
        <p:nvSpPr>
          <p:cNvPr id="50" name="Good product design is iterative"/>
          <p:cNvSpPr txBox="1">
            <a:spLocks noGrp="1"/>
          </p:cNvSpPr>
          <p:nvPr>
            <p:ph type="body" idx="26"/>
          </p:nvPr>
        </p:nvSpPr>
        <p:spPr>
          <a:xfrm>
            <a:off x="6093240" y="3363874"/>
            <a:ext cx="2203451" cy="5243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a-DK" sz="1700" b="1" dirty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Guided Flow</a:t>
            </a:r>
            <a:endParaRPr sz="1700" b="1" dirty="0">
              <a:solidFill>
                <a:srgbClr val="2C3A41"/>
              </a:solidFill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51" name="We believe that successful digital products are created by agile-minded teams, focusing on outcomes over outputs"/>
          <p:cNvSpPr txBox="1">
            <a:spLocks noGrp="1"/>
          </p:cNvSpPr>
          <p:nvPr>
            <p:ph type="body" idx="23"/>
          </p:nvPr>
        </p:nvSpPr>
        <p:spPr>
          <a:xfrm>
            <a:off x="3500338" y="4030501"/>
            <a:ext cx="2197101" cy="11075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Autofit/>
          </a:bodyPr>
          <a:lstStyle/>
          <a:p>
            <a:pPr marL="0" indent="0">
              <a:buClr>
                <a:srgbClr val="FF6600"/>
              </a:buClr>
              <a:buNone/>
              <a:defRPr sz="3200" b="0">
                <a:solidFill>
                  <a:srgbClr val="2C3A42">
                    <a:alpha val="80000"/>
                  </a:srgbClr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rPr lang="en-GB" sz="1200" dirty="0">
                <a:solidFill>
                  <a:srgbClr val="2C3A42">
                    <a:alpha val="69804"/>
                  </a:srgbClr>
                </a:solidFill>
              </a:rPr>
              <a:t>Flexible and scalable platform with seamless integration to 3</a:t>
            </a:r>
            <a:r>
              <a:rPr lang="en-GB" sz="1200" baseline="30000" dirty="0">
                <a:solidFill>
                  <a:srgbClr val="2C3A42">
                    <a:alpha val="69804"/>
                  </a:srgbClr>
                </a:solidFill>
              </a:rPr>
              <a:t>rd</a:t>
            </a:r>
            <a:r>
              <a:rPr lang="en-GB" sz="1200" dirty="0">
                <a:solidFill>
                  <a:srgbClr val="2C3A42">
                    <a:alpha val="69804"/>
                  </a:srgbClr>
                </a:solidFill>
              </a:rPr>
              <a:t> party systems</a:t>
            </a:r>
          </a:p>
          <a:p>
            <a:pPr marL="0" indent="0">
              <a:buNone/>
            </a:pPr>
            <a:endParaRPr lang="en-GB" sz="1200" dirty="0">
              <a:solidFill>
                <a:srgbClr val="2C3A42">
                  <a:alpha val="80000"/>
                </a:srgbClr>
              </a:solidFill>
              <a:latin typeface="Poppins Regular"/>
              <a:ea typeface="Poppins Regular"/>
              <a:cs typeface="Poppins Regular"/>
              <a:sym typeface="Poppins Regular"/>
            </a:endParaRPr>
          </a:p>
        </p:txBody>
      </p:sp>
      <p:sp>
        <p:nvSpPr>
          <p:cNvPr id="4" name="Good product design is cross-disciplinary">
            <a:extLst>
              <a:ext uri="{FF2B5EF4-FFF2-40B4-BE49-F238E27FC236}">
                <a16:creationId xmlns:a16="http://schemas.microsoft.com/office/drawing/2014/main" id="{148CFAEC-473F-F2D9-5913-58DACF8392B8}"/>
              </a:ext>
            </a:extLst>
          </p:cNvPr>
          <p:cNvSpPr txBox="1">
            <a:spLocks/>
          </p:cNvSpPr>
          <p:nvPr/>
        </p:nvSpPr>
        <p:spPr>
          <a:xfrm>
            <a:off x="907436" y="3377940"/>
            <a:ext cx="2203451" cy="5243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0" tIns="0" rIns="0" bIns="0" rtlCol="0" anchor="t">
            <a:noAutofit/>
          </a:bodyPr>
          <a:lstStyle>
            <a:lvl1pPr marL="493689" indent="-493689" algn="l" defTabSz="914355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1400" kern="1200">
                <a:solidFill>
                  <a:schemeClr val="accent1">
                    <a:hueOff val="3085713"/>
                    <a:satOff val="-86406"/>
                    <a:lumOff val="-8647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System Font Regular"/>
              <a:buNone/>
            </a:pPr>
            <a:r>
              <a:rPr lang="en-GB" sz="1700" b="1" dirty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Design Thinking Workshop</a:t>
            </a:r>
            <a:endParaRPr lang="en-GB" sz="1600" b="1" dirty="0">
              <a:solidFill>
                <a:srgbClr val="2C3A41"/>
              </a:solidFill>
              <a:latin typeface="Poppins SemiBold" pitchFamily="2" charset="77"/>
              <a:cs typeface="Poppins SemiBold" pitchFamily="2" charset="77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60F1371-7968-4017-D345-DEE2361B9A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8123" y="6474022"/>
            <a:ext cx="747600" cy="75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2FE138-BAD7-E98A-4B4F-9A3237A87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7757" y="6411312"/>
            <a:ext cx="724862" cy="214624"/>
          </a:xfrm>
          <a:prstGeom prst="rect">
            <a:avLst/>
          </a:prstGeom>
        </p:spPr>
      </p:pic>
      <p:sp>
        <p:nvSpPr>
          <p:cNvPr id="3" name="Rectangle">
            <a:extLst>
              <a:ext uri="{FF2B5EF4-FFF2-40B4-BE49-F238E27FC236}">
                <a16:creationId xmlns:a16="http://schemas.microsoft.com/office/drawing/2014/main" id="{D1CDAEB2-14A8-C8D7-40A1-0A77043CD2B9}"/>
              </a:ext>
            </a:extLst>
          </p:cNvPr>
          <p:cNvSpPr/>
          <p:nvPr/>
        </p:nvSpPr>
        <p:spPr>
          <a:xfrm>
            <a:off x="10153774" y="6411312"/>
            <a:ext cx="803193" cy="214624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5EFDE53-D811-C30A-3140-CE731B58C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855612"/>
            <a:ext cx="8336532" cy="2098431"/>
          </a:xfrm>
        </p:spPr>
        <p:txBody>
          <a:bodyPr>
            <a:noAutofit/>
          </a:bodyPr>
          <a:lstStyle/>
          <a:p>
            <a:pPr>
              <a:lnSpc>
                <a:spcPts val="5500"/>
              </a:lnSpc>
            </a:pPr>
            <a:r>
              <a:rPr lang="en-GB" sz="4000" dirty="0">
                <a:solidFill>
                  <a:srgbClr val="2C3A41"/>
                </a:solidFill>
              </a:rPr>
              <a:t>Transforming legacy system into a modern solution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6C3D9FF-C240-0CD8-4EDE-8A19F3056CD0}"/>
              </a:ext>
            </a:extLst>
          </p:cNvPr>
          <p:cNvSpPr txBox="1">
            <a:spLocks/>
          </p:cNvSpPr>
          <p:nvPr/>
        </p:nvSpPr>
        <p:spPr>
          <a:xfrm>
            <a:off x="507600" y="446400"/>
            <a:ext cx="5637600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355" rtl="0" eaLnBrk="1" latinLnBrk="0" hangingPunct="1">
              <a:lnSpc>
                <a:spcPts val="12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None/>
              <a:tabLst/>
              <a:defRPr sz="1000" b="1" i="0" kern="1200" spc="150" baseline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000" b="1" kern="0" spc="150" dirty="0">
                <a:solidFill>
                  <a:srgbClr val="FF6600"/>
                </a:solidFill>
                <a:latin typeface="Poppins SemiBold" pitchFamily="2" charset="77"/>
                <a:ea typeface="Poppins Medium"/>
                <a:cs typeface="Poppins SemiBold" pitchFamily="2" charset="77"/>
                <a:sym typeface="Poppins Medium"/>
              </a:rPr>
              <a:t>VALUE</a:t>
            </a:r>
          </a:p>
        </p:txBody>
      </p:sp>
    </p:spTree>
    <p:extLst>
      <p:ext uri="{BB962C8B-B14F-4D97-AF65-F5344CB8AC3E}">
        <p14:creationId xmlns:p14="http://schemas.microsoft.com/office/powerpoint/2010/main" val="2433933539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7C8B8AA-BA69-9904-EDE8-21B99875D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1315208"/>
            <a:ext cx="3065030" cy="2509080"/>
          </a:xfrm>
        </p:spPr>
        <p:txBody>
          <a:bodyPr>
            <a:noAutofit/>
          </a:bodyPr>
          <a:lstStyle/>
          <a:p>
            <a:pPr>
              <a:lnSpc>
                <a:spcPts val="3000"/>
              </a:lnSpc>
            </a:pPr>
            <a:r>
              <a:rPr lang="en-GB" sz="2000" dirty="0"/>
              <a:t>Optimizing the mortgage loan process to a more cost-efficient and transparent solution that is easier to maintain, support &amp; extend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844577A-AFC8-CCD5-3CA4-31E33CD77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8123" y="6474022"/>
            <a:ext cx="747600" cy="75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6E3DA2-E698-C04E-8E75-A662B67C92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7757" y="6411312"/>
            <a:ext cx="724862" cy="214624"/>
          </a:xfrm>
          <a:prstGeom prst="rect">
            <a:avLst/>
          </a:prstGeom>
        </p:spPr>
      </p:pic>
      <p:sp>
        <p:nvSpPr>
          <p:cNvPr id="4" name="Rectangle">
            <a:extLst>
              <a:ext uri="{FF2B5EF4-FFF2-40B4-BE49-F238E27FC236}">
                <a16:creationId xmlns:a16="http://schemas.microsoft.com/office/drawing/2014/main" id="{6A27376F-9253-1016-7775-082F58B7414A}"/>
              </a:ext>
            </a:extLst>
          </p:cNvPr>
          <p:cNvSpPr/>
          <p:nvPr/>
        </p:nvSpPr>
        <p:spPr>
          <a:xfrm>
            <a:off x="10153774" y="6411312"/>
            <a:ext cx="803193" cy="214624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AE4ED3F-F998-CA50-EDB0-F08C7B5ACF94}"/>
              </a:ext>
            </a:extLst>
          </p:cNvPr>
          <p:cNvSpPr txBox="1">
            <a:spLocks/>
          </p:cNvSpPr>
          <p:nvPr/>
        </p:nvSpPr>
        <p:spPr>
          <a:xfrm>
            <a:off x="507600" y="446400"/>
            <a:ext cx="5637600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355" rtl="0" eaLnBrk="1" latinLnBrk="0" hangingPunct="1">
              <a:lnSpc>
                <a:spcPts val="12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None/>
              <a:tabLst/>
              <a:defRPr sz="1000" b="1" i="0" kern="1200" spc="150" baseline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000" b="1" kern="0" spc="150" dirty="0">
                <a:solidFill>
                  <a:srgbClr val="FF6600"/>
                </a:solidFill>
                <a:latin typeface="Poppins SemiBold" pitchFamily="2" charset="77"/>
                <a:ea typeface="Poppins Medium"/>
                <a:cs typeface="Poppins SemiBold" pitchFamily="2" charset="77"/>
                <a:sym typeface="Poppins Medium"/>
              </a:rPr>
              <a:t>ARCHITECTURE</a:t>
            </a:r>
            <a:endParaRPr lang="en-GB" sz="1000" b="1" kern="0" spc="150" dirty="0">
              <a:solidFill>
                <a:srgbClr val="FF6600"/>
              </a:solidFill>
              <a:latin typeface="Poppins SemiBold" pitchFamily="2" charset="77"/>
              <a:ea typeface="Poppins Medium"/>
              <a:cs typeface="Poppins SemiBold" pitchFamily="2" charset="77"/>
              <a:sym typeface="Poppins Medium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A765884-3EAA-51CF-C8E3-BF7E981390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4183" y="446400"/>
            <a:ext cx="8751132" cy="589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140278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2FA581-099E-A74A-BB7E-4F6F79869BB5}"/>
              </a:ext>
            </a:extLst>
          </p:cNvPr>
          <p:cNvSpPr txBox="1">
            <a:spLocks/>
          </p:cNvSpPr>
          <p:nvPr/>
        </p:nvSpPr>
        <p:spPr>
          <a:xfrm>
            <a:off x="507600" y="446400"/>
            <a:ext cx="5637600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355" rtl="0" eaLnBrk="1" latinLnBrk="0" hangingPunct="1">
              <a:lnSpc>
                <a:spcPts val="12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None/>
              <a:tabLst/>
              <a:defRPr sz="1000" b="1" i="0" kern="1200" spc="150" baseline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000" b="1" spc="150" dirty="0">
                <a:solidFill>
                  <a:srgbClr val="FF6600"/>
                </a:solidFill>
                <a:effectLst/>
                <a:latin typeface="Poppins SemiBold" pitchFamily="2" charset="77"/>
                <a:cs typeface="Poppins SemiBold" pitchFamily="2" charset="77"/>
              </a:rPr>
              <a:t>EFFECT</a:t>
            </a:r>
            <a:endParaRPr lang="en-GB" sz="1000" b="1" kern="0" spc="150" dirty="0">
              <a:solidFill>
                <a:srgbClr val="FF6600"/>
              </a:solidFill>
              <a:latin typeface="Poppins SemiBold" pitchFamily="2" charset="77"/>
              <a:ea typeface="Poppins Medium"/>
              <a:cs typeface="Poppins SemiBold" pitchFamily="2" charset="77"/>
              <a:sym typeface="Poppins Medium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635E1C4-C9B8-FD36-4F4A-F0B7AF0DEC63}"/>
              </a:ext>
            </a:extLst>
          </p:cNvPr>
          <p:cNvSpPr txBox="1">
            <a:spLocks/>
          </p:cNvSpPr>
          <p:nvPr/>
        </p:nvSpPr>
        <p:spPr>
          <a:xfrm>
            <a:off x="911225" y="1231206"/>
            <a:ext cx="7637446" cy="13658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355" rtl="0" eaLnBrk="1" latinLnBrk="0" hangingPunct="1">
              <a:lnSpc>
                <a:spcPts val="48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pPr defTabSz="457200" hangingPunct="0">
              <a:lnSpc>
                <a:spcPts val="5500"/>
              </a:lnSpc>
              <a:tabLst>
                <a:tab pos="590550" algn="l"/>
              </a:tabLst>
            </a:pPr>
            <a:r>
              <a:rPr lang="en-GB" kern="0">
                <a:solidFill>
                  <a:srgbClr val="2C3A41"/>
                </a:solidFill>
                <a:sym typeface="Poppins Medium"/>
              </a:rPr>
              <a:t>Enhanced workflow &amp; customer satisfaction</a:t>
            </a:r>
            <a:br>
              <a:rPr lang="en-GB" sz="4200" kern="0">
                <a:solidFill>
                  <a:srgbClr val="2C3A41"/>
                </a:solidFill>
                <a:latin typeface="Poppins" pitchFamily="2" charset="77"/>
                <a:cs typeface="Poppins" pitchFamily="2" charset="77"/>
                <a:sym typeface="Poppins SemiBold"/>
              </a:rPr>
            </a:br>
            <a:br>
              <a:rPr lang="en-GB" sz="4200" kern="0">
                <a:solidFill>
                  <a:srgbClr val="2C3A41"/>
                </a:solidFill>
                <a:latin typeface="Poppins" pitchFamily="2" charset="77"/>
                <a:cs typeface="Poppins" pitchFamily="2" charset="77"/>
                <a:sym typeface="Poppins SemiBold"/>
              </a:rPr>
            </a:br>
            <a:br>
              <a:rPr lang="en-GB" sz="1200" kern="0">
                <a:solidFill>
                  <a:srgbClr val="2C3A41"/>
                </a:solidFill>
                <a:latin typeface="Poppins" pitchFamily="2" charset="77"/>
                <a:cs typeface="Poppins" pitchFamily="2" charset="77"/>
                <a:sym typeface="Poppins SemiBold"/>
              </a:rPr>
            </a:br>
            <a:endParaRPr lang="en-GB" sz="4200" dirty="0">
              <a:solidFill>
                <a:srgbClr val="2C3A41"/>
              </a:solidFill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739B38-A9F8-8013-77F2-A9C8EA8D342D}"/>
              </a:ext>
            </a:extLst>
          </p:cNvPr>
          <p:cNvSpPr txBox="1">
            <a:spLocks/>
          </p:cNvSpPr>
          <p:nvPr/>
        </p:nvSpPr>
        <p:spPr>
          <a:xfrm>
            <a:off x="1605205" y="2988435"/>
            <a:ext cx="8275773" cy="61000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93689" indent="-493689" algn="l" defTabSz="914355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 hangingPunct="0">
              <a:lnSpc>
                <a:spcPct val="125000"/>
              </a:lnSpc>
              <a:buFont typeface="System Font Regular"/>
              <a:buNone/>
              <a:tabLst>
                <a:tab pos="590550" algn="l"/>
              </a:tabLst>
            </a:pPr>
            <a:r>
              <a:rPr lang="en-GB" sz="1700" kern="0" dirty="0">
                <a:sym typeface="Poppins SemiBold"/>
              </a:rPr>
              <a:t>Increased performance and productivity as tasks now are performed in the correct order </a:t>
            </a:r>
          </a:p>
          <a:p>
            <a:pPr defTabSz="457200" hangingPunct="0">
              <a:lnSpc>
                <a:spcPct val="125000"/>
              </a:lnSpc>
              <a:tabLst>
                <a:tab pos="590550" algn="l"/>
              </a:tabLst>
            </a:pPr>
            <a:endParaRPr lang="en-GB" sz="1700" kern="0" dirty="0">
              <a:solidFill>
                <a:srgbClr val="2C3A41"/>
              </a:solidFill>
              <a:sym typeface="Poppins SemiBold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E45381-B2EA-8D37-C2D8-9CCD8CA0C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507" y="3104382"/>
            <a:ext cx="469900" cy="38100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CA951555-5FB1-BF89-2CF2-9B51E6B63246}"/>
              </a:ext>
            </a:extLst>
          </p:cNvPr>
          <p:cNvSpPr txBox="1">
            <a:spLocks/>
          </p:cNvSpPr>
          <p:nvPr/>
        </p:nvSpPr>
        <p:spPr>
          <a:xfrm>
            <a:off x="1605205" y="3868832"/>
            <a:ext cx="9775368" cy="7243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355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None/>
              <a:tabLst/>
              <a:defRPr sz="2000" kern="1200">
                <a:solidFill>
                  <a:schemeClr val="bg1">
                    <a:alpha val="80000"/>
                  </a:scheme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898480" indent="-441303" algn="l" defTabSz="914355" rtl="0" eaLnBrk="1" latinLnBrk="0" hangingPunct="1">
              <a:lnSpc>
                <a:spcPts val="32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200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ts val="32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200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ts val="32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200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ts val="32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200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 hangingPunct="0">
              <a:lnSpc>
                <a:spcPct val="125000"/>
              </a:lnSpc>
              <a:tabLst>
                <a:tab pos="590550" algn="l"/>
              </a:tabLst>
            </a:pPr>
            <a:r>
              <a:rPr lang="en-GB" sz="1700" kern="0" dirty="0">
                <a:solidFill>
                  <a:srgbClr val="2C3A41">
                    <a:alpha val="80000"/>
                  </a:srgbClr>
                </a:solidFill>
                <a:latin typeface="Poppins" pitchFamily="2" charset="77"/>
                <a:cs typeface="Poppins" pitchFamily="2" charset="77"/>
                <a:sym typeface="Poppins SemiBold"/>
              </a:rPr>
              <a:t>Enhanced customer satisfaction through a more transparent mortgage loan journey</a:t>
            </a:r>
          </a:p>
          <a:p>
            <a:pPr defTabSz="457200" hangingPunct="0">
              <a:lnSpc>
                <a:spcPct val="125000"/>
              </a:lnSpc>
              <a:tabLst>
                <a:tab pos="590550" algn="l"/>
              </a:tabLst>
            </a:pPr>
            <a:endParaRPr lang="en-GB" sz="1200" kern="0" dirty="0">
              <a:solidFill>
                <a:srgbClr val="2C3A41"/>
              </a:solidFill>
              <a:sym typeface="Poppins SemiBold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9196A5E-7962-336B-6F54-86A8B045B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506" y="3945465"/>
            <a:ext cx="469900" cy="38100"/>
          </a:xfrm>
          <a:prstGeom prst="rect">
            <a:avLst/>
          </a:prstGeo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C303453B-9886-116B-D070-A2C372EDDAEF}"/>
              </a:ext>
            </a:extLst>
          </p:cNvPr>
          <p:cNvSpPr txBox="1">
            <a:spLocks/>
          </p:cNvSpPr>
          <p:nvPr/>
        </p:nvSpPr>
        <p:spPr>
          <a:xfrm>
            <a:off x="1605205" y="4527053"/>
            <a:ext cx="8166592" cy="7243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355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None/>
              <a:tabLst/>
              <a:defRPr sz="2000" kern="1200">
                <a:solidFill>
                  <a:schemeClr val="bg1">
                    <a:alpha val="80000"/>
                  </a:scheme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898480" indent="-441303" algn="l" defTabSz="914355" rtl="0" eaLnBrk="1" latinLnBrk="0" hangingPunct="1">
              <a:lnSpc>
                <a:spcPts val="32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200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ts val="32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200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ts val="32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200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ts val="32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200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 hangingPunct="0">
              <a:lnSpc>
                <a:spcPct val="125000"/>
              </a:lnSpc>
              <a:tabLst>
                <a:tab pos="590550" algn="l"/>
              </a:tabLst>
            </a:pPr>
            <a:r>
              <a:rPr lang="en-GB" sz="1700" kern="0" dirty="0">
                <a:solidFill>
                  <a:srgbClr val="2C3A41">
                    <a:alpha val="80000"/>
                  </a:srgbClr>
                </a:solidFill>
                <a:sym typeface="Poppins SemiBold"/>
              </a:rPr>
              <a:t>Primary mortgage tool for 9 banks</a:t>
            </a:r>
            <a:endParaRPr lang="en-GB" sz="1700" kern="0" dirty="0">
              <a:solidFill>
                <a:srgbClr val="2C3A41">
                  <a:alpha val="80000"/>
                </a:srgbClr>
              </a:solidFill>
              <a:latin typeface="Poppins" pitchFamily="2" charset="77"/>
              <a:cs typeface="Poppins" pitchFamily="2" charset="77"/>
              <a:sym typeface="Poppins SemiBold"/>
            </a:endParaRPr>
          </a:p>
          <a:p>
            <a:pPr defTabSz="457200" hangingPunct="0">
              <a:lnSpc>
                <a:spcPct val="125000"/>
              </a:lnSpc>
              <a:tabLst>
                <a:tab pos="590550" algn="l"/>
              </a:tabLst>
            </a:pPr>
            <a:endParaRPr lang="en-GB" sz="1200" kern="0" dirty="0">
              <a:solidFill>
                <a:srgbClr val="2C3A41"/>
              </a:solidFill>
              <a:sym typeface="Poppins SemiBold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AB031A8-6D5A-CBBC-680B-D4F796F65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506" y="4603686"/>
            <a:ext cx="469900" cy="38100"/>
          </a:xfrm>
          <a:prstGeom prst="rect">
            <a:avLst/>
          </a:prstGeom>
        </p:spPr>
      </p:pic>
      <p:sp>
        <p:nvSpPr>
          <p:cNvPr id="15" name="17 sec">
            <a:extLst>
              <a:ext uri="{FF2B5EF4-FFF2-40B4-BE49-F238E27FC236}">
                <a16:creationId xmlns:a16="http://schemas.microsoft.com/office/drawing/2014/main" id="{A5016CFF-871D-6C60-6178-C85ADAB22F24}"/>
              </a:ext>
            </a:extLst>
          </p:cNvPr>
          <p:cNvSpPr txBox="1">
            <a:spLocks/>
          </p:cNvSpPr>
          <p:nvPr/>
        </p:nvSpPr>
        <p:spPr>
          <a:xfrm>
            <a:off x="1810005" y="5270140"/>
            <a:ext cx="842473" cy="526424"/>
          </a:xfrm>
          <a:prstGeom prst="rect">
            <a:avLst/>
          </a:prstGeom>
        </p:spPr>
        <p:txBody>
          <a:bodyPr vert="horz" lIns="0" tIns="0" rIns="0" bIns="0" rtlCol="0" anchor="b">
            <a:normAutofit fontScale="92500"/>
          </a:bodyPr>
          <a:lstStyle>
            <a:lvl1pPr marL="493689" indent="-493689" algn="l" defTabSz="914355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1400" kern="1200">
                <a:solidFill>
                  <a:schemeClr val="accent1">
                    <a:hueOff val="3085713"/>
                    <a:satOff val="-86406"/>
                    <a:lumOff val="-8647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5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None/>
              <a:tabLst/>
              <a:defRPr/>
            </a:pPr>
            <a:r>
              <a:rPr kumimoji="0" lang="da-DK" sz="2500" b="1" i="0" u="none" strike="noStrike" kern="1200" cap="none" spc="0" normalizeH="0" baseline="0" noProof="0" dirty="0">
                <a:ln>
                  <a:noFill/>
                </a:ln>
                <a:solidFill>
                  <a:srgbClr val="2C3A41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  <a:sym typeface="Helvetica"/>
              </a:rPr>
              <a:t>2.4K+</a:t>
            </a:r>
          </a:p>
        </p:txBody>
      </p:sp>
      <p:sp>
        <p:nvSpPr>
          <p:cNvPr id="16" name="17 sec">
            <a:extLst>
              <a:ext uri="{FF2B5EF4-FFF2-40B4-BE49-F238E27FC236}">
                <a16:creationId xmlns:a16="http://schemas.microsoft.com/office/drawing/2014/main" id="{3A19FB0A-0661-52CF-5239-5042B47EB394}"/>
              </a:ext>
            </a:extLst>
          </p:cNvPr>
          <p:cNvSpPr txBox="1">
            <a:spLocks/>
          </p:cNvSpPr>
          <p:nvPr/>
        </p:nvSpPr>
        <p:spPr>
          <a:xfrm>
            <a:off x="3952037" y="5263437"/>
            <a:ext cx="842473" cy="52642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marL="493689" indent="-493689" algn="l" defTabSz="914355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1400" kern="1200">
                <a:solidFill>
                  <a:schemeClr val="accent1">
                    <a:hueOff val="3085713"/>
                    <a:satOff val="-86406"/>
                    <a:lumOff val="-8647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5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None/>
              <a:tabLst/>
              <a:defRPr/>
            </a:pPr>
            <a:r>
              <a:rPr kumimoji="0" lang="da-DK" sz="2500" b="1" i="0" u="none" strike="noStrike" kern="1200" cap="none" spc="0" normalizeH="0" baseline="0" noProof="0" dirty="0">
                <a:ln>
                  <a:noFill/>
                </a:ln>
                <a:solidFill>
                  <a:srgbClr val="2C3A41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  <a:sym typeface="Helvetica"/>
              </a:rPr>
              <a:t>12K+</a:t>
            </a:r>
          </a:p>
        </p:txBody>
      </p:sp>
      <p:sp>
        <p:nvSpPr>
          <p:cNvPr id="17" name="VOICEBOT’S AVERAGE PHONE TIME">
            <a:extLst>
              <a:ext uri="{FF2B5EF4-FFF2-40B4-BE49-F238E27FC236}">
                <a16:creationId xmlns:a16="http://schemas.microsoft.com/office/drawing/2014/main" id="{01664801-A9B6-8F54-A2A4-54D7DA809E20}"/>
              </a:ext>
            </a:extLst>
          </p:cNvPr>
          <p:cNvSpPr txBox="1">
            <a:spLocks/>
          </p:cNvSpPr>
          <p:nvPr/>
        </p:nvSpPr>
        <p:spPr>
          <a:xfrm>
            <a:off x="1409678" y="5834998"/>
            <a:ext cx="1516187" cy="33335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493689" indent="-493689" algn="ctr" defTabSz="2438338" rtl="0" eaLnBrk="1" latinLnBrk="0" hangingPunct="1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2000" b="0" kern="1200" cap="all">
                <a:solidFill>
                  <a:srgbClr val="2C3A42">
                    <a:alpha val="60000"/>
                  </a:srgb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438338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None/>
              <a:tabLst/>
              <a:defRPr/>
            </a:pPr>
            <a:r>
              <a:rPr kumimoji="0" lang="da-DK" sz="1000" b="0" i="0" u="none" strike="noStrike" kern="1200" cap="all" spc="0" normalizeH="0" baseline="0" noProof="0" dirty="0">
                <a:ln>
                  <a:noFill/>
                </a:ln>
                <a:solidFill>
                  <a:srgbClr val="2C3A41"/>
                </a:solidFill>
                <a:effectLst/>
                <a:uLnTx/>
                <a:uFillTx/>
                <a:latin typeface="Poppins SemiBold"/>
                <a:cs typeface="Poppins SemiBold"/>
                <a:sym typeface="Poppins SemiBold"/>
              </a:rPr>
              <a:t>BANK ADVISORS USING THE SOLUTION</a:t>
            </a:r>
          </a:p>
        </p:txBody>
      </p:sp>
      <p:sp>
        <p:nvSpPr>
          <p:cNvPr id="18" name="VOICEBOT’S AVERAGE PHONE TIME">
            <a:extLst>
              <a:ext uri="{FF2B5EF4-FFF2-40B4-BE49-F238E27FC236}">
                <a16:creationId xmlns:a16="http://schemas.microsoft.com/office/drawing/2014/main" id="{31000112-7ED1-44E5-522A-AB6C57510F98}"/>
              </a:ext>
            </a:extLst>
          </p:cNvPr>
          <p:cNvSpPr txBox="1">
            <a:spLocks/>
          </p:cNvSpPr>
          <p:nvPr/>
        </p:nvSpPr>
        <p:spPr>
          <a:xfrm>
            <a:off x="3474502" y="6052924"/>
            <a:ext cx="1516187" cy="11542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493689" indent="-493689" algn="ctr" defTabSz="2438338" rtl="0" eaLnBrk="1" latinLnBrk="0" hangingPunct="1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2000" b="0" kern="1200" cap="all">
                <a:solidFill>
                  <a:srgbClr val="2C3A42">
                    <a:alpha val="60000"/>
                  </a:srgb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438338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None/>
              <a:tabLst/>
              <a:defRPr/>
            </a:pPr>
            <a:r>
              <a:rPr kumimoji="0" lang="da-DK" sz="1000" b="0" i="0" u="none" strike="noStrike" kern="1200" cap="all" spc="0" normalizeH="0" baseline="0" noProof="0" dirty="0">
                <a:ln>
                  <a:noFill/>
                </a:ln>
                <a:solidFill>
                  <a:srgbClr val="2C3A41"/>
                </a:solidFill>
                <a:effectLst/>
                <a:uLnTx/>
                <a:uFillTx/>
                <a:latin typeface="Poppins SemiBold"/>
                <a:cs typeface="Poppins SemiBold"/>
                <a:sym typeface="Poppins SemiBold"/>
              </a:rPr>
              <a:t>CALCULATIONS EVERY WEEK</a:t>
            </a:r>
          </a:p>
        </p:txBody>
      </p:sp>
      <p:sp>
        <p:nvSpPr>
          <p:cNvPr id="19" name="17 sec">
            <a:extLst>
              <a:ext uri="{FF2B5EF4-FFF2-40B4-BE49-F238E27FC236}">
                <a16:creationId xmlns:a16="http://schemas.microsoft.com/office/drawing/2014/main" id="{425AB9E3-B6E1-334C-B14B-134E2DAF89E4}"/>
              </a:ext>
            </a:extLst>
          </p:cNvPr>
          <p:cNvSpPr txBox="1">
            <a:spLocks/>
          </p:cNvSpPr>
          <p:nvPr/>
        </p:nvSpPr>
        <p:spPr>
          <a:xfrm>
            <a:off x="5999593" y="5206783"/>
            <a:ext cx="842473" cy="52642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marL="493689" indent="-493689" algn="l" defTabSz="914355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1400" kern="1200">
                <a:solidFill>
                  <a:schemeClr val="accent1">
                    <a:hueOff val="3085713"/>
                    <a:satOff val="-86406"/>
                    <a:lumOff val="-8647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5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None/>
              <a:tabLst/>
              <a:defRPr/>
            </a:pPr>
            <a:r>
              <a:rPr kumimoji="0" lang="da-DK" sz="2500" b="1" i="0" u="none" strike="noStrike" kern="1200" cap="none" spc="0" normalizeH="0" baseline="0" noProof="0" dirty="0">
                <a:ln>
                  <a:noFill/>
                </a:ln>
                <a:solidFill>
                  <a:srgbClr val="2C3A41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  <a:sym typeface="Helvetica"/>
              </a:rPr>
              <a:t>2.5</a:t>
            </a:r>
          </a:p>
        </p:txBody>
      </p:sp>
      <p:sp>
        <p:nvSpPr>
          <p:cNvPr id="20" name="VOICEBOT’S AVERAGE PHONE TIME">
            <a:extLst>
              <a:ext uri="{FF2B5EF4-FFF2-40B4-BE49-F238E27FC236}">
                <a16:creationId xmlns:a16="http://schemas.microsoft.com/office/drawing/2014/main" id="{45E80978-A691-15FE-02DE-2E8DB0A15E24}"/>
              </a:ext>
            </a:extLst>
          </p:cNvPr>
          <p:cNvSpPr txBox="1">
            <a:spLocks/>
          </p:cNvSpPr>
          <p:nvPr/>
        </p:nvSpPr>
        <p:spPr>
          <a:xfrm>
            <a:off x="5539326" y="6039842"/>
            <a:ext cx="1516187" cy="11542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493689" indent="-493689" algn="ctr" defTabSz="2438338" rtl="0" eaLnBrk="1" latinLnBrk="0" hangingPunct="1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2000" b="0" kern="1200" cap="all">
                <a:solidFill>
                  <a:srgbClr val="2C3A42">
                    <a:alpha val="60000"/>
                  </a:srgb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438338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None/>
              <a:tabLst/>
              <a:defRPr/>
            </a:pPr>
            <a:r>
              <a:rPr kumimoji="0" lang="da-DK" sz="1000" b="0" i="0" u="none" strike="noStrike" kern="1200" cap="all" spc="0" normalizeH="0" baseline="0" noProof="0" dirty="0">
                <a:ln>
                  <a:noFill/>
                </a:ln>
                <a:solidFill>
                  <a:srgbClr val="2C3A41"/>
                </a:solidFill>
                <a:effectLst/>
                <a:uLnTx/>
                <a:uFillTx/>
                <a:latin typeface="Poppins SemiBold"/>
                <a:cs typeface="Poppins SemiBold"/>
                <a:sym typeface="Poppins SemiBold"/>
              </a:rPr>
              <a:t>HOURS REDUCED </a:t>
            </a:r>
            <a:br>
              <a:rPr kumimoji="0" lang="da-DK" sz="1000" b="0" i="0" u="none" strike="noStrike" kern="1200" cap="all" spc="0" normalizeH="0" baseline="0" noProof="0" dirty="0">
                <a:ln>
                  <a:noFill/>
                </a:ln>
                <a:solidFill>
                  <a:srgbClr val="2C3A41"/>
                </a:solidFill>
                <a:effectLst/>
                <a:uLnTx/>
                <a:uFillTx/>
                <a:latin typeface="Poppins SemiBold"/>
                <a:cs typeface="Poppins SemiBold"/>
                <a:sym typeface="Poppins SemiBold"/>
              </a:rPr>
            </a:br>
            <a:r>
              <a:rPr kumimoji="0" lang="da-DK" sz="1000" b="0" i="0" u="none" strike="noStrike" kern="1200" cap="all" spc="0" normalizeH="0" baseline="0" noProof="0" dirty="0">
                <a:ln>
                  <a:noFill/>
                </a:ln>
                <a:solidFill>
                  <a:srgbClr val="2C3A41"/>
                </a:solidFill>
                <a:effectLst/>
                <a:uLnTx/>
                <a:uFillTx/>
                <a:latin typeface="Poppins SemiBold"/>
                <a:cs typeface="Poppins SemiBold"/>
                <a:sym typeface="Poppins SemiBold"/>
              </a:rPr>
              <a:t>PER CASE</a:t>
            </a:r>
          </a:p>
        </p:txBody>
      </p:sp>
    </p:spTree>
    <p:extLst>
      <p:ext uri="{BB962C8B-B14F-4D97-AF65-F5344CB8AC3E}">
        <p14:creationId xmlns:p14="http://schemas.microsoft.com/office/powerpoint/2010/main" val="23652644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1506C-BE0B-EEA4-A996-A4F49F890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016" y="1225582"/>
            <a:ext cx="5556250" cy="2598706"/>
          </a:xfrm>
        </p:spPr>
        <p:txBody>
          <a:bodyPr>
            <a:noAutofit/>
          </a:bodyPr>
          <a:lstStyle/>
          <a:p>
            <a:pPr marL="0" indent="0">
              <a:lnSpc>
                <a:spcPts val="5500"/>
              </a:lnSpc>
              <a:buNone/>
            </a:pPr>
            <a:r>
              <a:rPr lang="en-GB" sz="4000" dirty="0">
                <a:solidFill>
                  <a:srgbClr val="2C3A41"/>
                </a:solidFill>
              </a:rPr>
              <a:t>User-friendly   money &amp;</a:t>
            </a:r>
            <a:br>
              <a:rPr lang="en-GB" sz="4000" dirty="0">
                <a:solidFill>
                  <a:srgbClr val="2C3A41"/>
                </a:solidFill>
              </a:rPr>
            </a:br>
            <a:r>
              <a:rPr lang="en-GB" sz="4000" dirty="0">
                <a:solidFill>
                  <a:srgbClr val="2C3A41"/>
                </a:solidFill>
              </a:rPr>
              <a:t>savings universe     for children</a:t>
            </a:r>
            <a:br>
              <a:rPr lang="en-GB" sz="4000" dirty="0"/>
            </a:br>
            <a:br>
              <a:rPr lang="en-GB" sz="4000" dirty="0"/>
            </a:br>
            <a:br>
              <a:rPr lang="en-GB" sz="4000" dirty="0"/>
            </a:br>
            <a:br>
              <a:rPr lang="en-GB" dirty="0"/>
            </a:br>
            <a:endParaRPr lang="en-GB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2067369-94BC-6AE4-56A5-7E112976F4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72107" y="6472008"/>
            <a:ext cx="747600" cy="756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27EF62A-6909-D71A-DEE2-4B7262AEF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662" y="4274913"/>
            <a:ext cx="5104483" cy="8435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b="0" i="0" dirty="0">
                <a:solidFill>
                  <a:srgbClr val="2C3A41">
                    <a:alpha val="69804"/>
                  </a:srgbClr>
                </a:solidFill>
                <a:effectLst/>
              </a:rPr>
              <a:t>&amp;money offers a range of industry-tailored digital solutions that optimize workflows and processes.</a:t>
            </a:r>
            <a:br>
              <a:rPr lang="en-GB" dirty="0">
                <a:solidFill>
                  <a:srgbClr val="2C3A41">
                    <a:alpha val="69804"/>
                  </a:srgbClr>
                </a:solidFill>
              </a:rPr>
            </a:br>
            <a:endParaRPr lang="en-DK" dirty="0">
              <a:solidFill>
                <a:srgbClr val="2C3A41">
                  <a:alpha val="69804"/>
                </a:srgb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CD9855-AC19-70F6-6946-3E2C7F1013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5854" y="6384916"/>
            <a:ext cx="764443" cy="226344"/>
          </a:xfrm>
          <a:prstGeom prst="rect">
            <a:avLst/>
          </a:prstGeom>
        </p:spPr>
      </p:pic>
      <p:sp>
        <p:nvSpPr>
          <p:cNvPr id="5" name="Rectangle">
            <a:extLst>
              <a:ext uri="{FF2B5EF4-FFF2-40B4-BE49-F238E27FC236}">
                <a16:creationId xmlns:a16="http://schemas.microsoft.com/office/drawing/2014/main" id="{1798432F-B57E-2E2F-D7C6-D12465FD3684}"/>
              </a:ext>
            </a:extLst>
          </p:cNvPr>
          <p:cNvSpPr/>
          <p:nvPr/>
        </p:nvSpPr>
        <p:spPr>
          <a:xfrm>
            <a:off x="6600824" y="-1"/>
            <a:ext cx="5611789" cy="6858001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8" name="Frame-3-e1616616595566.png" descr="Frame-3-e1616616595566.png">
            <a:extLst>
              <a:ext uri="{FF2B5EF4-FFF2-40B4-BE49-F238E27FC236}">
                <a16:creationId xmlns:a16="http://schemas.microsoft.com/office/drawing/2014/main" id="{8D7A20CC-8580-D2C4-E291-57E736F34E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5120" y="777335"/>
            <a:ext cx="3877387" cy="530332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369B68-2660-8C83-56A4-74634FD2723F}"/>
              </a:ext>
            </a:extLst>
          </p:cNvPr>
          <p:cNvSpPr txBox="1">
            <a:spLocks/>
          </p:cNvSpPr>
          <p:nvPr/>
        </p:nvSpPr>
        <p:spPr>
          <a:xfrm>
            <a:off x="507600" y="446400"/>
            <a:ext cx="5637600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355" rtl="0" eaLnBrk="1" latinLnBrk="0" hangingPunct="1">
              <a:lnSpc>
                <a:spcPts val="12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None/>
              <a:tabLst/>
              <a:defRPr sz="1000" b="1" i="0" kern="1200" spc="150" baseline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000" b="1" kern="0" spc="150" dirty="0">
                <a:solidFill>
                  <a:srgbClr val="FF6600"/>
                </a:solidFill>
                <a:latin typeface="Poppins SemiBold" pitchFamily="2" charset="77"/>
                <a:ea typeface="Poppins Medium"/>
                <a:cs typeface="Poppins SemiBold" pitchFamily="2" charset="77"/>
                <a:sym typeface="Poppins Medium"/>
              </a:rPr>
              <a:t>DESIGN THINKER </a:t>
            </a:r>
            <a:r>
              <a:rPr lang="da-DK" sz="1000" b="1" spc="150" dirty="0">
                <a:solidFill>
                  <a:srgbClr val="FF6600"/>
                </a:solidFill>
                <a:effectLst/>
                <a:latin typeface="Poppins SemiBold" pitchFamily="2" charset="77"/>
                <a:cs typeface="Poppins SemiBold" pitchFamily="2" charset="77"/>
              </a:rPr>
              <a:t>| SPEEDBOATER | SUPER INTEGRATOR</a:t>
            </a:r>
            <a:endParaRPr lang="en-GB" sz="1000" b="1" kern="0" spc="150" dirty="0">
              <a:solidFill>
                <a:srgbClr val="FF6600"/>
              </a:solidFill>
              <a:latin typeface="Poppins SemiBold" pitchFamily="2" charset="77"/>
              <a:ea typeface="Poppins Medium"/>
              <a:cs typeface="Poppins SemiBold" pitchFamily="2" charset="77"/>
              <a:sym typeface="Poppins Medium"/>
            </a:endParaRPr>
          </a:p>
        </p:txBody>
      </p:sp>
    </p:spTree>
    <p:extLst>
      <p:ext uri="{BB962C8B-B14F-4D97-AF65-F5344CB8AC3E}">
        <p14:creationId xmlns:p14="http://schemas.microsoft.com/office/powerpoint/2010/main" val="13001146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D4B72025-5680-FFFE-D991-81BAE81D38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8123" y="6474022"/>
            <a:ext cx="747600" cy="75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C4A743-BDBB-C3E4-58D6-10399C0E48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4429" y="6391582"/>
            <a:ext cx="764443" cy="22634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229EA05-0750-A240-E8A8-C144F9290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868" y="1238353"/>
            <a:ext cx="8887544" cy="4406008"/>
          </a:xfrm>
        </p:spPr>
        <p:txBody>
          <a:bodyPr>
            <a:noAutofit/>
          </a:bodyPr>
          <a:lstStyle/>
          <a:p>
            <a:pPr>
              <a:lnSpc>
                <a:spcPts val="5500"/>
              </a:lnSpc>
            </a:pPr>
            <a:r>
              <a:rPr lang="en-GB" sz="4000" dirty="0">
                <a:effectLst/>
              </a:rPr>
              <a:t>Providin</a:t>
            </a:r>
            <a:r>
              <a:rPr lang="en-GB" sz="4000" dirty="0"/>
              <a:t>g </a:t>
            </a:r>
            <a:r>
              <a:rPr lang="en-GB" sz="4000" dirty="0">
                <a:effectLst/>
              </a:rPr>
              <a:t>children earlier access to mobile banking, adapted to their needs</a:t>
            </a:r>
            <a:br>
              <a:rPr lang="en-GB" sz="1400" dirty="0">
                <a:effectLst/>
                <a:latin typeface="Helvetica Neue" panose="02000503000000020004" pitchFamily="2" charset="0"/>
              </a:rPr>
            </a:br>
            <a:br>
              <a:rPr lang="en-GB" sz="1400" dirty="0">
                <a:effectLst/>
                <a:latin typeface="Helvetica Neue" panose="02000503000000020004" pitchFamily="2" charset="0"/>
              </a:rPr>
            </a:br>
            <a:br>
              <a:rPr lang="en-GB" sz="4500" kern="0" dirty="0">
                <a:sym typeface="Poppins SemiBold"/>
              </a:rPr>
            </a:br>
            <a:br>
              <a:rPr lang="en-GB" sz="5000" kern="0" dirty="0">
                <a:sym typeface="Poppins SemiBold"/>
              </a:rPr>
            </a:br>
            <a:br>
              <a:rPr lang="en-GB" sz="5000" dirty="0">
                <a:effectLst/>
              </a:rPr>
            </a:br>
            <a:endParaRPr lang="en-GB" sz="5000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0403C101-C74B-BA57-E632-E9A363C2697F}"/>
              </a:ext>
            </a:extLst>
          </p:cNvPr>
          <p:cNvSpPr txBox="1">
            <a:spLocks/>
          </p:cNvSpPr>
          <p:nvPr/>
        </p:nvSpPr>
        <p:spPr>
          <a:xfrm>
            <a:off x="507600" y="446400"/>
            <a:ext cx="5637600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355" rtl="0" eaLnBrk="1" latinLnBrk="0" hangingPunct="1">
              <a:lnSpc>
                <a:spcPts val="12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None/>
              <a:tabLst/>
              <a:defRPr sz="1000" b="1" i="0" kern="1200" spc="150" baseline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000" b="1" kern="0" spc="150" dirty="0">
                <a:solidFill>
                  <a:srgbClr val="FF6600"/>
                </a:solidFill>
                <a:latin typeface="Poppins SemiBold" pitchFamily="2" charset="77"/>
                <a:ea typeface="Poppins Medium"/>
                <a:cs typeface="Poppins SemiBold" pitchFamily="2" charset="77"/>
                <a:sym typeface="Poppins Medium"/>
              </a:rPr>
              <a:t>CHALLENGE</a:t>
            </a:r>
            <a:endParaRPr lang="en-GB" sz="1000" b="1" kern="0" spc="150" dirty="0">
              <a:solidFill>
                <a:srgbClr val="FF6600"/>
              </a:solidFill>
              <a:latin typeface="Poppins SemiBold" pitchFamily="2" charset="77"/>
              <a:ea typeface="Poppins Medium"/>
              <a:cs typeface="Poppins SemiBold" pitchFamily="2" charset="77"/>
              <a:sym typeface="Poppins Medium"/>
            </a:endParaRPr>
          </a:p>
        </p:txBody>
      </p:sp>
    </p:spTree>
    <p:extLst>
      <p:ext uri="{BB962C8B-B14F-4D97-AF65-F5344CB8AC3E}">
        <p14:creationId xmlns:p14="http://schemas.microsoft.com/office/powerpoint/2010/main" val="17420735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1575E99D-B2B9-7870-349D-B61195DB4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8123" y="6474022"/>
            <a:ext cx="747600" cy="75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C6B80C-DBC0-87DC-8CF9-056A16FCC5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4429" y="6391582"/>
            <a:ext cx="764443" cy="226344"/>
          </a:xfrm>
          <a:prstGeom prst="rect">
            <a:avLst/>
          </a:prstGeom>
        </p:spPr>
      </p:pic>
      <p:graphicFrame>
        <p:nvGraphicFramePr>
          <p:cNvPr id="11" name="Content Placeholder 6">
            <a:extLst>
              <a:ext uri="{FF2B5EF4-FFF2-40B4-BE49-F238E27FC236}">
                <a16:creationId xmlns:a16="http://schemas.microsoft.com/office/drawing/2014/main" id="{45BA24E6-50F8-217E-2E0D-F2453A38A8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5938780"/>
              </p:ext>
            </p:extLst>
          </p:nvPr>
        </p:nvGraphicFramePr>
        <p:xfrm>
          <a:off x="6221160" y="1129974"/>
          <a:ext cx="9369699" cy="40096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5672">
                  <a:extLst>
                    <a:ext uri="{9D8B030D-6E8A-4147-A177-3AD203B41FA5}">
                      <a16:colId xmlns:a16="http://schemas.microsoft.com/office/drawing/2014/main" val="3315885209"/>
                    </a:ext>
                  </a:extLst>
                </a:gridCol>
                <a:gridCol w="5095261">
                  <a:extLst>
                    <a:ext uri="{9D8B030D-6E8A-4147-A177-3AD203B41FA5}">
                      <a16:colId xmlns:a16="http://schemas.microsoft.com/office/drawing/2014/main" val="2948918742"/>
                    </a:ext>
                  </a:extLst>
                </a:gridCol>
                <a:gridCol w="261257">
                  <a:extLst>
                    <a:ext uri="{9D8B030D-6E8A-4147-A177-3AD203B41FA5}">
                      <a16:colId xmlns:a16="http://schemas.microsoft.com/office/drawing/2014/main" val="498790534"/>
                    </a:ext>
                  </a:extLst>
                </a:gridCol>
                <a:gridCol w="686921">
                  <a:extLst>
                    <a:ext uri="{9D8B030D-6E8A-4147-A177-3AD203B41FA5}">
                      <a16:colId xmlns:a16="http://schemas.microsoft.com/office/drawing/2014/main" val="3036924047"/>
                    </a:ext>
                  </a:extLst>
                </a:gridCol>
                <a:gridCol w="2890588">
                  <a:extLst>
                    <a:ext uri="{9D8B030D-6E8A-4147-A177-3AD203B41FA5}">
                      <a16:colId xmlns:a16="http://schemas.microsoft.com/office/drawing/2014/main" val="3769451280"/>
                    </a:ext>
                  </a:extLst>
                </a:gridCol>
              </a:tblGrid>
              <a:tr h="1356535">
                <a:tc>
                  <a:txBody>
                    <a:bodyPr/>
                    <a:lstStyle/>
                    <a:p>
                      <a:r>
                        <a:rPr lang="en-GB" sz="1600" b="1" i="0" dirty="0">
                          <a:solidFill>
                            <a:schemeClr val="accent1"/>
                          </a:solidFill>
                          <a:latin typeface="Poppins SemiBold" pitchFamily="2" charset="77"/>
                          <a:cs typeface="Poppins SemiBold" pitchFamily="2" charset="77"/>
                        </a:rPr>
                        <a:t>1.</a:t>
                      </a: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0" dirty="0">
                          <a:solidFill>
                            <a:srgbClr val="2C3A42">
                              <a:alpha val="69804"/>
                            </a:srgbClr>
                          </a:solidFill>
                          <a:latin typeface="Poppins" pitchFamily="2" charset="77"/>
                          <a:cs typeface="Poppins" pitchFamily="2" charset="77"/>
                          <a:sym typeface="Poppins SemiBold"/>
                        </a:rPr>
                        <a:t>Earlier access to digital banking.     solutions for children below 15 years old</a:t>
                      </a: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C3A41">
                            <a:alpha val="80000"/>
                          </a:srgbClr>
                        </a:solidFill>
                        <a:effectLst/>
                        <a:uLnTx/>
                        <a:uFillTx/>
                        <a:latin typeface="Poppins" pitchFamily="2" charset="77"/>
                        <a:ea typeface="+mn-ea"/>
                        <a:cs typeface="Poppins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b="1" i="0" dirty="0">
                        <a:solidFill>
                          <a:schemeClr val="accent1"/>
                        </a:solidFill>
                        <a:latin typeface="Poppins SemiBold" pitchFamily="2" charset="77"/>
                        <a:cs typeface="Poppins SemiBold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C3A41">
                            <a:alpha val="80000"/>
                          </a:srgbClr>
                        </a:solidFill>
                        <a:effectLst/>
                        <a:uLnTx/>
                        <a:uFillTx/>
                        <a:latin typeface="Poppins" pitchFamily="2" charset="77"/>
                        <a:ea typeface="+mn-ea"/>
                        <a:cs typeface="Poppins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6233741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r>
                        <a:rPr lang="en-GB" sz="1600" b="1" i="0" dirty="0">
                          <a:solidFill>
                            <a:schemeClr val="accent1"/>
                          </a:solidFill>
                          <a:latin typeface="Poppins SemiBold" pitchFamily="2" charset="77"/>
                          <a:cs typeface="Poppins SemiBold" pitchFamily="2" charset="77"/>
                        </a:rPr>
                        <a:t>2.</a:t>
                      </a: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90550" algn="l"/>
                        </a:tabLst>
                        <a:defRPr/>
                      </a:pPr>
                      <a:r>
                        <a:rPr lang="en-GB" sz="1800" kern="0" dirty="0">
                          <a:solidFill>
                            <a:srgbClr val="2C3A42">
                              <a:alpha val="69804"/>
                            </a:srgbClr>
                          </a:solidFill>
                          <a:latin typeface="Poppins" pitchFamily="2" charset="77"/>
                          <a:cs typeface="Poppins" pitchFamily="2" charset="77"/>
                          <a:sym typeface="Poppins SemiBold"/>
                        </a:rPr>
                        <a:t>Legal, technical, and security barriers.       in developing a secure solution</a:t>
                      </a:r>
                    </a:p>
                    <a:p>
                      <a:pPr marL="0" marR="0" lvl="0" indent="0" algn="l" defTabSz="457200" rtl="0" eaLnBrk="1" fontAlgn="auto" latinLnBrk="0" hangingPunct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90550" algn="l"/>
                        </a:tabLst>
                        <a:defRPr/>
                      </a:pPr>
                      <a:endParaRPr lang="en-GB" sz="1800" kern="0" dirty="0">
                        <a:solidFill>
                          <a:srgbClr val="2C3A42">
                            <a:alpha val="80000"/>
                          </a:srgbClr>
                        </a:solidFill>
                        <a:latin typeface="Poppins" pitchFamily="2" charset="77"/>
                        <a:cs typeface="Poppins" pitchFamily="2" charset="77"/>
                        <a:sym typeface="Poppins SemiBold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C3A41">
                            <a:alpha val="80000"/>
                          </a:srgbClr>
                        </a:solidFill>
                        <a:effectLst/>
                        <a:uLnTx/>
                        <a:uFillTx/>
                        <a:latin typeface="Poppins" pitchFamily="2" charset="77"/>
                        <a:ea typeface="+mn-ea"/>
                        <a:cs typeface="Poppins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b="1" i="0" dirty="0">
                        <a:solidFill>
                          <a:schemeClr val="accent1"/>
                        </a:solidFill>
                        <a:latin typeface="Poppins SemiBold" pitchFamily="2" charset="77"/>
                        <a:cs typeface="Poppins SemiBold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C3A41">
                            <a:alpha val="80000"/>
                          </a:srgbClr>
                        </a:solidFill>
                        <a:effectLst/>
                        <a:uLnTx/>
                        <a:uFillTx/>
                        <a:latin typeface="Poppins" pitchFamily="2" charset="77"/>
                        <a:ea typeface="+mn-ea"/>
                        <a:cs typeface="Poppins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6636467"/>
                  </a:ext>
                </a:extLst>
              </a:tr>
              <a:tr h="1058035">
                <a:tc>
                  <a:txBody>
                    <a:bodyPr/>
                    <a:lstStyle/>
                    <a:p>
                      <a:r>
                        <a:rPr lang="en-GB" sz="1600" b="1" i="0" dirty="0">
                          <a:solidFill>
                            <a:schemeClr val="accent1"/>
                          </a:solidFill>
                          <a:latin typeface="Poppins SemiBold" pitchFamily="2" charset="77"/>
                          <a:cs typeface="Poppins SemiBold" pitchFamily="2" charset="77"/>
                        </a:rPr>
                        <a:t>3.</a:t>
                      </a: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90550" algn="l"/>
                        </a:tabLst>
                        <a:defRPr/>
                      </a:pPr>
                      <a:r>
                        <a:rPr lang="en-GB" sz="1800" kern="0" dirty="0">
                          <a:solidFill>
                            <a:srgbClr val="2C3A42">
                              <a:alpha val="69804"/>
                            </a:srgbClr>
                          </a:solidFill>
                          <a:latin typeface="Poppins" pitchFamily="2" charset="77"/>
                          <a:cs typeface="Poppins" pitchFamily="2" charset="77"/>
                          <a:sym typeface="Poppins SemiBold"/>
                        </a:rPr>
                        <a:t>Ensuring seamless integration with.     other banks’ systems</a:t>
                      </a:r>
                    </a:p>
                    <a:p>
                      <a:pPr marL="0" marR="0" lvl="0" indent="0" algn="l" defTabSz="457200" rtl="0" eaLnBrk="1" fontAlgn="auto" latinLnBrk="0" hangingPunct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90550" algn="l"/>
                        </a:tabLst>
                        <a:defRPr/>
                      </a:pPr>
                      <a:endParaRPr lang="en-GB" sz="1800" kern="0" dirty="0">
                        <a:solidFill>
                          <a:srgbClr val="2C3A42">
                            <a:alpha val="80000"/>
                          </a:srgbClr>
                        </a:solidFill>
                        <a:latin typeface="Poppins" pitchFamily="2" charset="77"/>
                        <a:cs typeface="Poppins" pitchFamily="2" charset="77"/>
                        <a:sym typeface="Poppins SemiBold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C3A41">
                            <a:alpha val="80000"/>
                          </a:srgbClr>
                        </a:solidFill>
                        <a:effectLst/>
                        <a:uLnTx/>
                        <a:uFillTx/>
                        <a:latin typeface="Poppins" pitchFamily="2" charset="77"/>
                        <a:ea typeface="+mn-ea"/>
                        <a:cs typeface="Poppins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b="1" i="0" dirty="0">
                        <a:solidFill>
                          <a:schemeClr val="accent1"/>
                        </a:solidFill>
                        <a:latin typeface="Poppins SemiBold" pitchFamily="2" charset="77"/>
                        <a:cs typeface="Poppins SemiBold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C3A41">
                            <a:alpha val="80000"/>
                          </a:srgbClr>
                        </a:solidFill>
                        <a:effectLst/>
                        <a:uLnTx/>
                        <a:uFillTx/>
                        <a:latin typeface="Poppins" pitchFamily="2" charset="77"/>
                        <a:ea typeface="+mn-ea"/>
                        <a:cs typeface="Poppins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9644866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17335867-7627-1825-18ED-318721ADC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1241091"/>
            <a:ext cx="5183472" cy="2448216"/>
          </a:xfrm>
        </p:spPr>
        <p:txBody>
          <a:bodyPr>
            <a:noAutofit/>
          </a:bodyPr>
          <a:lstStyle/>
          <a:p>
            <a:pPr>
              <a:lnSpc>
                <a:spcPts val="5500"/>
              </a:lnSpc>
            </a:pPr>
            <a:r>
              <a:rPr lang="en-GB" sz="4000" dirty="0">
                <a:solidFill>
                  <a:srgbClr val="2C3A41"/>
                </a:solidFill>
                <a:effectLst/>
              </a:rPr>
              <a:t>Overcoming </a:t>
            </a:r>
            <a:br>
              <a:rPr lang="en-GB" sz="4000" dirty="0">
                <a:solidFill>
                  <a:srgbClr val="2C3A41"/>
                </a:solidFill>
                <a:effectLst/>
              </a:rPr>
            </a:br>
            <a:r>
              <a:rPr lang="en-GB" sz="4000" dirty="0">
                <a:solidFill>
                  <a:srgbClr val="2C3A41"/>
                </a:solidFill>
                <a:effectLst/>
              </a:rPr>
              <a:t>legal, technical &amp; security barriers</a:t>
            </a:r>
            <a:endParaRPr lang="en-GB" sz="4000" dirty="0">
              <a:solidFill>
                <a:srgbClr val="2C3A4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82695E-8252-8BF5-F5E0-FF23DE303509}"/>
              </a:ext>
            </a:extLst>
          </p:cNvPr>
          <p:cNvSpPr txBox="1">
            <a:spLocks/>
          </p:cNvSpPr>
          <p:nvPr/>
        </p:nvSpPr>
        <p:spPr>
          <a:xfrm>
            <a:off x="507600" y="446400"/>
            <a:ext cx="5637600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355" rtl="0" eaLnBrk="1" latinLnBrk="0" hangingPunct="1">
              <a:lnSpc>
                <a:spcPts val="12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None/>
              <a:tabLst/>
              <a:defRPr sz="1000" b="1" i="0" kern="1200" spc="150" baseline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000" b="1" kern="0" spc="150" dirty="0">
                <a:solidFill>
                  <a:srgbClr val="FF6600"/>
                </a:solidFill>
                <a:latin typeface="Poppins SemiBold" pitchFamily="2" charset="77"/>
                <a:ea typeface="Poppins Medium"/>
                <a:cs typeface="Poppins SemiBold" pitchFamily="2" charset="77"/>
                <a:sym typeface="Poppins Medium"/>
              </a:rPr>
              <a:t>FOCUS AREAS</a:t>
            </a:r>
            <a:endParaRPr lang="en-GB" sz="1000" b="1" kern="0" spc="150" dirty="0">
              <a:solidFill>
                <a:srgbClr val="FF6600"/>
              </a:solidFill>
              <a:latin typeface="Poppins SemiBold" pitchFamily="2" charset="77"/>
              <a:ea typeface="Poppins Medium"/>
              <a:cs typeface="Poppins SemiBold" pitchFamily="2" charset="77"/>
              <a:sym typeface="Poppins Medium"/>
            </a:endParaRPr>
          </a:p>
        </p:txBody>
      </p:sp>
    </p:spTree>
    <p:extLst>
      <p:ext uri="{BB962C8B-B14F-4D97-AF65-F5344CB8AC3E}">
        <p14:creationId xmlns:p14="http://schemas.microsoft.com/office/powerpoint/2010/main" val="15588708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We believe that successful digital products have a profound focus on solving real problems for real people"/>
          <p:cNvSpPr txBox="1">
            <a:spLocks noGrp="1"/>
          </p:cNvSpPr>
          <p:nvPr>
            <p:ph type="subTitle" sz="quarter" idx="1"/>
          </p:nvPr>
        </p:nvSpPr>
        <p:spPr>
          <a:xfrm>
            <a:off x="943756" y="3770335"/>
            <a:ext cx="2197100" cy="110751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Clr>
                <a:srgbClr val="FF6600"/>
              </a:buClr>
              <a:buNone/>
              <a:defRPr sz="3200" b="0">
                <a:solidFill>
                  <a:srgbClr val="2C3A42">
                    <a:alpha val="80000"/>
                  </a:srgbClr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rPr lang="en-GB" sz="1200" dirty="0">
                <a:solidFill>
                  <a:srgbClr val="2C3A42">
                    <a:alpha val="69804"/>
                  </a:srgbClr>
                </a:solidFill>
              </a:rPr>
              <a:t>Offers dual-interface for children under 18 and their parents, giving children access through parents </a:t>
            </a:r>
            <a:r>
              <a:rPr lang="en-GB" sz="1200" dirty="0" err="1">
                <a:solidFill>
                  <a:srgbClr val="2C3A42">
                    <a:alpha val="69804"/>
                  </a:srgbClr>
                </a:solidFill>
              </a:rPr>
              <a:t>MitID</a:t>
            </a:r>
            <a:endParaRPr lang="en-GB" sz="1200" dirty="0">
              <a:solidFill>
                <a:srgbClr val="2C3A42">
                  <a:alpha val="69804"/>
                </a:srgbClr>
              </a:solidFill>
            </a:endParaRPr>
          </a:p>
          <a:p>
            <a:pPr marL="0" indent="0">
              <a:buNone/>
            </a:pPr>
            <a:endParaRPr sz="1200" dirty="0"/>
          </a:p>
        </p:txBody>
      </p:sp>
      <p:sp>
        <p:nvSpPr>
          <p:cNvPr id="47" name="Good product design is cross-disciplinary"/>
          <p:cNvSpPr txBox="1">
            <a:spLocks noGrp="1"/>
          </p:cNvSpPr>
          <p:nvPr>
            <p:ph type="body" idx="25"/>
          </p:nvPr>
        </p:nvSpPr>
        <p:spPr>
          <a:xfrm>
            <a:off x="3530307" y="3343726"/>
            <a:ext cx="2203451" cy="5243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1700" b="1" dirty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rPr>
              <a:t>Data Security</a:t>
            </a:r>
            <a:endParaRPr sz="1700" b="1" dirty="0">
              <a:solidFill>
                <a:schemeClr val="tx1"/>
              </a:solidFill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48" name="We believe that successful digital products are the result of an intentional cross-disciplinary process"/>
          <p:cNvSpPr txBox="1">
            <a:spLocks noGrp="1"/>
          </p:cNvSpPr>
          <p:nvPr>
            <p:ph type="body" idx="22"/>
          </p:nvPr>
        </p:nvSpPr>
        <p:spPr>
          <a:xfrm>
            <a:off x="3530307" y="3770335"/>
            <a:ext cx="2203451" cy="11075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200" dirty="0"/>
              <a:t>High security towards privacy data (Microsoft Azure Key Vault / Hardware Security Module)</a:t>
            </a:r>
          </a:p>
          <a:p>
            <a:pPr marL="0" indent="0">
              <a:buNone/>
            </a:pPr>
            <a:endParaRPr lang="en-GB" sz="1200" dirty="0">
              <a:solidFill>
                <a:srgbClr val="2C3A42">
                  <a:alpha val="80000"/>
                </a:srgbClr>
              </a:solidFill>
              <a:latin typeface="Poppins Regular"/>
              <a:ea typeface="Poppins Regular"/>
              <a:cs typeface="Poppins Regular"/>
              <a:sym typeface="Poppins Regular"/>
            </a:endParaRPr>
          </a:p>
        </p:txBody>
      </p:sp>
      <p:sp>
        <p:nvSpPr>
          <p:cNvPr id="50" name="Good product design is iterative"/>
          <p:cNvSpPr txBox="1">
            <a:spLocks noGrp="1"/>
          </p:cNvSpPr>
          <p:nvPr>
            <p:ph type="body" idx="26"/>
          </p:nvPr>
        </p:nvSpPr>
        <p:spPr>
          <a:xfrm>
            <a:off x="6123209" y="3343726"/>
            <a:ext cx="2535599" cy="5243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a-DK" sz="1700" b="1" dirty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rPr>
              <a:t>Cloud-</a:t>
            </a:r>
            <a:r>
              <a:rPr lang="da-DK" sz="1700" b="1" dirty="0" err="1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rPr>
              <a:t>Based</a:t>
            </a:r>
            <a:r>
              <a:rPr lang="da-DK" sz="1700" b="1" dirty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rPr>
              <a:t> Solution</a:t>
            </a:r>
            <a:endParaRPr sz="1700" b="1" dirty="0">
              <a:solidFill>
                <a:schemeClr val="tx1"/>
              </a:solidFill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51" name="We believe that successful digital products are created by agile-minded teams, focusing on outcomes over outputs"/>
          <p:cNvSpPr txBox="1">
            <a:spLocks noGrp="1"/>
          </p:cNvSpPr>
          <p:nvPr>
            <p:ph type="body" idx="23"/>
          </p:nvPr>
        </p:nvSpPr>
        <p:spPr>
          <a:xfrm>
            <a:off x="6123209" y="3770335"/>
            <a:ext cx="2197101" cy="11075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200" dirty="0"/>
              <a:t>Redesigning the architecture to a cloud-native application on Microsoft Azure Cloud for easier implementation by future banks</a:t>
            </a:r>
          </a:p>
          <a:p>
            <a:pPr marL="0" indent="0">
              <a:buNone/>
            </a:pPr>
            <a:endParaRPr lang="en-GB" sz="1200" dirty="0">
              <a:solidFill>
                <a:srgbClr val="2C3A42">
                  <a:alpha val="80000"/>
                </a:srgbClr>
              </a:solidFill>
              <a:latin typeface="Poppins Regular"/>
              <a:ea typeface="Poppins Regular"/>
              <a:cs typeface="Poppins Regular"/>
              <a:sym typeface="Poppins Regular"/>
            </a:endParaRPr>
          </a:p>
        </p:txBody>
      </p:sp>
      <p:sp>
        <p:nvSpPr>
          <p:cNvPr id="4" name="Good product design is cross-disciplinary">
            <a:extLst>
              <a:ext uri="{FF2B5EF4-FFF2-40B4-BE49-F238E27FC236}">
                <a16:creationId xmlns:a16="http://schemas.microsoft.com/office/drawing/2014/main" id="{148CFAEC-473F-F2D9-5913-58DACF8392B8}"/>
              </a:ext>
            </a:extLst>
          </p:cNvPr>
          <p:cNvSpPr txBox="1">
            <a:spLocks/>
          </p:cNvSpPr>
          <p:nvPr/>
        </p:nvSpPr>
        <p:spPr>
          <a:xfrm>
            <a:off x="937405" y="3357792"/>
            <a:ext cx="2203451" cy="5243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0" tIns="0" rIns="0" bIns="0" rtlCol="0" anchor="t">
            <a:noAutofit/>
          </a:bodyPr>
          <a:lstStyle>
            <a:lvl1pPr marL="493689" indent="-493689" algn="l" defTabSz="914355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1400" kern="1200">
                <a:solidFill>
                  <a:schemeClr val="accent1">
                    <a:hueOff val="3085713"/>
                    <a:satOff val="-86406"/>
                    <a:lumOff val="-8647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None/>
              <a:tabLst/>
              <a:defRPr/>
            </a:pPr>
            <a:r>
              <a: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srgbClr val="2C3A41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  <a:sym typeface="Helvetica"/>
              </a:rPr>
              <a:t>Dual-interface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2C3A41"/>
              </a:solidFill>
              <a:effectLst/>
              <a:uLnTx/>
              <a:uFillTx/>
              <a:latin typeface="Poppins SemiBold" pitchFamily="2" charset="77"/>
              <a:ea typeface="+mn-ea"/>
              <a:cs typeface="Poppins SemiBold" pitchFamily="2" charset="77"/>
              <a:sym typeface="Helvetic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60F1371-7968-4017-D345-DEE2361B9A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8123" y="6474022"/>
            <a:ext cx="747600" cy="75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744E74-AC85-DD47-FA99-80393F488F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4429" y="6391582"/>
            <a:ext cx="764443" cy="22634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13B01AB-2891-7AAA-A533-B4235C559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530" y="859119"/>
            <a:ext cx="7415780" cy="2098431"/>
          </a:xfrm>
        </p:spPr>
        <p:txBody>
          <a:bodyPr>
            <a:normAutofit/>
          </a:bodyPr>
          <a:lstStyle/>
          <a:p>
            <a:pPr>
              <a:lnSpc>
                <a:spcPts val="5500"/>
              </a:lnSpc>
            </a:pPr>
            <a:r>
              <a:rPr lang="en-GB" sz="4000" dirty="0">
                <a:solidFill>
                  <a:srgbClr val="2C3A41"/>
                </a:solidFill>
              </a:rPr>
              <a:t>Secure &amp; integrated </a:t>
            </a:r>
            <a:br>
              <a:rPr lang="en-GB" sz="4000" dirty="0">
                <a:solidFill>
                  <a:srgbClr val="2C3A41"/>
                </a:solidFill>
              </a:rPr>
            </a:br>
            <a:r>
              <a:rPr lang="en-GB" sz="4000" dirty="0">
                <a:solidFill>
                  <a:srgbClr val="2C3A41"/>
                </a:solidFill>
              </a:rPr>
              <a:t>digital banking for children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155E350-641E-FEAB-C8F2-8FF4B24AD05D}"/>
              </a:ext>
            </a:extLst>
          </p:cNvPr>
          <p:cNvSpPr txBox="1">
            <a:spLocks/>
          </p:cNvSpPr>
          <p:nvPr/>
        </p:nvSpPr>
        <p:spPr>
          <a:xfrm>
            <a:off x="507600" y="446400"/>
            <a:ext cx="5637600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355" rtl="0" eaLnBrk="1" latinLnBrk="0" hangingPunct="1">
              <a:lnSpc>
                <a:spcPts val="12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None/>
              <a:tabLst/>
              <a:defRPr sz="1000" b="1" i="0" kern="1200" spc="150" baseline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000" b="1" kern="0" spc="150" dirty="0">
                <a:solidFill>
                  <a:srgbClr val="FF6600"/>
                </a:solidFill>
                <a:latin typeface="Poppins SemiBold" pitchFamily="2" charset="77"/>
                <a:ea typeface="Poppins Medium"/>
                <a:cs typeface="Poppins SemiBold" pitchFamily="2" charset="77"/>
                <a:sym typeface="Poppins Medium"/>
              </a:rPr>
              <a:t>VALUE</a:t>
            </a:r>
            <a:endParaRPr lang="en-GB" sz="1000" b="1" kern="0" spc="150" dirty="0">
              <a:solidFill>
                <a:srgbClr val="FF6600"/>
              </a:solidFill>
              <a:latin typeface="Poppins SemiBold" pitchFamily="2" charset="77"/>
              <a:ea typeface="Poppins Medium"/>
              <a:cs typeface="Poppins SemiBold" pitchFamily="2" charset="77"/>
              <a:sym typeface="Poppins Medium"/>
            </a:endParaRPr>
          </a:p>
        </p:txBody>
      </p:sp>
    </p:spTree>
    <p:extLst>
      <p:ext uri="{BB962C8B-B14F-4D97-AF65-F5344CB8AC3E}">
        <p14:creationId xmlns:p14="http://schemas.microsoft.com/office/powerpoint/2010/main" val="3932622245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7C8B8AA-BA69-9904-EDE8-21B99875D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1461205"/>
            <a:ext cx="3351856" cy="2282893"/>
          </a:xfrm>
        </p:spPr>
        <p:txBody>
          <a:bodyPr>
            <a:noAutofit/>
          </a:bodyPr>
          <a:lstStyle/>
          <a:p>
            <a:pPr>
              <a:lnSpc>
                <a:spcPts val="3000"/>
              </a:lnSpc>
            </a:pPr>
            <a:r>
              <a:rPr lang="en-US" sz="2000" dirty="0"/>
              <a:t>User-friendly money &amp; savings universe               for children with Spar Nord, Nykredit</a:t>
            </a:r>
            <a:br>
              <a:rPr lang="en-US" sz="2000" dirty="0"/>
            </a:br>
            <a:r>
              <a:rPr lang="en-US" sz="2000" dirty="0"/>
              <a:t>&amp; </a:t>
            </a:r>
            <a:r>
              <a:rPr lang="en-US" sz="2000" dirty="0" err="1"/>
              <a:t>Arbejdernes</a:t>
            </a:r>
            <a:r>
              <a:rPr lang="en-US" sz="2000" dirty="0"/>
              <a:t>  Landsbank</a:t>
            </a:r>
            <a:endParaRPr lang="en-GB" sz="2000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844577A-AFC8-CCD5-3CA4-31E33CD77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8123" y="6474022"/>
            <a:ext cx="747600" cy="75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BEE629-273C-BEBB-CA0F-62BC402235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4429" y="6391582"/>
            <a:ext cx="764443" cy="226344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2500176-9CCE-D907-2150-03FEE6E737CE}"/>
              </a:ext>
            </a:extLst>
          </p:cNvPr>
          <p:cNvSpPr txBox="1">
            <a:spLocks/>
          </p:cNvSpPr>
          <p:nvPr/>
        </p:nvSpPr>
        <p:spPr>
          <a:xfrm>
            <a:off x="507600" y="446400"/>
            <a:ext cx="5637600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355" rtl="0" eaLnBrk="1" latinLnBrk="0" hangingPunct="1">
              <a:lnSpc>
                <a:spcPts val="12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None/>
              <a:tabLst/>
              <a:defRPr sz="1000" b="1" i="0" kern="1200" spc="150" baseline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000" b="1" kern="0" spc="150" dirty="0">
                <a:solidFill>
                  <a:srgbClr val="FF6600"/>
                </a:solidFill>
                <a:latin typeface="Poppins SemiBold" pitchFamily="2" charset="77"/>
                <a:ea typeface="Poppins Medium"/>
                <a:cs typeface="Poppins SemiBold" pitchFamily="2" charset="77"/>
                <a:sym typeface="Poppins Medium"/>
              </a:rPr>
              <a:t>ARCHITECTURE</a:t>
            </a:r>
            <a:endParaRPr lang="en-GB" sz="1000" b="1" kern="0" spc="150" dirty="0">
              <a:solidFill>
                <a:srgbClr val="FF6600"/>
              </a:solidFill>
              <a:latin typeface="Poppins SemiBold" pitchFamily="2" charset="77"/>
              <a:ea typeface="Poppins Medium"/>
              <a:cs typeface="Poppins SemiBold" pitchFamily="2" charset="77"/>
              <a:sym typeface="Poppins Medium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31C0E7-41E8-EF64-D062-810B29F368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2823" y="555365"/>
            <a:ext cx="8269177" cy="578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889619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2FA581-099E-A74A-BB7E-4F6F79869BB5}"/>
              </a:ext>
            </a:extLst>
          </p:cNvPr>
          <p:cNvSpPr txBox="1">
            <a:spLocks/>
          </p:cNvSpPr>
          <p:nvPr/>
        </p:nvSpPr>
        <p:spPr>
          <a:xfrm>
            <a:off x="507600" y="446400"/>
            <a:ext cx="5637600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355" rtl="0" eaLnBrk="1" latinLnBrk="0" hangingPunct="1">
              <a:lnSpc>
                <a:spcPts val="12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None/>
              <a:tabLst/>
              <a:defRPr sz="1000" b="1" i="0" kern="1200" spc="150" baseline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000" b="1" spc="150" dirty="0">
                <a:solidFill>
                  <a:srgbClr val="FF6600"/>
                </a:solidFill>
                <a:effectLst/>
                <a:latin typeface="Poppins SemiBold" pitchFamily="2" charset="77"/>
                <a:cs typeface="Poppins SemiBold" pitchFamily="2" charset="77"/>
              </a:rPr>
              <a:t>EFFECT</a:t>
            </a:r>
            <a:endParaRPr lang="en-GB" sz="1000" b="1" kern="0" spc="150" dirty="0">
              <a:solidFill>
                <a:srgbClr val="FF6600"/>
              </a:solidFill>
              <a:latin typeface="Poppins SemiBold" pitchFamily="2" charset="77"/>
              <a:ea typeface="Poppins Medium"/>
              <a:cs typeface="Poppins SemiBold" pitchFamily="2" charset="77"/>
              <a:sym typeface="Poppins Medium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487D47-9265-E896-8AF2-F76E2F6684FF}"/>
              </a:ext>
            </a:extLst>
          </p:cNvPr>
          <p:cNvSpPr txBox="1">
            <a:spLocks/>
          </p:cNvSpPr>
          <p:nvPr/>
        </p:nvSpPr>
        <p:spPr>
          <a:xfrm>
            <a:off x="897577" y="1235637"/>
            <a:ext cx="5096498" cy="13658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355" rtl="0" eaLnBrk="1" latinLnBrk="0" hangingPunct="1">
              <a:lnSpc>
                <a:spcPts val="48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pPr defTabSz="457200" hangingPunct="0">
              <a:lnSpc>
                <a:spcPts val="5500"/>
              </a:lnSpc>
              <a:tabLst>
                <a:tab pos="590550" algn="l"/>
              </a:tabLst>
            </a:pPr>
            <a:r>
              <a:rPr lang="en-GB" kern="0">
                <a:solidFill>
                  <a:srgbClr val="2C3A42"/>
                </a:solidFill>
                <a:sym typeface="Poppins Medium"/>
              </a:rPr>
              <a:t>Innovation</a:t>
            </a:r>
            <a:br>
              <a:rPr lang="en-GB" kern="0">
                <a:solidFill>
                  <a:srgbClr val="2C3A42"/>
                </a:solidFill>
                <a:sym typeface="Poppins Medium"/>
              </a:rPr>
            </a:br>
            <a:r>
              <a:rPr lang="en-GB" kern="0">
                <a:solidFill>
                  <a:srgbClr val="2C3A42"/>
                </a:solidFill>
                <a:sym typeface="Poppins Medium"/>
              </a:rPr>
              <a:t>&amp; expansion</a:t>
            </a:r>
            <a:br>
              <a:rPr lang="en-GB" sz="800" kern="0">
                <a:solidFill>
                  <a:srgbClr val="2C3A42"/>
                </a:solidFill>
                <a:latin typeface="Poppins" pitchFamily="2" charset="77"/>
                <a:cs typeface="Poppins" pitchFamily="2" charset="77"/>
                <a:sym typeface="Poppins SemiBold"/>
              </a:rPr>
            </a:br>
            <a:br>
              <a:rPr lang="en-GB" sz="1200" kern="0">
                <a:solidFill>
                  <a:srgbClr val="2C3A42"/>
                </a:solidFill>
                <a:latin typeface="Poppins" pitchFamily="2" charset="77"/>
                <a:cs typeface="Poppins" pitchFamily="2" charset="77"/>
                <a:sym typeface="Poppins SemiBold"/>
              </a:rPr>
            </a:br>
            <a:endParaRPr lang="en-GB" sz="4200" dirty="0">
              <a:solidFill>
                <a:srgbClr val="2C3A42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1BECE0-EF41-70B2-AF87-A6CC673CE055}"/>
              </a:ext>
            </a:extLst>
          </p:cNvPr>
          <p:cNvSpPr txBox="1">
            <a:spLocks/>
          </p:cNvSpPr>
          <p:nvPr/>
        </p:nvSpPr>
        <p:spPr>
          <a:xfrm>
            <a:off x="1577661" y="3001909"/>
            <a:ext cx="6430732" cy="61000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93689" indent="-493689" algn="l" defTabSz="914355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 hangingPunct="0">
              <a:lnSpc>
                <a:spcPct val="125000"/>
              </a:lnSpc>
              <a:buFont typeface="System Font Regular"/>
              <a:buNone/>
              <a:tabLst>
                <a:tab pos="590550" algn="l"/>
              </a:tabLst>
            </a:pPr>
            <a:r>
              <a:rPr lang="en-GB" sz="1700" kern="0" dirty="0">
                <a:solidFill>
                  <a:srgbClr val="2C3A42">
                    <a:alpha val="80000"/>
                  </a:srgbClr>
                </a:solidFill>
                <a:sym typeface="Poppins SemiBold"/>
              </a:rPr>
              <a:t>The solution gives banks the ability to offer a product that didn’t exist before</a:t>
            </a:r>
          </a:p>
          <a:p>
            <a:pPr defTabSz="457200" hangingPunct="0">
              <a:lnSpc>
                <a:spcPct val="125000"/>
              </a:lnSpc>
              <a:tabLst>
                <a:tab pos="590550" algn="l"/>
              </a:tabLst>
            </a:pPr>
            <a:endParaRPr lang="en-GB" sz="1700" kern="0" dirty="0">
              <a:solidFill>
                <a:srgbClr val="2C3A42"/>
              </a:solidFill>
              <a:sym typeface="Poppins SemiBold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A0D199-53D0-E344-E35E-D38C41A30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962" y="3117856"/>
            <a:ext cx="469900" cy="38100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3B910F39-7EA1-0E00-1C39-570C3C3CB5F1}"/>
              </a:ext>
            </a:extLst>
          </p:cNvPr>
          <p:cNvSpPr txBox="1">
            <a:spLocks/>
          </p:cNvSpPr>
          <p:nvPr/>
        </p:nvSpPr>
        <p:spPr>
          <a:xfrm>
            <a:off x="1577660" y="3912458"/>
            <a:ext cx="6363355" cy="7243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355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None/>
              <a:tabLst/>
              <a:defRPr sz="2000" kern="1200">
                <a:solidFill>
                  <a:schemeClr val="bg1">
                    <a:alpha val="80000"/>
                  </a:scheme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898480" indent="-441303" algn="l" defTabSz="914355" rtl="0" eaLnBrk="1" latinLnBrk="0" hangingPunct="1">
              <a:lnSpc>
                <a:spcPts val="32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200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ts val="32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200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ts val="32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200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ts val="32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200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None/>
              <a:tabLst>
                <a:tab pos="590550" algn="l"/>
              </a:tabLst>
              <a:defRPr/>
            </a:pPr>
            <a:r>
              <a:rPr kumimoji="0" lang="en-GB" sz="1700" b="0" i="0" u="none" strike="noStrike" kern="0" cap="none" spc="0" normalizeH="0" baseline="0" noProof="0" dirty="0">
                <a:ln>
                  <a:noFill/>
                </a:ln>
                <a:solidFill>
                  <a:srgbClr val="2C3A42">
                    <a:alpha val="80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  <a:sym typeface="Poppins SemiBold"/>
              </a:rPr>
              <a:t>Easily implementation for future banks and partners </a:t>
            </a:r>
          </a:p>
          <a:p>
            <a:pPr marL="0" marR="0" lvl="0" indent="0" algn="l" defTabSz="457200" rtl="0" eaLnBrk="1" fontAlgn="auto" latinLnBrk="0" hangingPunct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None/>
              <a:tabLst>
                <a:tab pos="590550" algn="l"/>
              </a:tabLst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2C3A42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  <a:sym typeface="Poppins SemiBold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6B987D-262A-5400-0384-46CD6B786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961" y="3989091"/>
            <a:ext cx="469900" cy="38100"/>
          </a:xfrm>
          <a:prstGeom prst="rect">
            <a:avLst/>
          </a:prstGeom>
        </p:spPr>
      </p:pic>
      <p:sp>
        <p:nvSpPr>
          <p:cNvPr id="21" name="17 sec">
            <a:extLst>
              <a:ext uri="{FF2B5EF4-FFF2-40B4-BE49-F238E27FC236}">
                <a16:creationId xmlns:a16="http://schemas.microsoft.com/office/drawing/2014/main" id="{5478ADC2-358B-70F1-B214-B28A180D64B2}"/>
              </a:ext>
            </a:extLst>
          </p:cNvPr>
          <p:cNvSpPr txBox="1">
            <a:spLocks/>
          </p:cNvSpPr>
          <p:nvPr/>
        </p:nvSpPr>
        <p:spPr>
          <a:xfrm>
            <a:off x="1810005" y="4681464"/>
            <a:ext cx="842473" cy="52642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marL="493689" indent="-493689" algn="l" defTabSz="914355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1400" kern="1200">
                <a:solidFill>
                  <a:schemeClr val="accent1">
                    <a:hueOff val="3085713"/>
                    <a:satOff val="-86406"/>
                    <a:lumOff val="-8647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5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None/>
              <a:tabLst/>
              <a:defRPr/>
            </a:pPr>
            <a:r>
              <a:rPr kumimoji="0" lang="da-DK" sz="2500" b="1" i="0" u="none" strike="noStrike" kern="1200" cap="none" spc="0" normalizeH="0" baseline="0" noProof="0" dirty="0">
                <a:ln>
                  <a:noFill/>
                </a:ln>
                <a:solidFill>
                  <a:srgbClr val="2C3A42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  <a:sym typeface="Helvetica"/>
              </a:rPr>
              <a:t>45K+</a:t>
            </a:r>
          </a:p>
        </p:txBody>
      </p:sp>
      <p:sp>
        <p:nvSpPr>
          <p:cNvPr id="22" name="17 sec">
            <a:extLst>
              <a:ext uri="{FF2B5EF4-FFF2-40B4-BE49-F238E27FC236}">
                <a16:creationId xmlns:a16="http://schemas.microsoft.com/office/drawing/2014/main" id="{FF50AFF9-6EFB-6871-14F8-48D0284B20CB}"/>
              </a:ext>
            </a:extLst>
          </p:cNvPr>
          <p:cNvSpPr txBox="1">
            <a:spLocks/>
          </p:cNvSpPr>
          <p:nvPr/>
        </p:nvSpPr>
        <p:spPr>
          <a:xfrm>
            <a:off x="3879077" y="4671590"/>
            <a:ext cx="842473" cy="52642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marL="493689" indent="-493689" algn="l" defTabSz="914355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1400" kern="1200">
                <a:solidFill>
                  <a:schemeClr val="accent1">
                    <a:hueOff val="3085713"/>
                    <a:satOff val="-86406"/>
                    <a:lumOff val="-8647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5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None/>
              <a:tabLst/>
              <a:defRPr/>
            </a:pPr>
            <a:r>
              <a:rPr kumimoji="0" lang="da-DK" sz="2500" b="1" i="0" u="none" strike="noStrike" kern="1200" cap="none" spc="0" normalizeH="0" baseline="0" noProof="0" dirty="0">
                <a:ln>
                  <a:noFill/>
                </a:ln>
                <a:solidFill>
                  <a:srgbClr val="2C3A42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  <a:sym typeface="Helvetica"/>
              </a:rPr>
              <a:t>12K+</a:t>
            </a:r>
          </a:p>
        </p:txBody>
      </p:sp>
      <p:sp>
        <p:nvSpPr>
          <p:cNvPr id="23" name="VOICEBOT’S AVERAGE PHONE TIME">
            <a:extLst>
              <a:ext uri="{FF2B5EF4-FFF2-40B4-BE49-F238E27FC236}">
                <a16:creationId xmlns:a16="http://schemas.microsoft.com/office/drawing/2014/main" id="{DCCF0AE9-4CF9-D338-61A1-7DC376B7B0F1}"/>
              </a:ext>
            </a:extLst>
          </p:cNvPr>
          <p:cNvSpPr txBox="1">
            <a:spLocks/>
          </p:cNvSpPr>
          <p:nvPr/>
        </p:nvSpPr>
        <p:spPr>
          <a:xfrm>
            <a:off x="1409678" y="5176258"/>
            <a:ext cx="1516187" cy="33335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493689" indent="-493689" algn="ctr" defTabSz="2438338" rtl="0" eaLnBrk="1" latinLnBrk="0" hangingPunct="1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2000" b="0" kern="1200" cap="all">
                <a:solidFill>
                  <a:srgbClr val="2C3A42">
                    <a:alpha val="60000"/>
                  </a:srgb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438338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None/>
              <a:tabLst/>
              <a:defRPr/>
            </a:pPr>
            <a:r>
              <a:rPr lang="da-DK" sz="1000" dirty="0">
                <a:solidFill>
                  <a:srgbClr val="2C3A42"/>
                </a:solidFill>
              </a:rPr>
              <a:t>ACTIVE USERS</a:t>
            </a:r>
            <a:endParaRPr kumimoji="0" lang="da-DK" sz="1000" b="0" i="0" u="none" strike="noStrike" kern="1200" cap="all" spc="0" normalizeH="0" baseline="0" noProof="0" dirty="0">
              <a:ln>
                <a:noFill/>
              </a:ln>
              <a:solidFill>
                <a:srgbClr val="2C3A42"/>
              </a:solidFill>
              <a:effectLst/>
              <a:uLnTx/>
              <a:uFillTx/>
              <a:latin typeface="Poppins SemiBold"/>
              <a:cs typeface="Poppins SemiBold"/>
              <a:sym typeface="Poppins SemiBold"/>
            </a:endParaRPr>
          </a:p>
        </p:txBody>
      </p:sp>
      <p:sp>
        <p:nvSpPr>
          <p:cNvPr id="24" name="VOICEBOT’S AVERAGE PHONE TIME">
            <a:extLst>
              <a:ext uri="{FF2B5EF4-FFF2-40B4-BE49-F238E27FC236}">
                <a16:creationId xmlns:a16="http://schemas.microsoft.com/office/drawing/2014/main" id="{6DC98D4D-476F-CCC8-4869-07C4F33926B3}"/>
              </a:ext>
            </a:extLst>
          </p:cNvPr>
          <p:cNvSpPr txBox="1">
            <a:spLocks/>
          </p:cNvSpPr>
          <p:nvPr/>
        </p:nvSpPr>
        <p:spPr>
          <a:xfrm>
            <a:off x="3474502" y="5394184"/>
            <a:ext cx="1516187" cy="11542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493689" indent="-493689" algn="ctr" defTabSz="2438338" rtl="0" eaLnBrk="1" latinLnBrk="0" hangingPunct="1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2000" b="0" kern="1200" cap="all">
                <a:solidFill>
                  <a:srgbClr val="2C3A42">
                    <a:alpha val="60000"/>
                  </a:srgb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438338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None/>
              <a:tabLst/>
              <a:defRPr/>
            </a:pPr>
            <a:r>
              <a:rPr kumimoji="0" lang="da-DK" sz="1000" b="0" i="0" u="none" strike="noStrike" kern="1200" cap="all" spc="0" normalizeH="0" baseline="0" noProof="0" dirty="0">
                <a:ln>
                  <a:noFill/>
                </a:ln>
                <a:solidFill>
                  <a:srgbClr val="2C3A42"/>
                </a:solidFill>
                <a:effectLst/>
                <a:uLnTx/>
                <a:uFillTx/>
                <a:latin typeface="Poppins SemiBold"/>
                <a:cs typeface="Poppins SemiBold"/>
                <a:sym typeface="Poppins SemiBold"/>
              </a:rPr>
              <a:t>TRANSFERS PER MONTH</a:t>
            </a:r>
          </a:p>
        </p:txBody>
      </p:sp>
      <p:sp>
        <p:nvSpPr>
          <p:cNvPr id="25" name="17 sec">
            <a:extLst>
              <a:ext uri="{FF2B5EF4-FFF2-40B4-BE49-F238E27FC236}">
                <a16:creationId xmlns:a16="http://schemas.microsoft.com/office/drawing/2014/main" id="{C2C4B285-778A-A7F9-A4F3-A0A032F5A9A8}"/>
              </a:ext>
            </a:extLst>
          </p:cNvPr>
          <p:cNvSpPr txBox="1">
            <a:spLocks/>
          </p:cNvSpPr>
          <p:nvPr/>
        </p:nvSpPr>
        <p:spPr>
          <a:xfrm>
            <a:off x="5674762" y="4671590"/>
            <a:ext cx="842473" cy="52642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marL="493689" indent="-493689" algn="l" defTabSz="914355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1400" kern="1200">
                <a:solidFill>
                  <a:schemeClr val="accent1">
                    <a:hueOff val="3085713"/>
                    <a:satOff val="-86406"/>
                    <a:lumOff val="-8647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5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None/>
              <a:tabLst/>
              <a:defRPr/>
            </a:pPr>
            <a:r>
              <a:rPr kumimoji="0" lang="da-DK" sz="2500" b="1" i="0" u="none" strike="noStrike" kern="1200" cap="none" spc="0" normalizeH="0" baseline="0" noProof="0" dirty="0">
                <a:ln>
                  <a:noFill/>
                </a:ln>
                <a:solidFill>
                  <a:srgbClr val="2C3A42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  <a:sym typeface="Helvetica"/>
              </a:rPr>
              <a:t>8</a:t>
            </a:r>
          </a:p>
        </p:txBody>
      </p:sp>
      <p:sp>
        <p:nvSpPr>
          <p:cNvPr id="26" name="VOICEBOT’S AVERAGE PHONE TIME">
            <a:extLst>
              <a:ext uri="{FF2B5EF4-FFF2-40B4-BE49-F238E27FC236}">
                <a16:creationId xmlns:a16="http://schemas.microsoft.com/office/drawing/2014/main" id="{5685D1BB-94AC-5B63-105E-4E4D748212E8}"/>
              </a:ext>
            </a:extLst>
          </p:cNvPr>
          <p:cNvSpPr txBox="1">
            <a:spLocks/>
          </p:cNvSpPr>
          <p:nvPr/>
        </p:nvSpPr>
        <p:spPr>
          <a:xfrm>
            <a:off x="5337906" y="5368889"/>
            <a:ext cx="1516187" cy="11542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493689" indent="-493689" algn="ctr" defTabSz="2438338" rtl="0" eaLnBrk="1" latinLnBrk="0" hangingPunct="1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2000" b="0" kern="1200" cap="all">
                <a:solidFill>
                  <a:srgbClr val="2C3A42">
                    <a:alpha val="60000"/>
                  </a:srgbClr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438338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None/>
              <a:tabLst/>
              <a:defRPr/>
            </a:pPr>
            <a:r>
              <a:rPr kumimoji="0" lang="da-DK" sz="1000" b="0" i="0" u="none" strike="noStrike" kern="1200" cap="all" spc="0" normalizeH="0" baseline="0" noProof="0" dirty="0">
                <a:ln>
                  <a:noFill/>
                </a:ln>
                <a:solidFill>
                  <a:srgbClr val="2C3A42"/>
                </a:solidFill>
                <a:effectLst/>
                <a:uLnTx/>
                <a:uFillTx/>
                <a:latin typeface="Poppins SemiBold"/>
                <a:cs typeface="Poppins SemiBold"/>
                <a:sym typeface="Poppins SemiBold"/>
              </a:rPr>
              <a:t>BANKS</a:t>
            </a:r>
          </a:p>
        </p:txBody>
      </p:sp>
    </p:spTree>
    <p:extLst>
      <p:ext uri="{BB962C8B-B14F-4D97-AF65-F5344CB8AC3E}">
        <p14:creationId xmlns:p14="http://schemas.microsoft.com/office/powerpoint/2010/main" val="31800332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1506C-BE0B-EEA4-A996-A4F49F890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986" y="1230247"/>
            <a:ext cx="5556250" cy="3076856"/>
          </a:xfrm>
        </p:spPr>
        <p:txBody>
          <a:bodyPr>
            <a:noAutofit/>
          </a:bodyPr>
          <a:lstStyle/>
          <a:p>
            <a:pPr marL="0" indent="0">
              <a:lnSpc>
                <a:spcPts val="5500"/>
              </a:lnSpc>
              <a:buNone/>
            </a:pPr>
            <a:r>
              <a:rPr lang="en-GB" sz="4000" b="1" dirty="0">
                <a:solidFill>
                  <a:srgbClr val="2C3A41"/>
                </a:solidFill>
                <a:effectLst/>
                <a:latin typeface="Poppins SemiBold" pitchFamily="2" charset="77"/>
                <a:cs typeface="Poppins SemiBold" pitchFamily="2" charset="77"/>
              </a:rPr>
              <a:t>Perfecting customer service in health insurance through </a:t>
            </a:r>
            <a:br>
              <a:rPr lang="en-GB" sz="4000" b="1" dirty="0">
                <a:solidFill>
                  <a:srgbClr val="2C3A41"/>
                </a:solidFill>
                <a:effectLst/>
                <a:latin typeface="Poppins SemiBold" pitchFamily="2" charset="77"/>
                <a:cs typeface="Poppins SemiBold" pitchFamily="2" charset="77"/>
              </a:rPr>
            </a:br>
            <a:r>
              <a:rPr lang="en-GB" sz="4000" b="1" dirty="0">
                <a:solidFill>
                  <a:srgbClr val="2C3A41"/>
                </a:solidFill>
                <a:effectLst/>
                <a:latin typeface="Poppins SemiBold" pitchFamily="2" charset="77"/>
                <a:cs typeface="Poppins SemiBold" pitchFamily="2" charset="77"/>
              </a:rPr>
              <a:t>a self-service platform</a:t>
            </a:r>
            <a:br>
              <a:rPr lang="en-GB" sz="4000" b="1" dirty="0">
                <a:effectLst/>
                <a:latin typeface="Poppins SemiBold" pitchFamily="2" charset="77"/>
                <a:cs typeface="Poppins SemiBold" pitchFamily="2" charset="77"/>
              </a:rPr>
            </a:br>
            <a:br>
              <a:rPr lang="en-GB" sz="4000" dirty="0"/>
            </a:br>
            <a:br>
              <a:rPr lang="en-GB" sz="4000" dirty="0"/>
            </a:br>
            <a:br>
              <a:rPr lang="en-GB" sz="4000" dirty="0"/>
            </a:br>
            <a:br>
              <a:rPr lang="en-GB" sz="4000" dirty="0"/>
            </a:br>
            <a:br>
              <a:rPr lang="en-GB" dirty="0"/>
            </a:br>
            <a:endParaRPr lang="en-GB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2067369-94BC-6AE4-56A5-7E112976F4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72107" y="6472008"/>
            <a:ext cx="747600" cy="756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27EF62A-6909-D71A-DEE2-4B7262AEF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986" y="4980427"/>
            <a:ext cx="5104483" cy="11732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b="0" i="0" dirty="0">
                <a:solidFill>
                  <a:srgbClr val="2C3A41">
                    <a:alpha val="69804"/>
                  </a:srgbClr>
                </a:solidFill>
                <a:effectLst/>
              </a:rPr>
              <a:t>Sundhedspartneren is a communication platform between healthcare providers, insurance companies, and patients.</a:t>
            </a:r>
            <a:endParaRPr lang="en-DK" dirty="0">
              <a:solidFill>
                <a:srgbClr val="2C3A41">
                  <a:alpha val="69804"/>
                </a:srgbClr>
              </a:solidFill>
            </a:endParaRPr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id="{89071DDA-5EAE-E610-E3F4-DA0754E3FBFB}"/>
              </a:ext>
            </a:extLst>
          </p:cNvPr>
          <p:cNvSpPr/>
          <p:nvPr/>
        </p:nvSpPr>
        <p:spPr>
          <a:xfrm>
            <a:off x="6600825" y="3254"/>
            <a:ext cx="5617003" cy="685149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6AE532-09AA-77DF-44A2-8ECE3EE339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0732" y="1946621"/>
            <a:ext cx="6001921" cy="27618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7CEF0D-BB74-D2F7-C592-98E36E6D51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8208" y="6422088"/>
            <a:ext cx="678483" cy="20089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B4B1BB-17BD-CE09-C298-BB80ECA09391}"/>
              </a:ext>
            </a:extLst>
          </p:cNvPr>
          <p:cNvSpPr txBox="1">
            <a:spLocks/>
          </p:cNvSpPr>
          <p:nvPr/>
        </p:nvSpPr>
        <p:spPr>
          <a:xfrm>
            <a:off x="507600" y="446400"/>
            <a:ext cx="5637600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355" rtl="0" eaLnBrk="1" latinLnBrk="0" hangingPunct="1">
              <a:lnSpc>
                <a:spcPts val="12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None/>
              <a:tabLst/>
              <a:defRPr sz="1000" b="1" i="0" kern="1200" spc="150" baseline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000" b="1" spc="150" dirty="0">
                <a:solidFill>
                  <a:srgbClr val="FF6600"/>
                </a:solidFill>
                <a:effectLst/>
                <a:latin typeface="Poppins SemiBold" pitchFamily="2" charset="77"/>
                <a:cs typeface="Poppins SemiBold" pitchFamily="2" charset="77"/>
              </a:rPr>
              <a:t>DESIGN THINKER | SUPER INTEGRATOR | CO-OWNER &amp; TECH PARTNER</a:t>
            </a:r>
            <a:endParaRPr lang="en-GB" sz="1000" b="1" kern="0" spc="150" dirty="0">
              <a:solidFill>
                <a:srgbClr val="FF6600"/>
              </a:solidFill>
              <a:latin typeface="Poppins SemiBold" pitchFamily="2" charset="77"/>
              <a:ea typeface="Poppins Medium"/>
              <a:cs typeface="Poppins SemiBold" pitchFamily="2" charset="77"/>
              <a:sym typeface="Poppins Medium"/>
            </a:endParaRPr>
          </a:p>
        </p:txBody>
      </p:sp>
    </p:spTree>
    <p:extLst>
      <p:ext uri="{BB962C8B-B14F-4D97-AF65-F5344CB8AC3E}">
        <p14:creationId xmlns:p14="http://schemas.microsoft.com/office/powerpoint/2010/main" val="1252557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oup 43.png" descr="Group 43.png">
            <a:extLst>
              <a:ext uri="{FF2B5EF4-FFF2-40B4-BE49-F238E27FC236}">
                <a16:creationId xmlns:a16="http://schemas.microsoft.com/office/drawing/2014/main" id="{B17A4F2F-B104-30D3-C099-71BDA97DC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225" y="2613776"/>
            <a:ext cx="9571189" cy="210000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2B1C640-327D-C704-3CE4-5ED697830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1363" y="3783050"/>
            <a:ext cx="909648" cy="18884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GB" sz="1600" b="1" dirty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Slow?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1B6DC8AD-B2DD-7C64-2ECA-6C99A9748278}"/>
              </a:ext>
            </a:extLst>
          </p:cNvPr>
          <p:cNvSpPr txBox="1">
            <a:spLocks/>
          </p:cNvSpPr>
          <p:nvPr/>
        </p:nvSpPr>
        <p:spPr>
          <a:xfrm>
            <a:off x="2927220" y="3783050"/>
            <a:ext cx="909648" cy="188843"/>
          </a:xfrm>
          <a:prstGeom prst="rect">
            <a:avLst/>
          </a:prstGeom>
        </p:spPr>
        <p:txBody>
          <a:bodyPr vert="horz" lIns="0" tIns="0" rIns="0" bIns="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1600" b="1" dirty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Ordinary?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F201ACB-FA44-C165-71A9-1D5AC3C7901B}"/>
              </a:ext>
            </a:extLst>
          </p:cNvPr>
          <p:cNvSpPr txBox="1">
            <a:spLocks/>
          </p:cNvSpPr>
          <p:nvPr/>
        </p:nvSpPr>
        <p:spPr>
          <a:xfrm>
            <a:off x="4473077" y="3783050"/>
            <a:ext cx="909648" cy="188843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1600" b="1" dirty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Big?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6D93B328-AFE3-9993-CC00-930E3C72A03E}"/>
              </a:ext>
            </a:extLst>
          </p:cNvPr>
          <p:cNvSpPr txBox="1">
            <a:spLocks/>
          </p:cNvSpPr>
          <p:nvPr/>
        </p:nvSpPr>
        <p:spPr>
          <a:xfrm>
            <a:off x="6010917" y="3783050"/>
            <a:ext cx="909648" cy="188843"/>
          </a:xfrm>
          <a:prstGeom prst="rect">
            <a:avLst/>
          </a:prstGeom>
        </p:spPr>
        <p:txBody>
          <a:bodyPr vert="horz" lIns="0" tIns="0" rIns="0" bIns="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1600" b="1" dirty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Complex?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BD88148B-8710-2675-7D2C-7E609A8C5E05}"/>
              </a:ext>
            </a:extLst>
          </p:cNvPr>
          <p:cNvSpPr txBox="1">
            <a:spLocks/>
          </p:cNvSpPr>
          <p:nvPr/>
        </p:nvSpPr>
        <p:spPr>
          <a:xfrm>
            <a:off x="7559915" y="3783049"/>
            <a:ext cx="909648" cy="188843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1600" b="1" dirty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Costly?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01C046A5-69FD-0281-9895-FD7D33E30B89}"/>
              </a:ext>
            </a:extLst>
          </p:cNvPr>
          <p:cNvSpPr txBox="1">
            <a:spLocks/>
          </p:cNvSpPr>
          <p:nvPr/>
        </p:nvSpPr>
        <p:spPr>
          <a:xfrm>
            <a:off x="9102629" y="3783049"/>
            <a:ext cx="909648" cy="188843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1600" b="1" dirty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Late?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76D45A6C-6841-5E91-D6A6-62771CCB81A1}"/>
              </a:ext>
            </a:extLst>
          </p:cNvPr>
          <p:cNvSpPr txBox="1">
            <a:spLocks/>
          </p:cNvSpPr>
          <p:nvPr/>
        </p:nvSpPr>
        <p:spPr>
          <a:xfrm>
            <a:off x="910519" y="1190015"/>
            <a:ext cx="5996983" cy="12707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4000" b="1" kern="100" dirty="0">
                <a:solidFill>
                  <a:srgbClr val="2C3A41"/>
                </a:solidFill>
                <a:latin typeface="Poppins SemiBold" pitchFamily="2" charset="77"/>
                <a:ea typeface="Calibri" panose="020F0502020204030204" pitchFamily="34" charset="0"/>
                <a:cs typeface="Poppins SemiBold" pitchFamily="2" charset="77"/>
              </a:rPr>
              <a:t>The risk of being too …</a:t>
            </a:r>
            <a:endParaRPr lang="en-US" sz="4000" kern="100" dirty="0">
              <a:solidFill>
                <a:srgbClr val="2C3A41"/>
              </a:solidFill>
              <a:latin typeface="Poppins" pitchFamily="2" charset="77"/>
              <a:ea typeface="Calibri" panose="020F0502020204030204" pitchFamily="34" charset="0"/>
              <a:cs typeface="Poppins" pitchFamily="2" charset="77"/>
            </a:endParaRPr>
          </a:p>
          <a:p>
            <a:pPr>
              <a:lnSpc>
                <a:spcPct val="120000"/>
              </a:lnSpc>
            </a:pPr>
            <a:endParaRPr lang="en-US" sz="1200" kern="100" dirty="0">
              <a:latin typeface="Poppins" pitchFamily="2" charset="77"/>
              <a:ea typeface="Calibri" panose="020F0502020204030204" pitchFamily="34" charset="0"/>
              <a:cs typeface="Poppins" pitchFamily="2" charset="77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85C6A44-C9F8-3F1C-1628-77A424C66DDA}"/>
              </a:ext>
            </a:extLst>
          </p:cNvPr>
          <p:cNvSpPr txBox="1">
            <a:spLocks/>
          </p:cNvSpPr>
          <p:nvPr/>
        </p:nvSpPr>
        <p:spPr>
          <a:xfrm>
            <a:off x="507600" y="446400"/>
            <a:ext cx="5637600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355" rtl="0" eaLnBrk="1" latinLnBrk="0" hangingPunct="1">
              <a:lnSpc>
                <a:spcPts val="12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None/>
              <a:tabLst/>
              <a:defRPr sz="1000" b="1" i="0" kern="1200" spc="150" baseline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5" rtl="0" eaLnBrk="1" fontAlgn="auto" latinLnBrk="0" hangingPunct="1">
              <a:lnSpc>
                <a:spcPts val="1200"/>
              </a:lnSpc>
              <a:spcBef>
                <a:spcPts val="1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None/>
              <a:tabLst/>
              <a:defRPr/>
            </a:pPr>
            <a:r>
              <a:rPr lang="en-GB" dirty="0">
                <a:solidFill>
                  <a:srgbClr val="FF6600"/>
                </a:solidFill>
              </a:rPr>
              <a:t>THIS MEANS</a:t>
            </a:r>
            <a:endParaRPr kumimoji="0" lang="en-GB" sz="1000" b="1" i="0" u="none" strike="noStrike" kern="1200" cap="none" spc="15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Poppins SemiBold" pitchFamily="2" charset="77"/>
              <a:ea typeface="+mn-ea"/>
              <a:cs typeface="Poppins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196926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D4B72025-5680-FFFE-D991-81BAE81D38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8123" y="6474022"/>
            <a:ext cx="747600" cy="756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229EA05-0750-A240-E8A8-C144F9290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119" y="1225996"/>
            <a:ext cx="10212004" cy="4406008"/>
          </a:xfrm>
        </p:spPr>
        <p:txBody>
          <a:bodyPr>
            <a:noAutofit/>
          </a:bodyPr>
          <a:lstStyle/>
          <a:p>
            <a:pPr>
              <a:lnSpc>
                <a:spcPts val="5500"/>
              </a:lnSpc>
            </a:pPr>
            <a:r>
              <a:rPr lang="en-GB" sz="4000" kern="0" dirty="0">
                <a:solidFill>
                  <a:schemeClr val="tx2"/>
                </a:solidFill>
                <a:sym typeface="Poppins SemiBold"/>
              </a:rPr>
              <a:t>Trifork partnered with Sundhed Danmark to tackle fragmented IT systems in Denmark’s private healthcare sector</a:t>
            </a:r>
            <a:br>
              <a:rPr lang="en-GB" sz="5400" kern="0" dirty="0">
                <a:solidFill>
                  <a:schemeClr val="tx2"/>
                </a:solidFill>
                <a:latin typeface="Poppins" pitchFamily="2" charset="77"/>
                <a:cs typeface="Poppins" pitchFamily="2" charset="77"/>
                <a:sym typeface="Poppins SemiBold"/>
              </a:rPr>
            </a:br>
            <a:br>
              <a:rPr lang="en-GB" sz="5000" dirty="0">
                <a:solidFill>
                  <a:schemeClr val="tx2"/>
                </a:solidFill>
                <a:effectLst/>
              </a:rPr>
            </a:br>
            <a:br>
              <a:rPr lang="en-GB" sz="5000" kern="0" dirty="0">
                <a:solidFill>
                  <a:schemeClr val="tx2"/>
                </a:solidFill>
                <a:sym typeface="Poppins SemiBold"/>
              </a:rPr>
            </a:br>
            <a:br>
              <a:rPr lang="en-GB" sz="5000" kern="0" dirty="0">
                <a:solidFill>
                  <a:schemeClr val="tx2"/>
                </a:solidFill>
                <a:sym typeface="Poppins SemiBold"/>
              </a:rPr>
            </a:br>
            <a:br>
              <a:rPr lang="en-GB" sz="5000" dirty="0">
                <a:solidFill>
                  <a:schemeClr val="tx2"/>
                </a:solidFill>
                <a:effectLst/>
              </a:rPr>
            </a:br>
            <a:endParaRPr lang="en-GB" sz="5000" dirty="0">
              <a:solidFill>
                <a:schemeClr val="tx2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98C882-38B6-23AA-49D1-3A30E12368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8484" y="6411312"/>
            <a:ext cx="678483" cy="200892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9548427-5865-E6E7-1257-EEC3C8EB6985}"/>
              </a:ext>
            </a:extLst>
          </p:cNvPr>
          <p:cNvSpPr txBox="1">
            <a:spLocks/>
          </p:cNvSpPr>
          <p:nvPr/>
        </p:nvSpPr>
        <p:spPr>
          <a:xfrm>
            <a:off x="507600" y="446400"/>
            <a:ext cx="5637600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355" rtl="0" eaLnBrk="1" latinLnBrk="0" hangingPunct="1">
              <a:lnSpc>
                <a:spcPts val="12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None/>
              <a:tabLst/>
              <a:defRPr sz="1000" b="1" i="0" kern="1200" spc="150" baseline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kern="0" dirty="0">
                <a:solidFill>
                  <a:srgbClr val="FF6600"/>
                </a:solidFill>
                <a:ea typeface="Poppins Medium"/>
                <a:sym typeface="Poppins Medium"/>
              </a:rPr>
              <a:t>CHALLENGE</a:t>
            </a:r>
            <a:endParaRPr lang="en-GB" sz="1000" b="1" kern="0" spc="150" dirty="0">
              <a:solidFill>
                <a:srgbClr val="FF6600"/>
              </a:solidFill>
              <a:latin typeface="Poppins SemiBold" pitchFamily="2" charset="77"/>
              <a:ea typeface="Poppins Medium"/>
              <a:cs typeface="Poppins SemiBold" pitchFamily="2" charset="77"/>
              <a:sym typeface="Poppins Medium"/>
            </a:endParaRPr>
          </a:p>
        </p:txBody>
      </p:sp>
    </p:spTree>
    <p:extLst>
      <p:ext uri="{BB962C8B-B14F-4D97-AF65-F5344CB8AC3E}">
        <p14:creationId xmlns:p14="http://schemas.microsoft.com/office/powerpoint/2010/main" val="34769903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1575E99D-B2B9-7870-349D-B61195DB4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8123" y="6474022"/>
            <a:ext cx="747600" cy="75600"/>
          </a:xfrm>
          <a:prstGeom prst="rect">
            <a:avLst/>
          </a:prstGeom>
        </p:spPr>
      </p:pic>
      <p:graphicFrame>
        <p:nvGraphicFramePr>
          <p:cNvPr id="11" name="Content Placeholder 6">
            <a:extLst>
              <a:ext uri="{FF2B5EF4-FFF2-40B4-BE49-F238E27FC236}">
                <a16:creationId xmlns:a16="http://schemas.microsoft.com/office/drawing/2014/main" id="{45BA24E6-50F8-217E-2E0D-F2453A38A8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1960715"/>
              </p:ext>
            </p:extLst>
          </p:nvPr>
        </p:nvGraphicFramePr>
        <p:xfrm>
          <a:off x="6223777" y="1147889"/>
          <a:ext cx="9369699" cy="43372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7439">
                  <a:extLst>
                    <a:ext uri="{9D8B030D-6E8A-4147-A177-3AD203B41FA5}">
                      <a16:colId xmlns:a16="http://schemas.microsoft.com/office/drawing/2014/main" val="3315885209"/>
                    </a:ext>
                  </a:extLst>
                </a:gridCol>
                <a:gridCol w="4826965">
                  <a:extLst>
                    <a:ext uri="{9D8B030D-6E8A-4147-A177-3AD203B41FA5}">
                      <a16:colId xmlns:a16="http://schemas.microsoft.com/office/drawing/2014/main" val="2948918742"/>
                    </a:ext>
                  </a:extLst>
                </a:gridCol>
                <a:gridCol w="227000">
                  <a:extLst>
                    <a:ext uri="{9D8B030D-6E8A-4147-A177-3AD203B41FA5}">
                      <a16:colId xmlns:a16="http://schemas.microsoft.com/office/drawing/2014/main" val="498790534"/>
                    </a:ext>
                  </a:extLst>
                </a:gridCol>
                <a:gridCol w="967707">
                  <a:extLst>
                    <a:ext uri="{9D8B030D-6E8A-4147-A177-3AD203B41FA5}">
                      <a16:colId xmlns:a16="http://schemas.microsoft.com/office/drawing/2014/main" val="3036924047"/>
                    </a:ext>
                  </a:extLst>
                </a:gridCol>
                <a:gridCol w="2890588">
                  <a:extLst>
                    <a:ext uri="{9D8B030D-6E8A-4147-A177-3AD203B41FA5}">
                      <a16:colId xmlns:a16="http://schemas.microsoft.com/office/drawing/2014/main" val="3769451280"/>
                    </a:ext>
                  </a:extLst>
                </a:gridCol>
              </a:tblGrid>
              <a:tr h="1325769">
                <a:tc>
                  <a:txBody>
                    <a:bodyPr/>
                    <a:lstStyle/>
                    <a:p>
                      <a:r>
                        <a:rPr lang="en-GB" sz="1600" b="1" i="0" dirty="0">
                          <a:solidFill>
                            <a:schemeClr val="accent1"/>
                          </a:solidFill>
                          <a:latin typeface="Poppins SemiBold" pitchFamily="2" charset="77"/>
                          <a:cs typeface="Poppins SemiBold" pitchFamily="2" charset="77"/>
                        </a:rPr>
                        <a:t>1.</a:t>
                      </a: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0" dirty="0">
                          <a:solidFill>
                            <a:srgbClr val="2C3A42">
                              <a:alpha val="80000"/>
                            </a:srgbClr>
                          </a:solidFill>
                          <a:latin typeface="Poppins" pitchFamily="2" charset="77"/>
                          <a:cs typeface="Poppins" pitchFamily="2" charset="77"/>
                          <a:sym typeface="Poppins SemiBold"/>
                        </a:rPr>
                        <a:t>Reduce time-consuming processes with a high risk of manual errors</a:t>
                      </a: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C3A41">
                            <a:alpha val="80000"/>
                          </a:srgbClr>
                        </a:solidFill>
                        <a:effectLst/>
                        <a:uLnTx/>
                        <a:uFillTx/>
                        <a:latin typeface="Poppins" pitchFamily="2" charset="77"/>
                        <a:ea typeface="+mn-ea"/>
                        <a:cs typeface="Poppins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b="1" i="0" dirty="0">
                        <a:solidFill>
                          <a:schemeClr val="accent1"/>
                        </a:solidFill>
                        <a:latin typeface="Poppins SemiBold" pitchFamily="2" charset="77"/>
                        <a:cs typeface="Poppins SemiBold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C3A41">
                            <a:alpha val="80000"/>
                          </a:srgbClr>
                        </a:solidFill>
                        <a:effectLst/>
                        <a:uLnTx/>
                        <a:uFillTx/>
                        <a:latin typeface="Poppins" pitchFamily="2" charset="77"/>
                        <a:ea typeface="+mn-ea"/>
                        <a:cs typeface="Poppins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6233741"/>
                  </a:ext>
                </a:extLst>
              </a:tr>
              <a:tr h="1729946">
                <a:tc>
                  <a:txBody>
                    <a:bodyPr/>
                    <a:lstStyle/>
                    <a:p>
                      <a:r>
                        <a:rPr lang="en-GB" sz="1600" b="1" i="0" dirty="0">
                          <a:solidFill>
                            <a:schemeClr val="accent1"/>
                          </a:solidFill>
                          <a:latin typeface="Poppins SemiBold" pitchFamily="2" charset="77"/>
                          <a:cs typeface="Poppins SemiBold" pitchFamily="2" charset="77"/>
                        </a:rPr>
                        <a:t>2.</a:t>
                      </a: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90550" algn="l"/>
                        </a:tabLst>
                        <a:defRPr/>
                      </a:pPr>
                      <a:r>
                        <a:rPr lang="en-GB" sz="1800" kern="0" dirty="0">
                          <a:solidFill>
                            <a:srgbClr val="2C3A42">
                              <a:alpha val="80000"/>
                            </a:srgbClr>
                          </a:solidFill>
                          <a:latin typeface="Poppins" pitchFamily="2" charset="77"/>
                          <a:cs typeface="Poppins" pitchFamily="2" charset="77"/>
                          <a:sym typeface="Poppins SemiBold"/>
                        </a:rPr>
                        <a:t>Enhance communication between healthcare providers and insurance companies</a:t>
                      </a: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C3A41">
                            <a:alpha val="80000"/>
                          </a:srgbClr>
                        </a:solidFill>
                        <a:effectLst/>
                        <a:uLnTx/>
                        <a:uFillTx/>
                        <a:latin typeface="Poppins" pitchFamily="2" charset="77"/>
                        <a:ea typeface="+mn-ea"/>
                        <a:cs typeface="Poppins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b="1" i="0" dirty="0">
                        <a:solidFill>
                          <a:schemeClr val="accent1"/>
                        </a:solidFill>
                        <a:latin typeface="Poppins SemiBold" pitchFamily="2" charset="77"/>
                        <a:cs typeface="Poppins SemiBold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C3A41">
                            <a:alpha val="80000"/>
                          </a:srgbClr>
                        </a:solidFill>
                        <a:effectLst/>
                        <a:uLnTx/>
                        <a:uFillTx/>
                        <a:latin typeface="Poppins" pitchFamily="2" charset="77"/>
                        <a:ea typeface="+mn-ea"/>
                        <a:cs typeface="Poppins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6636467"/>
                  </a:ext>
                </a:extLst>
              </a:tr>
              <a:tr h="1058035">
                <a:tc>
                  <a:txBody>
                    <a:bodyPr/>
                    <a:lstStyle/>
                    <a:p>
                      <a:r>
                        <a:rPr lang="en-GB" sz="1600" b="1" i="0" dirty="0">
                          <a:solidFill>
                            <a:schemeClr val="accent1"/>
                          </a:solidFill>
                          <a:latin typeface="Poppins SemiBold" pitchFamily="2" charset="77"/>
                          <a:cs typeface="Poppins SemiBold" pitchFamily="2" charset="77"/>
                        </a:rPr>
                        <a:t>3.</a:t>
                      </a: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90550" algn="l"/>
                        </a:tabLst>
                        <a:defRPr/>
                      </a:pPr>
                      <a:r>
                        <a:rPr lang="en-GB" sz="1800" kern="0" dirty="0">
                          <a:solidFill>
                            <a:srgbClr val="2C3A42">
                              <a:alpha val="80000"/>
                            </a:srgbClr>
                          </a:solidFill>
                          <a:latin typeface="Poppins" pitchFamily="2" charset="77"/>
                          <a:cs typeface="Poppins" pitchFamily="2" charset="77"/>
                          <a:sym typeface="Poppins SemiBold"/>
                        </a:rPr>
                        <a:t>Need for GDPR compliance and security due to handling sensitive personal data</a:t>
                      </a:r>
                    </a:p>
                    <a:p>
                      <a:pPr marL="0" marR="0" lvl="0" indent="0" algn="l" defTabSz="457200" rtl="0" eaLnBrk="1" fontAlgn="auto" latinLnBrk="0" hangingPunct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90550" algn="l"/>
                        </a:tabLst>
                        <a:defRPr/>
                      </a:pPr>
                      <a:endParaRPr lang="en-GB" sz="1800" kern="0" dirty="0">
                        <a:solidFill>
                          <a:srgbClr val="2C3A42">
                            <a:alpha val="80000"/>
                          </a:srgbClr>
                        </a:solidFill>
                        <a:latin typeface="Poppins" pitchFamily="2" charset="77"/>
                        <a:cs typeface="Poppins" pitchFamily="2" charset="77"/>
                        <a:sym typeface="Poppins SemiBold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C3A41">
                            <a:alpha val="80000"/>
                          </a:srgbClr>
                        </a:solidFill>
                        <a:effectLst/>
                        <a:uLnTx/>
                        <a:uFillTx/>
                        <a:latin typeface="Poppins" pitchFamily="2" charset="77"/>
                        <a:ea typeface="+mn-ea"/>
                        <a:cs typeface="Poppins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b="1" i="0" dirty="0">
                        <a:solidFill>
                          <a:schemeClr val="accent1"/>
                        </a:solidFill>
                        <a:latin typeface="Poppins SemiBold" pitchFamily="2" charset="77"/>
                        <a:cs typeface="Poppins SemiBold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C3A41">
                            <a:alpha val="80000"/>
                          </a:srgbClr>
                        </a:solidFill>
                        <a:effectLst/>
                        <a:uLnTx/>
                        <a:uFillTx/>
                        <a:latin typeface="Poppins" pitchFamily="2" charset="77"/>
                        <a:ea typeface="+mn-ea"/>
                        <a:cs typeface="Poppins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9644866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A21BB93F-9114-61D5-DF5D-C18D91142F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8484" y="6411312"/>
            <a:ext cx="678483" cy="2008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E53988-787C-C3BF-1F0C-31DEC21AA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868" y="1219724"/>
            <a:ext cx="4414537" cy="2448216"/>
          </a:xfrm>
        </p:spPr>
        <p:txBody>
          <a:bodyPr>
            <a:noAutofit/>
          </a:bodyPr>
          <a:lstStyle/>
          <a:p>
            <a:pPr>
              <a:lnSpc>
                <a:spcPts val="5500"/>
              </a:lnSpc>
            </a:pPr>
            <a:r>
              <a:rPr lang="en-GB" sz="4000" dirty="0">
                <a:solidFill>
                  <a:srgbClr val="2C3A41"/>
                </a:solidFill>
                <a:effectLst/>
              </a:rPr>
              <a:t>Strea</a:t>
            </a:r>
            <a:r>
              <a:rPr lang="en-GB" sz="4000" dirty="0">
                <a:solidFill>
                  <a:srgbClr val="2C3A41"/>
                </a:solidFill>
              </a:rPr>
              <a:t>mlining the patient journey while reducing cost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C8EC60D-5E2B-D991-58DD-E280E52AC270}"/>
              </a:ext>
            </a:extLst>
          </p:cNvPr>
          <p:cNvSpPr txBox="1">
            <a:spLocks/>
          </p:cNvSpPr>
          <p:nvPr/>
        </p:nvSpPr>
        <p:spPr>
          <a:xfrm>
            <a:off x="507600" y="446400"/>
            <a:ext cx="5637600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355" rtl="0" eaLnBrk="1" latinLnBrk="0" hangingPunct="1">
              <a:lnSpc>
                <a:spcPts val="12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None/>
              <a:tabLst/>
              <a:defRPr sz="1000" b="1" i="0" kern="1200" spc="150" baseline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kern="0" dirty="0">
                <a:solidFill>
                  <a:srgbClr val="FF6600"/>
                </a:solidFill>
                <a:ea typeface="Poppins Medium"/>
                <a:sym typeface="Poppins Medium"/>
              </a:rPr>
              <a:t>FOCUS AREAS</a:t>
            </a:r>
            <a:endParaRPr lang="en-GB" sz="1000" b="1" kern="0" spc="150" dirty="0">
              <a:solidFill>
                <a:srgbClr val="FF6600"/>
              </a:solidFill>
              <a:latin typeface="Poppins SemiBold" pitchFamily="2" charset="77"/>
              <a:ea typeface="Poppins Medium"/>
              <a:cs typeface="Poppins SemiBold" pitchFamily="2" charset="77"/>
              <a:sym typeface="Poppins Medium"/>
            </a:endParaRPr>
          </a:p>
        </p:txBody>
      </p:sp>
    </p:spTree>
    <p:extLst>
      <p:ext uri="{BB962C8B-B14F-4D97-AF65-F5344CB8AC3E}">
        <p14:creationId xmlns:p14="http://schemas.microsoft.com/office/powerpoint/2010/main" val="1113195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We believe that successful digital products have a profound focus on solving real problems for real people"/>
          <p:cNvSpPr txBox="1">
            <a:spLocks noGrp="1"/>
          </p:cNvSpPr>
          <p:nvPr>
            <p:ph type="subTitle" sz="quarter" idx="1"/>
          </p:nvPr>
        </p:nvSpPr>
        <p:spPr>
          <a:xfrm>
            <a:off x="919850" y="4080288"/>
            <a:ext cx="2197100" cy="110751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200" dirty="0">
                <a:solidFill>
                  <a:srgbClr val="2C3A41">
                    <a:alpha val="69804"/>
                  </a:srgbClr>
                </a:solidFill>
                <a:effectLst/>
                <a:latin typeface="Poppins" pitchFamily="2" charset="77"/>
                <a:cs typeface="Poppins" pitchFamily="2" charset="77"/>
              </a:rPr>
              <a:t>Developed ”</a:t>
            </a:r>
            <a:r>
              <a:rPr lang="en-US" sz="1200" dirty="0" err="1">
                <a:solidFill>
                  <a:srgbClr val="2C3A41">
                    <a:alpha val="69804"/>
                  </a:srgbClr>
                </a:solidFill>
                <a:effectLst/>
                <a:latin typeface="Poppins" pitchFamily="2" charset="77"/>
                <a:cs typeface="Poppins" pitchFamily="2" charset="77"/>
              </a:rPr>
              <a:t>Sundhedspartneren</a:t>
            </a:r>
            <a:r>
              <a:rPr lang="en-US" sz="1200" dirty="0">
                <a:solidFill>
                  <a:srgbClr val="2C3A41">
                    <a:alpha val="69804"/>
                  </a:srgbClr>
                </a:solidFill>
                <a:effectLst/>
                <a:latin typeface="Poppins" pitchFamily="2" charset="77"/>
                <a:cs typeface="Poppins" pitchFamily="2" charset="77"/>
              </a:rPr>
              <a:t>”, a booking and communications platform</a:t>
            </a:r>
          </a:p>
          <a:p>
            <a:pPr marL="0" indent="0">
              <a:buNone/>
            </a:pPr>
            <a:endParaRPr sz="1200" dirty="0"/>
          </a:p>
        </p:txBody>
      </p:sp>
      <p:sp>
        <p:nvSpPr>
          <p:cNvPr id="47" name="Good product design is cross-disciplinary"/>
          <p:cNvSpPr txBox="1">
            <a:spLocks noGrp="1"/>
          </p:cNvSpPr>
          <p:nvPr>
            <p:ph type="body" idx="25"/>
          </p:nvPr>
        </p:nvSpPr>
        <p:spPr>
          <a:xfrm>
            <a:off x="3506401" y="3370364"/>
            <a:ext cx="2203451" cy="5243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1700" b="1" dirty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Efficient Data Exchange</a:t>
            </a:r>
            <a:endParaRPr sz="1700" b="1" dirty="0">
              <a:solidFill>
                <a:srgbClr val="2C3A41"/>
              </a:solidFill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48" name="We believe that successful digital products are the result of an intentional cross-disciplinary process"/>
          <p:cNvSpPr txBox="1">
            <a:spLocks noGrp="1"/>
          </p:cNvSpPr>
          <p:nvPr>
            <p:ph type="body" idx="22"/>
          </p:nvPr>
        </p:nvSpPr>
        <p:spPr>
          <a:xfrm>
            <a:off x="3506401" y="4080288"/>
            <a:ext cx="2203451" cy="11075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>
                <a:latin typeface="Poppins" pitchFamily="2" charset="77"/>
                <a:cs typeface="Poppins" pitchFamily="2" charset="77"/>
              </a:rPr>
              <a:t>Streamlined communication and data exchange between healthcare providers and insurance companies</a:t>
            </a:r>
          </a:p>
          <a:p>
            <a:pPr marL="0" indent="0">
              <a:buNone/>
            </a:pPr>
            <a:endParaRPr lang="en-GB" sz="1200" dirty="0">
              <a:solidFill>
                <a:srgbClr val="2C3A42">
                  <a:alpha val="80000"/>
                </a:srgbClr>
              </a:solidFill>
              <a:latin typeface="Poppins Regular"/>
              <a:ea typeface="Poppins Regular"/>
              <a:cs typeface="Poppins Regular"/>
              <a:sym typeface="Poppins Regular"/>
            </a:endParaRPr>
          </a:p>
        </p:txBody>
      </p:sp>
      <p:sp>
        <p:nvSpPr>
          <p:cNvPr id="50" name="Good product design is iterative"/>
          <p:cNvSpPr txBox="1">
            <a:spLocks noGrp="1"/>
          </p:cNvSpPr>
          <p:nvPr>
            <p:ph type="body" idx="26"/>
          </p:nvPr>
        </p:nvSpPr>
        <p:spPr>
          <a:xfrm>
            <a:off x="6099303" y="3370364"/>
            <a:ext cx="2203451" cy="5243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a-DK" sz="1700" b="1" dirty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Process </a:t>
            </a:r>
            <a:r>
              <a:rPr lang="da-DK" sz="1700" b="1" dirty="0" err="1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Standardization</a:t>
            </a:r>
            <a:endParaRPr sz="1700" b="1" dirty="0">
              <a:solidFill>
                <a:srgbClr val="2C3A41"/>
              </a:solidFill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51" name="We believe that successful digital products are created by agile-minded teams, focusing on outcomes over outputs"/>
          <p:cNvSpPr txBox="1">
            <a:spLocks noGrp="1"/>
          </p:cNvSpPr>
          <p:nvPr>
            <p:ph type="body" idx="23"/>
          </p:nvPr>
        </p:nvSpPr>
        <p:spPr>
          <a:xfrm>
            <a:off x="6099303" y="4080288"/>
            <a:ext cx="2197101" cy="11075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200" dirty="0">
                <a:effectLst/>
                <a:latin typeface="Poppins" pitchFamily="2" charset="77"/>
                <a:cs typeface="Poppins" pitchFamily="2" charset="77"/>
              </a:rPr>
              <a:t>Scalable solution and standardizes several processes</a:t>
            </a:r>
            <a:endParaRPr lang="en-US" sz="1200" dirty="0">
              <a:latin typeface="Poppins" pitchFamily="2" charset="77"/>
              <a:cs typeface="Poppins" pitchFamily="2" charset="77"/>
            </a:endParaRPr>
          </a:p>
          <a:p>
            <a:pPr marL="0" indent="0">
              <a:buNone/>
            </a:pPr>
            <a:endParaRPr lang="en-GB" sz="1200" dirty="0">
              <a:solidFill>
                <a:srgbClr val="2C3A42">
                  <a:alpha val="80000"/>
                </a:srgbClr>
              </a:solidFill>
              <a:latin typeface="Poppins Regular"/>
              <a:ea typeface="Poppins Regular"/>
              <a:cs typeface="Poppins Regular"/>
              <a:sym typeface="Poppins Regular"/>
            </a:endParaRPr>
          </a:p>
        </p:txBody>
      </p:sp>
      <p:sp>
        <p:nvSpPr>
          <p:cNvPr id="53" name="Good product design is good business"/>
          <p:cNvSpPr txBox="1">
            <a:spLocks noGrp="1"/>
          </p:cNvSpPr>
          <p:nvPr>
            <p:ph type="body" idx="28"/>
          </p:nvPr>
        </p:nvSpPr>
        <p:spPr>
          <a:xfrm>
            <a:off x="8685856" y="3370364"/>
            <a:ext cx="2203451" cy="5243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a-DK" sz="1700" b="1" dirty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Self-service Booking</a:t>
            </a:r>
            <a:endParaRPr sz="1700" b="1" dirty="0">
              <a:solidFill>
                <a:srgbClr val="2C3A41"/>
              </a:solidFill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54" name="We believe that successful digital products create business value both short-term and long-term"/>
          <p:cNvSpPr txBox="1">
            <a:spLocks noGrp="1"/>
          </p:cNvSpPr>
          <p:nvPr>
            <p:ph type="body" idx="27"/>
          </p:nvPr>
        </p:nvSpPr>
        <p:spPr>
          <a:xfrm>
            <a:off x="8685856" y="4080288"/>
            <a:ext cx="2203451" cy="825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>
                <a:effectLst/>
                <a:latin typeface="Poppins" pitchFamily="2" charset="77"/>
                <a:cs typeface="Poppins" pitchFamily="2" charset="77"/>
              </a:rPr>
              <a:t>Patient empowerment with self-service booking</a:t>
            </a:r>
            <a:endParaRPr lang="en-US" sz="1200" dirty="0">
              <a:latin typeface="Poppins" pitchFamily="2" charset="77"/>
              <a:cs typeface="Poppins" pitchFamily="2" charset="77"/>
            </a:endParaRPr>
          </a:p>
          <a:p>
            <a:pPr marL="0" indent="0">
              <a:buNone/>
            </a:pPr>
            <a:endParaRPr lang="en-GB" sz="1200" dirty="0">
              <a:solidFill>
                <a:srgbClr val="2C3A42">
                  <a:alpha val="80000"/>
                </a:srgbClr>
              </a:solidFill>
              <a:latin typeface="Poppins Regular"/>
              <a:ea typeface="Poppins Regular"/>
              <a:cs typeface="Poppins Regular"/>
              <a:sym typeface="Poppins Regular"/>
            </a:endParaRPr>
          </a:p>
        </p:txBody>
      </p:sp>
      <p:sp>
        <p:nvSpPr>
          <p:cNvPr id="4" name="Good product design is cross-disciplinary">
            <a:extLst>
              <a:ext uri="{FF2B5EF4-FFF2-40B4-BE49-F238E27FC236}">
                <a16:creationId xmlns:a16="http://schemas.microsoft.com/office/drawing/2014/main" id="{148CFAEC-473F-F2D9-5913-58DACF8392B8}"/>
              </a:ext>
            </a:extLst>
          </p:cNvPr>
          <p:cNvSpPr txBox="1">
            <a:spLocks/>
          </p:cNvSpPr>
          <p:nvPr/>
        </p:nvSpPr>
        <p:spPr>
          <a:xfrm>
            <a:off x="913499" y="3384430"/>
            <a:ext cx="2203451" cy="5243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0" tIns="0" rIns="0" bIns="0" rtlCol="0" anchor="t">
            <a:noAutofit/>
          </a:bodyPr>
          <a:lstStyle>
            <a:lvl1pPr marL="493689" indent="-493689" algn="l" defTabSz="914355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1400" kern="1200">
                <a:solidFill>
                  <a:schemeClr val="accent1">
                    <a:hueOff val="3085713"/>
                    <a:satOff val="-86406"/>
                    <a:lumOff val="-8647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System Font Regular"/>
              <a:buNone/>
            </a:pPr>
            <a:r>
              <a:rPr lang="en-GB" sz="1700" b="1" dirty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Platform Development</a:t>
            </a:r>
            <a:endParaRPr lang="en-GB" sz="1600" b="1" dirty="0">
              <a:solidFill>
                <a:srgbClr val="2C3A41"/>
              </a:solidFill>
              <a:latin typeface="Poppins SemiBold" pitchFamily="2" charset="77"/>
              <a:cs typeface="Poppins SemiBold" pitchFamily="2" charset="77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60F1371-7968-4017-D345-DEE2361B9A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8123" y="6474022"/>
            <a:ext cx="747600" cy="75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EBA966-C838-ABFA-0505-627CD5FCB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8484" y="6411312"/>
            <a:ext cx="678483" cy="20089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3C4B09F-C335-38A9-09C9-55E64E192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868" y="872669"/>
            <a:ext cx="7886786" cy="2098431"/>
          </a:xfrm>
        </p:spPr>
        <p:txBody>
          <a:bodyPr>
            <a:normAutofit/>
          </a:bodyPr>
          <a:lstStyle/>
          <a:p>
            <a:pPr>
              <a:lnSpc>
                <a:spcPts val="5500"/>
              </a:lnSpc>
            </a:pPr>
            <a:r>
              <a:rPr lang="en-GB" sz="4000" dirty="0">
                <a:solidFill>
                  <a:srgbClr val="2C3A42"/>
                </a:solidFill>
              </a:rPr>
              <a:t>Enhancing service offerings and focus on growth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AA2B5CE-09F7-5615-2AA4-42EEF3B092E7}"/>
              </a:ext>
            </a:extLst>
          </p:cNvPr>
          <p:cNvSpPr txBox="1">
            <a:spLocks/>
          </p:cNvSpPr>
          <p:nvPr/>
        </p:nvSpPr>
        <p:spPr>
          <a:xfrm>
            <a:off x="507600" y="446400"/>
            <a:ext cx="5637600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355" rtl="0" eaLnBrk="1" latinLnBrk="0" hangingPunct="1">
              <a:lnSpc>
                <a:spcPts val="12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None/>
              <a:tabLst/>
              <a:defRPr sz="1000" b="1" i="0" kern="1200" spc="150" baseline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kern="0" dirty="0">
                <a:solidFill>
                  <a:srgbClr val="FF6600"/>
                </a:solidFill>
                <a:ea typeface="Poppins Medium"/>
                <a:sym typeface="Poppins Medium"/>
              </a:rPr>
              <a:t>VALUE</a:t>
            </a:r>
            <a:endParaRPr lang="en-GB" sz="1000" b="1" kern="0" spc="150" dirty="0">
              <a:solidFill>
                <a:srgbClr val="FF6600"/>
              </a:solidFill>
              <a:latin typeface="Poppins SemiBold" pitchFamily="2" charset="77"/>
              <a:ea typeface="Poppins Medium"/>
              <a:cs typeface="Poppins SemiBold" pitchFamily="2" charset="77"/>
              <a:sym typeface="Poppins Medium"/>
            </a:endParaRPr>
          </a:p>
        </p:txBody>
      </p:sp>
    </p:spTree>
    <p:extLst>
      <p:ext uri="{BB962C8B-B14F-4D97-AF65-F5344CB8AC3E}">
        <p14:creationId xmlns:p14="http://schemas.microsoft.com/office/powerpoint/2010/main" val="107920772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7C8B8AA-BA69-9904-EDE8-21B99875D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1284974"/>
            <a:ext cx="3673131" cy="2650653"/>
          </a:xfrm>
        </p:spPr>
        <p:txBody>
          <a:bodyPr>
            <a:normAutofit/>
          </a:bodyPr>
          <a:lstStyle/>
          <a:p>
            <a:pPr>
              <a:lnSpc>
                <a:spcPts val="3000"/>
              </a:lnSpc>
            </a:pPr>
            <a:r>
              <a:rPr lang="en-GB" sz="2000" dirty="0">
                <a:solidFill>
                  <a:srgbClr val="2C3A41"/>
                </a:solidFill>
              </a:rPr>
              <a:t>Self-service platform for easy, secure and efficient communication and booking with Sundhed Danmark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844577A-AFC8-CCD5-3CA4-31E33CD77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8123" y="6474022"/>
            <a:ext cx="747600" cy="75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C012B34-D1F4-B6F0-5F03-2DB550AF5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8484" y="6411312"/>
            <a:ext cx="678483" cy="20089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BC969B-A6E2-3B10-98ED-3D59101401C5}"/>
              </a:ext>
            </a:extLst>
          </p:cNvPr>
          <p:cNvSpPr txBox="1">
            <a:spLocks/>
          </p:cNvSpPr>
          <p:nvPr/>
        </p:nvSpPr>
        <p:spPr>
          <a:xfrm>
            <a:off x="507600" y="446400"/>
            <a:ext cx="5637600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355" rtl="0" eaLnBrk="1" latinLnBrk="0" hangingPunct="1">
              <a:lnSpc>
                <a:spcPts val="12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None/>
              <a:tabLst/>
              <a:defRPr sz="1000" b="1" i="0" kern="1200" spc="150" baseline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000" b="1" spc="150" dirty="0">
                <a:solidFill>
                  <a:srgbClr val="FF6600"/>
                </a:solidFill>
                <a:effectLst/>
                <a:latin typeface="Poppins SemiBold" pitchFamily="2" charset="77"/>
                <a:cs typeface="Poppins SemiBold" pitchFamily="2" charset="77"/>
              </a:rPr>
              <a:t>ARCHITECTURE</a:t>
            </a:r>
            <a:endParaRPr lang="en-GB" sz="1000" b="1" kern="0" spc="150" dirty="0">
              <a:solidFill>
                <a:srgbClr val="FF6600"/>
              </a:solidFill>
              <a:latin typeface="Poppins SemiBold" pitchFamily="2" charset="77"/>
              <a:ea typeface="Poppins Medium"/>
              <a:cs typeface="Poppins SemiBold" pitchFamily="2" charset="77"/>
              <a:sym typeface="Poppins Medium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160942-CD18-9CFC-AEA5-BCEA30A258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7859" y="23592"/>
            <a:ext cx="7878519" cy="681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772826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2FA581-099E-A74A-BB7E-4F6F79869BB5}"/>
              </a:ext>
            </a:extLst>
          </p:cNvPr>
          <p:cNvSpPr txBox="1">
            <a:spLocks/>
          </p:cNvSpPr>
          <p:nvPr/>
        </p:nvSpPr>
        <p:spPr>
          <a:xfrm>
            <a:off x="507600" y="446400"/>
            <a:ext cx="5637600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355" rtl="0" eaLnBrk="1" latinLnBrk="0" hangingPunct="1">
              <a:lnSpc>
                <a:spcPts val="12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None/>
              <a:tabLst/>
              <a:defRPr sz="1000" b="1" i="0" kern="1200" spc="150" baseline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000" b="1" spc="150" dirty="0">
                <a:solidFill>
                  <a:srgbClr val="FF6600"/>
                </a:solidFill>
                <a:effectLst/>
                <a:latin typeface="Poppins SemiBold" pitchFamily="2" charset="77"/>
                <a:cs typeface="Poppins SemiBold" pitchFamily="2" charset="77"/>
              </a:rPr>
              <a:t>EFFECT</a:t>
            </a:r>
            <a:endParaRPr lang="en-GB" sz="1000" b="1" kern="0" spc="150" dirty="0">
              <a:solidFill>
                <a:srgbClr val="FF6600"/>
              </a:solidFill>
              <a:latin typeface="Poppins SemiBold" pitchFamily="2" charset="77"/>
              <a:ea typeface="Poppins Medium"/>
              <a:cs typeface="Poppins SemiBold" pitchFamily="2" charset="77"/>
              <a:sym typeface="Poppins Medium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F3FC51A-AF58-8210-C948-321E21689647}"/>
              </a:ext>
            </a:extLst>
          </p:cNvPr>
          <p:cNvSpPr txBox="1">
            <a:spLocks/>
          </p:cNvSpPr>
          <p:nvPr/>
        </p:nvSpPr>
        <p:spPr>
          <a:xfrm>
            <a:off x="896937" y="1225326"/>
            <a:ext cx="9668090" cy="17762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355" rtl="0" eaLnBrk="1" latinLnBrk="0" hangingPunct="1">
              <a:lnSpc>
                <a:spcPts val="48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pPr defTabSz="457200" hangingPunct="0">
              <a:lnSpc>
                <a:spcPts val="5500"/>
              </a:lnSpc>
              <a:tabLst>
                <a:tab pos="590550" algn="l"/>
              </a:tabLst>
            </a:pPr>
            <a:r>
              <a:rPr lang="en-GB" kern="0">
                <a:solidFill>
                  <a:srgbClr val="2C3A42"/>
                </a:solidFill>
                <a:sym typeface="Poppins Medium"/>
              </a:rPr>
              <a:t>Enhanced efficiency &amp; patient care through unified communication</a:t>
            </a:r>
            <a:br>
              <a:rPr lang="en-GB" sz="1200" kern="0">
                <a:solidFill>
                  <a:srgbClr val="2C3A42"/>
                </a:solidFill>
                <a:latin typeface="Poppins" pitchFamily="2" charset="77"/>
                <a:cs typeface="Poppins" pitchFamily="2" charset="77"/>
                <a:sym typeface="Poppins SemiBold"/>
              </a:rPr>
            </a:br>
            <a:br>
              <a:rPr lang="en-GB" sz="4200" kern="0">
                <a:solidFill>
                  <a:srgbClr val="2C3A42"/>
                </a:solidFill>
                <a:latin typeface="Poppins" pitchFamily="2" charset="77"/>
                <a:cs typeface="Poppins" pitchFamily="2" charset="77"/>
                <a:sym typeface="Poppins SemiBold"/>
              </a:rPr>
            </a:br>
            <a:br>
              <a:rPr lang="en-GB" sz="4200" kern="0">
                <a:solidFill>
                  <a:srgbClr val="2C3A42"/>
                </a:solidFill>
                <a:latin typeface="Poppins" pitchFamily="2" charset="77"/>
                <a:cs typeface="Poppins" pitchFamily="2" charset="77"/>
                <a:sym typeface="Poppins SemiBold"/>
              </a:rPr>
            </a:br>
            <a:br>
              <a:rPr lang="en-GB" sz="1200" kern="0">
                <a:solidFill>
                  <a:srgbClr val="2C3A42"/>
                </a:solidFill>
                <a:latin typeface="Poppins" pitchFamily="2" charset="77"/>
                <a:cs typeface="Poppins" pitchFamily="2" charset="77"/>
                <a:sym typeface="Poppins SemiBold"/>
              </a:rPr>
            </a:br>
            <a:endParaRPr lang="en-GB" sz="4200" dirty="0">
              <a:solidFill>
                <a:srgbClr val="2C3A42"/>
              </a:solidFill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564E6753-B4DC-7032-993E-59AA4E387B29}"/>
              </a:ext>
            </a:extLst>
          </p:cNvPr>
          <p:cNvSpPr txBox="1">
            <a:spLocks/>
          </p:cNvSpPr>
          <p:nvPr/>
        </p:nvSpPr>
        <p:spPr>
          <a:xfrm>
            <a:off x="1572364" y="3018300"/>
            <a:ext cx="8886086" cy="61000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93689" indent="-493689" algn="l" defTabSz="914355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 hangingPunct="0">
              <a:lnSpc>
                <a:spcPct val="125000"/>
              </a:lnSpc>
              <a:buFont typeface="System Font Regular"/>
              <a:buNone/>
              <a:tabLst>
                <a:tab pos="590550" algn="l"/>
              </a:tabLst>
            </a:pPr>
            <a:r>
              <a:rPr lang="en-GB" kern="0" dirty="0">
                <a:solidFill>
                  <a:srgbClr val="2C3A42">
                    <a:alpha val="80000"/>
                  </a:srgbClr>
                </a:solidFill>
                <a:sym typeface="Poppins SemiBold"/>
              </a:rPr>
              <a:t>Cost reductions and decreased administrative workload for insurance companies and healthcare providers</a:t>
            </a:r>
          </a:p>
          <a:p>
            <a:pPr defTabSz="457200" hangingPunct="0">
              <a:lnSpc>
                <a:spcPct val="125000"/>
              </a:lnSpc>
              <a:tabLst>
                <a:tab pos="590550" algn="l"/>
              </a:tabLst>
            </a:pPr>
            <a:endParaRPr lang="en-GB" sz="1700" kern="0" dirty="0">
              <a:solidFill>
                <a:srgbClr val="2C3A42"/>
              </a:solidFill>
              <a:sym typeface="Poppins SemiBold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C32537-4BB9-C01E-5F98-1FCFB5411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666" y="3134247"/>
            <a:ext cx="469900" cy="38100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330B5F6-865B-AE86-7536-4AC3CF2B7CC2}"/>
              </a:ext>
            </a:extLst>
          </p:cNvPr>
          <p:cNvSpPr txBox="1">
            <a:spLocks/>
          </p:cNvSpPr>
          <p:nvPr/>
        </p:nvSpPr>
        <p:spPr>
          <a:xfrm>
            <a:off x="1572364" y="3847898"/>
            <a:ext cx="7685936" cy="7243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355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None/>
              <a:tabLst/>
              <a:defRPr sz="2000" kern="1200">
                <a:solidFill>
                  <a:schemeClr val="bg1">
                    <a:alpha val="80000"/>
                  </a:scheme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898480" indent="-441303" algn="l" defTabSz="914355" rtl="0" eaLnBrk="1" latinLnBrk="0" hangingPunct="1">
              <a:lnSpc>
                <a:spcPts val="32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200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ts val="32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200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ts val="32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200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ts val="32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200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 hangingPunct="0">
              <a:lnSpc>
                <a:spcPct val="125000"/>
              </a:lnSpc>
              <a:tabLst>
                <a:tab pos="590550" algn="l"/>
              </a:tabLst>
            </a:pPr>
            <a:r>
              <a:rPr lang="en-GB" sz="1600" kern="0" dirty="0">
                <a:solidFill>
                  <a:srgbClr val="2C3A42">
                    <a:alpha val="80000"/>
                  </a:srgbClr>
                </a:solidFill>
                <a:latin typeface="Poppins" pitchFamily="2" charset="77"/>
                <a:cs typeface="Poppins" pitchFamily="2" charset="77"/>
                <a:sym typeface="Poppins SemiBold"/>
              </a:rPr>
              <a:t>Shorter waiting times for patients and personalized treatment schedules </a:t>
            </a:r>
          </a:p>
          <a:p>
            <a:pPr defTabSz="457200" hangingPunct="0">
              <a:lnSpc>
                <a:spcPct val="125000"/>
              </a:lnSpc>
              <a:tabLst>
                <a:tab pos="590550" algn="l"/>
              </a:tabLst>
            </a:pPr>
            <a:endParaRPr lang="en-GB" sz="1200" kern="0" dirty="0">
              <a:solidFill>
                <a:srgbClr val="2C3A42"/>
              </a:solidFill>
              <a:sym typeface="Poppins SemiBold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B05326-14E1-1E2D-40C6-92B2DF593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665" y="3924531"/>
            <a:ext cx="469900" cy="38100"/>
          </a:xfrm>
          <a:prstGeom prst="rect">
            <a:avLst/>
          </a:prstGeo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ACF4B5AD-6FC2-6217-D40C-95D19A0B26DD}"/>
              </a:ext>
            </a:extLst>
          </p:cNvPr>
          <p:cNvSpPr txBox="1">
            <a:spLocks/>
          </p:cNvSpPr>
          <p:nvPr/>
        </p:nvSpPr>
        <p:spPr>
          <a:xfrm>
            <a:off x="1572364" y="4380986"/>
            <a:ext cx="7943111" cy="7243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355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None/>
              <a:tabLst/>
              <a:defRPr sz="2000" kern="1200">
                <a:solidFill>
                  <a:schemeClr val="bg1">
                    <a:alpha val="80000"/>
                  </a:scheme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898480" indent="-441303" algn="l" defTabSz="914355" rtl="0" eaLnBrk="1" latinLnBrk="0" hangingPunct="1">
              <a:lnSpc>
                <a:spcPts val="32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200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ts val="32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200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ts val="32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200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ts val="32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200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 hangingPunct="0">
              <a:lnSpc>
                <a:spcPct val="125000"/>
              </a:lnSpc>
              <a:tabLst>
                <a:tab pos="590550" algn="l"/>
              </a:tabLst>
            </a:pPr>
            <a:r>
              <a:rPr lang="en-GB" sz="1600" kern="0" dirty="0">
                <a:solidFill>
                  <a:srgbClr val="2C3A42">
                    <a:alpha val="80000"/>
                  </a:srgbClr>
                </a:solidFill>
                <a:latin typeface="Poppins" pitchFamily="2" charset="77"/>
                <a:cs typeface="Poppins" pitchFamily="2" charset="77"/>
                <a:sym typeface="Poppins SemiBold"/>
              </a:rPr>
              <a:t>Platform expansions to international markets, aiming to set new standard in Northern Europe</a:t>
            </a:r>
          </a:p>
          <a:p>
            <a:pPr defTabSz="457200" hangingPunct="0">
              <a:lnSpc>
                <a:spcPct val="125000"/>
              </a:lnSpc>
              <a:tabLst>
                <a:tab pos="590550" algn="l"/>
              </a:tabLst>
            </a:pPr>
            <a:endParaRPr lang="en-GB" sz="1200" kern="0" dirty="0">
              <a:solidFill>
                <a:srgbClr val="2C3A42"/>
              </a:solidFill>
              <a:sym typeface="Poppins SemiBold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603C0C0-250D-216D-2259-C99C74153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665" y="4457619"/>
            <a:ext cx="469900" cy="3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5080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1506C-BE0B-EEA4-A996-A4F49F890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939" y="1227951"/>
            <a:ext cx="5507114" cy="3029724"/>
          </a:xfrm>
        </p:spPr>
        <p:txBody>
          <a:bodyPr>
            <a:noAutofit/>
          </a:bodyPr>
          <a:lstStyle/>
          <a:p>
            <a:pPr>
              <a:lnSpc>
                <a:spcPts val="5500"/>
              </a:lnSpc>
            </a:pPr>
            <a:r>
              <a:rPr lang="en-GB" sz="4000" b="1" dirty="0">
                <a:solidFill>
                  <a:srgbClr val="2C3A41"/>
                </a:solidFill>
                <a:effectLst/>
                <a:latin typeface="Poppins SemiBold" pitchFamily="2" charset="77"/>
                <a:cs typeface="Poppins SemiBold" pitchFamily="2" charset="77"/>
              </a:rPr>
              <a:t>Co-creating a secure and cost-effective B2B sender platform</a:t>
            </a:r>
            <a:br>
              <a:rPr lang="en-GB" sz="4000" b="1" dirty="0">
                <a:solidFill>
                  <a:srgbClr val="2C3A41"/>
                </a:solidFill>
                <a:effectLst/>
                <a:latin typeface="Poppins SemiBold" pitchFamily="2" charset="77"/>
                <a:cs typeface="Poppins SemiBold" pitchFamily="2" charset="77"/>
              </a:rPr>
            </a:br>
            <a:br>
              <a:rPr lang="en-GB" sz="4000" dirty="0">
                <a:solidFill>
                  <a:srgbClr val="2C3A41"/>
                </a:solidFill>
              </a:rPr>
            </a:br>
            <a:br>
              <a:rPr lang="en-GB" sz="4000" dirty="0">
                <a:solidFill>
                  <a:srgbClr val="2C3A41"/>
                </a:solidFill>
              </a:rPr>
            </a:br>
            <a:br>
              <a:rPr lang="en-GB" sz="4000" dirty="0">
                <a:solidFill>
                  <a:srgbClr val="2C3A41"/>
                </a:solidFill>
              </a:rPr>
            </a:br>
            <a:br>
              <a:rPr lang="en-GB" sz="4000" dirty="0">
                <a:solidFill>
                  <a:srgbClr val="2C3A41"/>
                </a:solidFill>
              </a:rPr>
            </a:br>
            <a:br>
              <a:rPr lang="en-GB" dirty="0">
                <a:solidFill>
                  <a:srgbClr val="2C3A41"/>
                </a:solidFill>
              </a:rPr>
            </a:br>
            <a:endParaRPr lang="en-GB" dirty="0">
              <a:solidFill>
                <a:srgbClr val="2C3A41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2067369-94BC-6AE4-56A5-7E112976F4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72107" y="6472008"/>
            <a:ext cx="747600" cy="756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27EF62A-6909-D71A-DEE2-4B7262AEF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155" y="4300418"/>
            <a:ext cx="5104483" cy="12354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b="0" i="0" dirty="0" err="1">
                <a:solidFill>
                  <a:srgbClr val="2C3A41">
                    <a:alpha val="69804"/>
                  </a:srgbClr>
                </a:solidFill>
                <a:effectLst/>
              </a:rPr>
              <a:t>Kivra</a:t>
            </a:r>
            <a:r>
              <a:rPr lang="en-GB" b="0" i="0" dirty="0">
                <a:solidFill>
                  <a:srgbClr val="2C3A41">
                    <a:alpha val="69804"/>
                  </a:srgbClr>
                </a:solidFill>
                <a:effectLst/>
              </a:rPr>
              <a:t> is a Swedish digital postal service, that gathers all your important documents in one secure and easy to use app.</a:t>
            </a:r>
            <a:endParaRPr lang="en-DK" dirty="0">
              <a:solidFill>
                <a:srgbClr val="2C3A41">
                  <a:alpha val="69804"/>
                </a:srgbClr>
              </a:solidFill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7DF8C81-B8D7-4142-8622-DB91581965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5" r="23829" b="2841"/>
          <a:stretch/>
        </p:blipFill>
        <p:spPr bwMode="auto">
          <a:xfrm>
            <a:off x="6600825" y="1"/>
            <a:ext cx="5591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ffective e-invoicing">
            <a:extLst>
              <a:ext uri="{FF2B5EF4-FFF2-40B4-BE49-F238E27FC236}">
                <a16:creationId xmlns:a16="http://schemas.microsoft.com/office/drawing/2014/main" id="{54D7423A-D587-2F02-C27B-8A915AE87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968" y="6360720"/>
            <a:ext cx="610619" cy="32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C312737-AFEA-40EA-4318-2F76A05A8951}"/>
              </a:ext>
            </a:extLst>
          </p:cNvPr>
          <p:cNvSpPr txBox="1">
            <a:spLocks/>
          </p:cNvSpPr>
          <p:nvPr/>
        </p:nvSpPr>
        <p:spPr>
          <a:xfrm>
            <a:off x="507600" y="446400"/>
            <a:ext cx="5637600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355" rtl="0" eaLnBrk="1" latinLnBrk="0" hangingPunct="1">
              <a:lnSpc>
                <a:spcPts val="12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None/>
              <a:tabLst/>
              <a:defRPr sz="1000" b="1" i="0" kern="1200" spc="150" baseline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000" b="1" spc="150" dirty="0">
                <a:solidFill>
                  <a:srgbClr val="FF6600"/>
                </a:solidFill>
                <a:latin typeface="Poppins SemiBold" pitchFamily="2" charset="77"/>
                <a:cs typeface="Poppins SemiBold" pitchFamily="2" charset="77"/>
              </a:rPr>
              <a:t>DESIGN THINKER | SUPER INTEGRATOR</a:t>
            </a:r>
            <a:endParaRPr lang="en-GB" sz="1000" b="1" kern="0" spc="150" dirty="0">
              <a:solidFill>
                <a:srgbClr val="FF6600"/>
              </a:solidFill>
              <a:latin typeface="Poppins SemiBold" pitchFamily="2" charset="77"/>
              <a:ea typeface="Poppins Medium"/>
              <a:cs typeface="Poppins SemiBold" pitchFamily="2" charset="77"/>
              <a:sym typeface="Poppins Medium"/>
            </a:endParaRPr>
          </a:p>
        </p:txBody>
      </p:sp>
    </p:spTree>
    <p:extLst>
      <p:ext uri="{BB962C8B-B14F-4D97-AF65-F5344CB8AC3E}">
        <p14:creationId xmlns:p14="http://schemas.microsoft.com/office/powerpoint/2010/main" val="13322739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D4B72025-5680-FFFE-D991-81BAE81D38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8123" y="6474022"/>
            <a:ext cx="747600" cy="756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229EA05-0750-A240-E8A8-C144F9290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405" y="1225996"/>
            <a:ext cx="9713049" cy="4406008"/>
          </a:xfrm>
        </p:spPr>
        <p:txBody>
          <a:bodyPr>
            <a:noAutofit/>
          </a:bodyPr>
          <a:lstStyle/>
          <a:p>
            <a:pPr>
              <a:lnSpc>
                <a:spcPts val="5500"/>
              </a:lnSpc>
            </a:pPr>
            <a:r>
              <a:rPr lang="en-GB" sz="4000" kern="0" dirty="0" err="1">
                <a:solidFill>
                  <a:srgbClr val="2C3A41"/>
                </a:solidFill>
                <a:sym typeface="Poppins SemiBold"/>
              </a:rPr>
              <a:t>Kivra</a:t>
            </a:r>
            <a:r>
              <a:rPr lang="en-GB" sz="4000" kern="0" dirty="0">
                <a:solidFill>
                  <a:srgbClr val="2C3A41"/>
                </a:solidFill>
                <a:sym typeface="Poppins SemiBold"/>
              </a:rPr>
              <a:t> sought a faster and easier way for their B2B clients to send important content and communications to end-users.</a:t>
            </a:r>
            <a:br>
              <a:rPr lang="en-GB" sz="5400" kern="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  <a:sym typeface="Poppins SemiBold"/>
              </a:rPr>
            </a:br>
            <a:br>
              <a:rPr lang="en-GB" sz="5400" kern="0" dirty="0">
                <a:solidFill>
                  <a:srgbClr val="2C3A41"/>
                </a:solidFill>
                <a:latin typeface="Poppins" pitchFamily="2" charset="77"/>
                <a:cs typeface="Poppins" pitchFamily="2" charset="77"/>
                <a:sym typeface="Poppins SemiBold"/>
              </a:rPr>
            </a:br>
            <a:br>
              <a:rPr lang="en-GB" sz="5000" dirty="0">
                <a:solidFill>
                  <a:srgbClr val="2C3A41"/>
                </a:solidFill>
                <a:effectLst/>
              </a:rPr>
            </a:br>
            <a:br>
              <a:rPr lang="en-GB" sz="5000" kern="0" dirty="0">
                <a:solidFill>
                  <a:srgbClr val="2C3A41"/>
                </a:solidFill>
                <a:sym typeface="Poppins SemiBold"/>
              </a:rPr>
            </a:br>
            <a:br>
              <a:rPr lang="en-GB" sz="5000" kern="0" dirty="0">
                <a:solidFill>
                  <a:srgbClr val="2C3A41"/>
                </a:solidFill>
                <a:sym typeface="Poppins SemiBold"/>
              </a:rPr>
            </a:br>
            <a:br>
              <a:rPr lang="en-GB" sz="5000" dirty="0">
                <a:solidFill>
                  <a:srgbClr val="2C3A41"/>
                </a:solidFill>
                <a:effectLst/>
              </a:rPr>
            </a:br>
            <a:endParaRPr lang="en-GB" sz="5000" dirty="0">
              <a:solidFill>
                <a:srgbClr val="2C3A41"/>
              </a:solidFill>
            </a:endParaRPr>
          </a:p>
        </p:txBody>
      </p:sp>
      <p:pic>
        <p:nvPicPr>
          <p:cNvPr id="3" name="Picture 4" descr="Effective e-invoicing">
            <a:extLst>
              <a:ext uri="{FF2B5EF4-FFF2-40B4-BE49-F238E27FC236}">
                <a16:creationId xmlns:a16="http://schemas.microsoft.com/office/drawing/2014/main" id="{8D2BA77F-0E89-4B88-6D2F-4DA590A2E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6348" y="6349944"/>
            <a:ext cx="610619" cy="32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2CEDC2CB-0570-111A-5F7E-BC86C5B55916}"/>
              </a:ext>
            </a:extLst>
          </p:cNvPr>
          <p:cNvSpPr txBox="1">
            <a:spLocks/>
          </p:cNvSpPr>
          <p:nvPr/>
        </p:nvSpPr>
        <p:spPr>
          <a:xfrm>
            <a:off x="507600" y="446400"/>
            <a:ext cx="5637600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355" rtl="0" eaLnBrk="1" latinLnBrk="0" hangingPunct="1">
              <a:lnSpc>
                <a:spcPts val="12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None/>
              <a:tabLst/>
              <a:defRPr sz="1000" b="1" i="0" kern="1200" spc="150" baseline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kern="0" dirty="0">
                <a:solidFill>
                  <a:srgbClr val="FF6600"/>
                </a:solidFill>
                <a:ea typeface="Poppins Medium"/>
                <a:sym typeface="Poppins Medium"/>
              </a:rPr>
              <a:t>CHALLENGE</a:t>
            </a:r>
            <a:endParaRPr lang="en-GB" sz="1000" b="1" kern="0" spc="150" dirty="0">
              <a:solidFill>
                <a:srgbClr val="FF6600"/>
              </a:solidFill>
              <a:latin typeface="Poppins SemiBold" pitchFamily="2" charset="77"/>
              <a:ea typeface="Poppins Medium"/>
              <a:cs typeface="Poppins SemiBold" pitchFamily="2" charset="77"/>
              <a:sym typeface="Poppins Medium"/>
            </a:endParaRPr>
          </a:p>
        </p:txBody>
      </p:sp>
    </p:spTree>
    <p:extLst>
      <p:ext uri="{BB962C8B-B14F-4D97-AF65-F5344CB8AC3E}">
        <p14:creationId xmlns:p14="http://schemas.microsoft.com/office/powerpoint/2010/main" val="6402598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1575E99D-B2B9-7870-349D-B61195DB4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8123" y="6474022"/>
            <a:ext cx="747600" cy="75600"/>
          </a:xfrm>
          <a:prstGeom prst="rect">
            <a:avLst/>
          </a:prstGeom>
        </p:spPr>
      </p:pic>
      <p:graphicFrame>
        <p:nvGraphicFramePr>
          <p:cNvPr id="11" name="Content Placeholder 6">
            <a:extLst>
              <a:ext uri="{FF2B5EF4-FFF2-40B4-BE49-F238E27FC236}">
                <a16:creationId xmlns:a16="http://schemas.microsoft.com/office/drawing/2014/main" id="{45BA24E6-50F8-217E-2E0D-F2453A38A8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3464199"/>
              </p:ext>
            </p:extLst>
          </p:nvPr>
        </p:nvGraphicFramePr>
        <p:xfrm>
          <a:off x="6225625" y="1134227"/>
          <a:ext cx="9369699" cy="37328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1207">
                  <a:extLst>
                    <a:ext uri="{9D8B030D-6E8A-4147-A177-3AD203B41FA5}">
                      <a16:colId xmlns:a16="http://schemas.microsoft.com/office/drawing/2014/main" val="3315885209"/>
                    </a:ext>
                  </a:extLst>
                </a:gridCol>
                <a:gridCol w="4998533">
                  <a:extLst>
                    <a:ext uri="{9D8B030D-6E8A-4147-A177-3AD203B41FA5}">
                      <a16:colId xmlns:a16="http://schemas.microsoft.com/office/drawing/2014/main" val="2948918742"/>
                    </a:ext>
                  </a:extLst>
                </a:gridCol>
                <a:gridCol w="227000">
                  <a:extLst>
                    <a:ext uri="{9D8B030D-6E8A-4147-A177-3AD203B41FA5}">
                      <a16:colId xmlns:a16="http://schemas.microsoft.com/office/drawing/2014/main" val="498790534"/>
                    </a:ext>
                  </a:extLst>
                </a:gridCol>
                <a:gridCol w="822371">
                  <a:extLst>
                    <a:ext uri="{9D8B030D-6E8A-4147-A177-3AD203B41FA5}">
                      <a16:colId xmlns:a16="http://schemas.microsoft.com/office/drawing/2014/main" val="3036924047"/>
                    </a:ext>
                  </a:extLst>
                </a:gridCol>
                <a:gridCol w="2890588">
                  <a:extLst>
                    <a:ext uri="{9D8B030D-6E8A-4147-A177-3AD203B41FA5}">
                      <a16:colId xmlns:a16="http://schemas.microsoft.com/office/drawing/2014/main" val="3769451280"/>
                    </a:ext>
                  </a:extLst>
                </a:gridCol>
              </a:tblGrid>
              <a:tr h="1315541">
                <a:tc>
                  <a:txBody>
                    <a:bodyPr/>
                    <a:lstStyle/>
                    <a:p>
                      <a:r>
                        <a:rPr lang="en-GB" sz="1600" b="1" i="0" dirty="0">
                          <a:solidFill>
                            <a:schemeClr val="accent1"/>
                          </a:solidFill>
                          <a:latin typeface="Poppins SemiBold" pitchFamily="2" charset="77"/>
                          <a:cs typeface="Poppins SemiBold" pitchFamily="2" charset="77"/>
                        </a:rPr>
                        <a:t>1.</a:t>
                      </a: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0" dirty="0">
                          <a:solidFill>
                            <a:srgbClr val="2C3A42">
                              <a:alpha val="80000"/>
                            </a:srgbClr>
                          </a:solidFill>
                          <a:latin typeface="Poppins" pitchFamily="2" charset="77"/>
                          <a:cs typeface="Poppins" pitchFamily="2" charset="77"/>
                          <a:sym typeface="Poppins SemiBold"/>
                        </a:rPr>
                        <a:t>Improve a fragmented and time-consuming development processes</a:t>
                      </a: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C3A41">
                            <a:alpha val="80000"/>
                          </a:srgbClr>
                        </a:solidFill>
                        <a:effectLst/>
                        <a:uLnTx/>
                        <a:uFillTx/>
                        <a:latin typeface="Poppins" pitchFamily="2" charset="77"/>
                        <a:ea typeface="+mn-ea"/>
                        <a:cs typeface="Poppins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b="1" i="0" dirty="0">
                        <a:solidFill>
                          <a:schemeClr val="accent1"/>
                        </a:solidFill>
                        <a:latin typeface="Poppins SemiBold" pitchFamily="2" charset="77"/>
                        <a:cs typeface="Poppins SemiBold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C3A41">
                            <a:alpha val="80000"/>
                          </a:srgbClr>
                        </a:solidFill>
                        <a:effectLst/>
                        <a:uLnTx/>
                        <a:uFillTx/>
                        <a:latin typeface="Poppins" pitchFamily="2" charset="77"/>
                        <a:ea typeface="+mn-ea"/>
                        <a:cs typeface="Poppins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6233741"/>
                  </a:ext>
                </a:extLst>
              </a:tr>
              <a:tr h="1359243">
                <a:tc>
                  <a:txBody>
                    <a:bodyPr/>
                    <a:lstStyle/>
                    <a:p>
                      <a:r>
                        <a:rPr lang="en-GB" sz="1600" b="1" i="0" dirty="0">
                          <a:solidFill>
                            <a:schemeClr val="accent1"/>
                          </a:solidFill>
                          <a:latin typeface="Poppins SemiBold" pitchFamily="2" charset="77"/>
                          <a:cs typeface="Poppins SemiBold" pitchFamily="2" charset="77"/>
                        </a:rPr>
                        <a:t>2.</a:t>
                      </a: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90550" algn="l"/>
                        </a:tabLst>
                        <a:defRPr/>
                      </a:pPr>
                      <a:r>
                        <a:rPr lang="en-GB" sz="1800" kern="0" dirty="0">
                          <a:solidFill>
                            <a:srgbClr val="2C3A42">
                              <a:alpha val="80000"/>
                            </a:srgbClr>
                          </a:solidFill>
                          <a:latin typeface="Poppins" pitchFamily="2" charset="77"/>
                          <a:cs typeface="Poppins" pitchFamily="2" charset="77"/>
                          <a:sym typeface="Poppins SemiBold"/>
                        </a:rPr>
                        <a:t>Seamless integration of new features while maintaining platform stability</a:t>
                      </a: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C3A41">
                            <a:alpha val="80000"/>
                          </a:srgbClr>
                        </a:solidFill>
                        <a:effectLst/>
                        <a:uLnTx/>
                        <a:uFillTx/>
                        <a:latin typeface="Poppins" pitchFamily="2" charset="77"/>
                        <a:ea typeface="+mn-ea"/>
                        <a:cs typeface="Poppins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b="1" i="0" dirty="0">
                        <a:solidFill>
                          <a:schemeClr val="accent1"/>
                        </a:solidFill>
                        <a:latin typeface="Poppins SemiBold" pitchFamily="2" charset="77"/>
                        <a:cs typeface="Poppins SemiBold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C3A41">
                            <a:alpha val="80000"/>
                          </a:srgbClr>
                        </a:solidFill>
                        <a:effectLst/>
                        <a:uLnTx/>
                        <a:uFillTx/>
                        <a:latin typeface="Poppins" pitchFamily="2" charset="77"/>
                        <a:ea typeface="+mn-ea"/>
                        <a:cs typeface="Poppins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6636467"/>
                  </a:ext>
                </a:extLst>
              </a:tr>
              <a:tr h="1058035">
                <a:tc>
                  <a:txBody>
                    <a:bodyPr/>
                    <a:lstStyle/>
                    <a:p>
                      <a:r>
                        <a:rPr lang="en-GB" sz="1600" b="1" i="0" dirty="0">
                          <a:solidFill>
                            <a:schemeClr val="accent1"/>
                          </a:solidFill>
                          <a:latin typeface="Poppins SemiBold" pitchFamily="2" charset="77"/>
                          <a:cs typeface="Poppins SemiBold" pitchFamily="2" charset="77"/>
                        </a:rPr>
                        <a:t>3.</a:t>
                      </a: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90550" algn="l"/>
                        </a:tabLst>
                        <a:defRPr/>
                      </a:pPr>
                      <a:r>
                        <a:rPr lang="en-GB" sz="1800" kern="0" dirty="0">
                          <a:solidFill>
                            <a:srgbClr val="2C3A42">
                              <a:alpha val="69804"/>
                            </a:srgbClr>
                          </a:solidFill>
                          <a:latin typeface="Poppins" pitchFamily="2" charset="77"/>
                          <a:cs typeface="Poppins" pitchFamily="2" charset="77"/>
                          <a:sym typeface="Poppins SemiBold"/>
                        </a:rPr>
                        <a:t>Ensure the platform is highly secure and resilient to meet regulatory standards</a:t>
                      </a: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C3A41">
                            <a:alpha val="80000"/>
                          </a:srgbClr>
                        </a:solidFill>
                        <a:effectLst/>
                        <a:uLnTx/>
                        <a:uFillTx/>
                        <a:latin typeface="Poppins" pitchFamily="2" charset="77"/>
                        <a:ea typeface="+mn-ea"/>
                        <a:cs typeface="Poppins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b="1" i="0" dirty="0">
                        <a:solidFill>
                          <a:schemeClr val="accent1"/>
                        </a:solidFill>
                        <a:latin typeface="Poppins SemiBold" pitchFamily="2" charset="77"/>
                        <a:cs typeface="Poppins SemiBold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C3A41">
                            <a:alpha val="80000"/>
                          </a:srgbClr>
                        </a:solidFill>
                        <a:effectLst/>
                        <a:uLnTx/>
                        <a:uFillTx/>
                        <a:latin typeface="Poppins" pitchFamily="2" charset="77"/>
                        <a:ea typeface="+mn-ea"/>
                        <a:cs typeface="Poppins" pitchFamily="2" charset="77"/>
                      </a:endParaRPr>
                    </a:p>
                  </a:txBody>
                  <a:tcPr marL="100800" marR="100800" marT="180000" marB="9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9644866"/>
                  </a:ext>
                </a:extLst>
              </a:tr>
            </a:tbl>
          </a:graphicData>
        </a:graphic>
      </p:graphicFrame>
      <p:pic>
        <p:nvPicPr>
          <p:cNvPr id="2" name="Picture 4" descr="Effective e-invoicing">
            <a:extLst>
              <a:ext uri="{FF2B5EF4-FFF2-40B4-BE49-F238E27FC236}">
                <a16:creationId xmlns:a16="http://schemas.microsoft.com/office/drawing/2014/main" id="{818B32CF-6A71-F7FA-1F45-87DBB86A1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6348" y="6349944"/>
            <a:ext cx="610619" cy="32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44E19C4-2D05-FAD6-355C-F004CA47C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528" y="1229951"/>
            <a:ext cx="5183472" cy="2448216"/>
          </a:xfrm>
        </p:spPr>
        <p:txBody>
          <a:bodyPr>
            <a:noAutofit/>
          </a:bodyPr>
          <a:lstStyle/>
          <a:p>
            <a:pPr>
              <a:lnSpc>
                <a:spcPts val="5500"/>
              </a:lnSpc>
            </a:pPr>
            <a:r>
              <a:rPr lang="en-GB" sz="4000" dirty="0">
                <a:solidFill>
                  <a:srgbClr val="2C3A41"/>
                </a:solidFill>
                <a:effectLst/>
              </a:rPr>
              <a:t>Streamlined, </a:t>
            </a:r>
            <a:br>
              <a:rPr lang="en-GB" sz="4000" dirty="0">
                <a:solidFill>
                  <a:srgbClr val="2C3A41"/>
                </a:solidFill>
                <a:effectLst/>
              </a:rPr>
            </a:br>
            <a:r>
              <a:rPr lang="en-GB" sz="4000" dirty="0">
                <a:solidFill>
                  <a:srgbClr val="2C3A41"/>
                </a:solidFill>
                <a:effectLst/>
              </a:rPr>
              <a:t>secure &amp; stable development</a:t>
            </a:r>
            <a:endParaRPr lang="en-GB" sz="4000" dirty="0">
              <a:solidFill>
                <a:srgbClr val="2C3A41"/>
              </a:solidFill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CB37138-0536-75B8-5FD1-3F4B22D2B18C}"/>
              </a:ext>
            </a:extLst>
          </p:cNvPr>
          <p:cNvSpPr txBox="1">
            <a:spLocks/>
          </p:cNvSpPr>
          <p:nvPr/>
        </p:nvSpPr>
        <p:spPr>
          <a:xfrm>
            <a:off x="507600" y="446400"/>
            <a:ext cx="5637600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355" rtl="0" eaLnBrk="1" latinLnBrk="0" hangingPunct="1">
              <a:lnSpc>
                <a:spcPts val="12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None/>
              <a:tabLst/>
              <a:defRPr sz="1000" b="1" i="0" kern="1200" spc="150" baseline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000" b="1" spc="150" dirty="0">
                <a:solidFill>
                  <a:srgbClr val="FF6600"/>
                </a:solidFill>
                <a:latin typeface="Poppins SemiBold" pitchFamily="2" charset="77"/>
                <a:cs typeface="Poppins SemiBold" pitchFamily="2" charset="77"/>
              </a:rPr>
              <a:t>FOCUS AREAS</a:t>
            </a:r>
            <a:endParaRPr lang="en-GB" sz="1000" b="1" kern="0" spc="150" dirty="0">
              <a:solidFill>
                <a:srgbClr val="FF6600"/>
              </a:solidFill>
              <a:latin typeface="Poppins SemiBold" pitchFamily="2" charset="77"/>
              <a:ea typeface="Poppins Medium"/>
              <a:cs typeface="Poppins SemiBold" pitchFamily="2" charset="77"/>
              <a:sym typeface="Poppins Medium"/>
            </a:endParaRPr>
          </a:p>
        </p:txBody>
      </p:sp>
    </p:spTree>
    <p:extLst>
      <p:ext uri="{BB962C8B-B14F-4D97-AF65-F5344CB8AC3E}">
        <p14:creationId xmlns:p14="http://schemas.microsoft.com/office/powerpoint/2010/main" val="7646671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We believe that successful digital products have a profound focus on solving real problems for real people"/>
          <p:cNvSpPr txBox="1">
            <a:spLocks noGrp="1"/>
          </p:cNvSpPr>
          <p:nvPr>
            <p:ph type="subTitle" sz="quarter" idx="1"/>
          </p:nvPr>
        </p:nvSpPr>
        <p:spPr>
          <a:xfrm>
            <a:off x="924777" y="4092611"/>
            <a:ext cx="2197100" cy="110751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200" dirty="0">
                <a:effectLst/>
                <a:latin typeface="Poppins" pitchFamily="2" charset="77"/>
                <a:cs typeface="Poppins" pitchFamily="2" charset="77"/>
              </a:rPr>
              <a:t>Implemented advanced design &amp; development practices, including Design Thinking &amp; team programming</a:t>
            </a:r>
          </a:p>
          <a:p>
            <a:pPr marL="0" indent="0">
              <a:buNone/>
            </a:pPr>
            <a:endParaRPr sz="1200" dirty="0"/>
          </a:p>
        </p:txBody>
      </p:sp>
      <p:sp>
        <p:nvSpPr>
          <p:cNvPr id="47" name="Good product design is cross-disciplinary"/>
          <p:cNvSpPr txBox="1">
            <a:spLocks noGrp="1"/>
          </p:cNvSpPr>
          <p:nvPr>
            <p:ph type="body" idx="25"/>
          </p:nvPr>
        </p:nvSpPr>
        <p:spPr>
          <a:xfrm>
            <a:off x="3511328" y="3376775"/>
            <a:ext cx="2203451" cy="5243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1700" b="1" dirty="0">
                <a:solidFill>
                  <a:srgbClr val="2C3A41"/>
                </a:solidFill>
                <a:effectLst/>
                <a:latin typeface="Poppins SemiBold" pitchFamily="2" charset="77"/>
                <a:cs typeface="Poppins SemiBold" pitchFamily="2" charset="77"/>
              </a:rPr>
              <a:t>Remote Development Team</a:t>
            </a:r>
            <a:endParaRPr sz="1700" b="1" dirty="0">
              <a:solidFill>
                <a:srgbClr val="2C3A41"/>
              </a:solidFill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48" name="We believe that successful digital products are the result of an intentional cross-disciplinary process"/>
          <p:cNvSpPr txBox="1">
            <a:spLocks noGrp="1"/>
          </p:cNvSpPr>
          <p:nvPr>
            <p:ph type="body" idx="22"/>
          </p:nvPr>
        </p:nvSpPr>
        <p:spPr>
          <a:xfrm>
            <a:off x="3511328" y="4092611"/>
            <a:ext cx="2203451" cy="11075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>
                <a:latin typeface="Poppins" pitchFamily="2" charset="77"/>
                <a:cs typeface="Poppins" pitchFamily="2" charset="77"/>
              </a:rPr>
              <a:t>Assembled a remote team of backend, frontend and UX specialists to rapidly build and test new services</a:t>
            </a:r>
          </a:p>
          <a:p>
            <a:pPr marL="0" indent="0">
              <a:buNone/>
            </a:pPr>
            <a:endParaRPr lang="en-GB" sz="1200" dirty="0">
              <a:solidFill>
                <a:srgbClr val="2C3A42">
                  <a:alpha val="80000"/>
                </a:srgbClr>
              </a:solidFill>
              <a:latin typeface="Poppins Regular"/>
              <a:ea typeface="Poppins Regular"/>
              <a:cs typeface="Poppins Regular"/>
              <a:sym typeface="Poppins Regular"/>
            </a:endParaRPr>
          </a:p>
        </p:txBody>
      </p:sp>
      <p:sp>
        <p:nvSpPr>
          <p:cNvPr id="50" name="Good product design is iterative"/>
          <p:cNvSpPr txBox="1">
            <a:spLocks noGrp="1"/>
          </p:cNvSpPr>
          <p:nvPr>
            <p:ph type="body" idx="26"/>
          </p:nvPr>
        </p:nvSpPr>
        <p:spPr>
          <a:xfrm>
            <a:off x="6104230" y="3376775"/>
            <a:ext cx="2203451" cy="5243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a-DK" sz="1700" b="1" dirty="0" err="1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GraphQL</a:t>
            </a:r>
            <a:r>
              <a:rPr lang="da-DK" sz="1700" b="1" dirty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 for </a:t>
            </a:r>
            <a:r>
              <a:rPr lang="da-DK" sz="1700" b="1" dirty="0" err="1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Efficiency</a:t>
            </a:r>
            <a:endParaRPr sz="1700" b="1" dirty="0">
              <a:solidFill>
                <a:srgbClr val="2C3A41"/>
              </a:solidFill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51" name="We believe that successful digital products are created by agile-minded teams, focusing on outcomes over outputs"/>
          <p:cNvSpPr txBox="1">
            <a:spLocks noGrp="1"/>
          </p:cNvSpPr>
          <p:nvPr>
            <p:ph type="body" idx="23"/>
          </p:nvPr>
        </p:nvSpPr>
        <p:spPr>
          <a:xfrm>
            <a:off x="6104230" y="4092611"/>
            <a:ext cx="2197101" cy="11075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200" dirty="0">
                <a:effectLst/>
                <a:latin typeface="Poppins" pitchFamily="2" charset="77"/>
                <a:cs typeface="Poppins" pitchFamily="2" charset="77"/>
              </a:rPr>
              <a:t>Utilized </a:t>
            </a:r>
            <a:r>
              <a:rPr lang="en-US" sz="1200" dirty="0" err="1">
                <a:effectLst/>
                <a:latin typeface="Poppins" pitchFamily="2" charset="77"/>
                <a:cs typeface="Poppins" pitchFamily="2" charset="77"/>
              </a:rPr>
              <a:t>GraphQL</a:t>
            </a:r>
            <a:r>
              <a:rPr lang="en-US" sz="1200" dirty="0">
                <a:effectLst/>
                <a:latin typeface="Poppins" pitchFamily="2" charset="77"/>
                <a:cs typeface="Poppins" pitchFamily="2" charset="77"/>
              </a:rPr>
              <a:t> </a:t>
            </a:r>
            <a:r>
              <a:rPr lang="en-US" sz="1200" dirty="0"/>
              <a:t>open-source technologies to reduce operating costs and increase security</a:t>
            </a:r>
            <a:endParaRPr lang="en-US" sz="1200" dirty="0">
              <a:latin typeface="Poppins" pitchFamily="2" charset="77"/>
              <a:cs typeface="Poppins" pitchFamily="2" charset="77"/>
            </a:endParaRPr>
          </a:p>
          <a:p>
            <a:pPr marL="0" indent="0">
              <a:buNone/>
            </a:pPr>
            <a:endParaRPr lang="en-GB" sz="1200" dirty="0">
              <a:solidFill>
                <a:srgbClr val="2C3A42">
                  <a:alpha val="80000"/>
                </a:srgbClr>
              </a:solidFill>
              <a:latin typeface="Poppins Regular"/>
              <a:ea typeface="Poppins Regular"/>
              <a:cs typeface="Poppins Regular"/>
              <a:sym typeface="Poppins Regular"/>
            </a:endParaRPr>
          </a:p>
        </p:txBody>
      </p:sp>
      <p:sp>
        <p:nvSpPr>
          <p:cNvPr id="4" name="Good product design is cross-disciplinary">
            <a:extLst>
              <a:ext uri="{FF2B5EF4-FFF2-40B4-BE49-F238E27FC236}">
                <a16:creationId xmlns:a16="http://schemas.microsoft.com/office/drawing/2014/main" id="{148CFAEC-473F-F2D9-5913-58DACF8392B8}"/>
              </a:ext>
            </a:extLst>
          </p:cNvPr>
          <p:cNvSpPr txBox="1">
            <a:spLocks/>
          </p:cNvSpPr>
          <p:nvPr/>
        </p:nvSpPr>
        <p:spPr>
          <a:xfrm>
            <a:off x="918426" y="3390841"/>
            <a:ext cx="2203451" cy="5243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0" tIns="0" rIns="0" bIns="0" rtlCol="0" anchor="t">
            <a:noAutofit/>
          </a:bodyPr>
          <a:lstStyle>
            <a:lvl1pPr marL="493689" indent="-493689" algn="l" defTabSz="914355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1400" kern="1200">
                <a:solidFill>
                  <a:schemeClr val="accent1">
                    <a:hueOff val="3085713"/>
                    <a:satOff val="-86406"/>
                    <a:lumOff val="-8647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System Font Regular"/>
              <a:buNone/>
            </a:pPr>
            <a:r>
              <a:rPr lang="en-GB" sz="1700" b="1" dirty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Design &amp; Development</a:t>
            </a:r>
            <a:endParaRPr lang="en-GB" sz="1600" b="1" dirty="0">
              <a:solidFill>
                <a:srgbClr val="2C3A41"/>
              </a:solidFill>
              <a:latin typeface="Poppins SemiBold" pitchFamily="2" charset="77"/>
              <a:cs typeface="Poppins SemiBold" pitchFamily="2" charset="77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60F1371-7968-4017-D345-DEE2361B9A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8123" y="6474022"/>
            <a:ext cx="747600" cy="75600"/>
          </a:xfrm>
          <a:prstGeom prst="rect">
            <a:avLst/>
          </a:prstGeom>
        </p:spPr>
      </p:pic>
      <p:pic>
        <p:nvPicPr>
          <p:cNvPr id="3" name="Picture 4" descr="Effective e-invoicing">
            <a:extLst>
              <a:ext uri="{FF2B5EF4-FFF2-40B4-BE49-F238E27FC236}">
                <a16:creationId xmlns:a16="http://schemas.microsoft.com/office/drawing/2014/main" id="{10AF3C96-3512-3570-D236-03E40EEC8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6348" y="6349944"/>
            <a:ext cx="610619" cy="32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D6EADD4-470F-102A-280E-167AA9B9E7E5}"/>
              </a:ext>
            </a:extLst>
          </p:cNvPr>
          <p:cNvSpPr txBox="1">
            <a:spLocks/>
          </p:cNvSpPr>
          <p:nvPr/>
        </p:nvSpPr>
        <p:spPr>
          <a:xfrm>
            <a:off x="898868" y="868621"/>
            <a:ext cx="9134818" cy="209843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355" rtl="0" eaLnBrk="1" latinLnBrk="0" hangingPunct="1">
              <a:lnSpc>
                <a:spcPts val="4800"/>
              </a:lnSpc>
              <a:spcBef>
                <a:spcPct val="0"/>
              </a:spcBef>
              <a:buNone/>
              <a:defRPr sz="8000" b="1" i="0" kern="1200">
                <a:solidFill>
                  <a:schemeClr val="tx1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pPr>
              <a:lnSpc>
                <a:spcPts val="5500"/>
              </a:lnSpc>
            </a:pPr>
            <a:r>
              <a:rPr lang="en-GB" sz="4000" dirty="0">
                <a:solidFill>
                  <a:srgbClr val="2C3A41"/>
                </a:solidFill>
              </a:rPr>
              <a:t>Driving innovation and efficiency through advanced practices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DF48FABF-CE1B-F5E6-4A33-46C1888ED56B}"/>
              </a:ext>
            </a:extLst>
          </p:cNvPr>
          <p:cNvSpPr txBox="1">
            <a:spLocks/>
          </p:cNvSpPr>
          <p:nvPr/>
        </p:nvSpPr>
        <p:spPr>
          <a:xfrm>
            <a:off x="507600" y="446400"/>
            <a:ext cx="5637600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355" rtl="0" eaLnBrk="1" latinLnBrk="0" hangingPunct="1">
              <a:lnSpc>
                <a:spcPts val="12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None/>
              <a:tabLst/>
              <a:defRPr sz="1000" b="1" i="0" kern="1200" spc="150" baseline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000" b="1" spc="150" dirty="0">
                <a:solidFill>
                  <a:srgbClr val="FF6600"/>
                </a:solidFill>
                <a:latin typeface="Poppins SemiBold" pitchFamily="2" charset="77"/>
                <a:cs typeface="Poppins SemiBold" pitchFamily="2" charset="77"/>
              </a:rPr>
              <a:t>VALUE</a:t>
            </a:r>
            <a:endParaRPr lang="en-GB" sz="1000" b="1" kern="0" spc="150" dirty="0">
              <a:solidFill>
                <a:srgbClr val="FF6600"/>
              </a:solidFill>
              <a:latin typeface="Poppins SemiBold" pitchFamily="2" charset="77"/>
              <a:ea typeface="Poppins Medium"/>
              <a:cs typeface="Poppins SemiBold" pitchFamily="2" charset="77"/>
              <a:sym typeface="Poppins Medium"/>
            </a:endParaRPr>
          </a:p>
        </p:txBody>
      </p:sp>
    </p:spTree>
    <p:extLst>
      <p:ext uri="{BB962C8B-B14F-4D97-AF65-F5344CB8AC3E}">
        <p14:creationId xmlns:p14="http://schemas.microsoft.com/office/powerpoint/2010/main" val="2609585037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2FA581-099E-A74A-BB7E-4F6F79869BB5}"/>
              </a:ext>
            </a:extLst>
          </p:cNvPr>
          <p:cNvSpPr txBox="1">
            <a:spLocks/>
          </p:cNvSpPr>
          <p:nvPr/>
        </p:nvSpPr>
        <p:spPr>
          <a:xfrm>
            <a:off x="507600" y="446400"/>
            <a:ext cx="5637600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355" rtl="0" eaLnBrk="1" latinLnBrk="0" hangingPunct="1">
              <a:lnSpc>
                <a:spcPts val="12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None/>
              <a:tabLst/>
              <a:defRPr sz="1000" b="1" i="0" kern="1200" spc="150" baseline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000" b="1" spc="150" dirty="0">
                <a:solidFill>
                  <a:srgbClr val="FF6600"/>
                </a:solidFill>
                <a:effectLst/>
                <a:latin typeface="Poppins SemiBold" pitchFamily="2" charset="77"/>
                <a:cs typeface="Poppins SemiBold" pitchFamily="2" charset="77"/>
              </a:rPr>
              <a:t>EFFECT</a:t>
            </a:r>
            <a:endParaRPr lang="en-GB" sz="1000" b="1" kern="0" spc="150" dirty="0">
              <a:solidFill>
                <a:srgbClr val="FF6600"/>
              </a:solidFill>
              <a:latin typeface="Poppins SemiBold" pitchFamily="2" charset="77"/>
              <a:ea typeface="Poppins Medium"/>
              <a:cs typeface="Poppins SemiBold" pitchFamily="2" charset="77"/>
              <a:sym typeface="Poppins Medium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AC09C6-7364-3180-3411-208B8FA791D5}"/>
              </a:ext>
            </a:extLst>
          </p:cNvPr>
          <p:cNvSpPr txBox="1">
            <a:spLocks/>
          </p:cNvSpPr>
          <p:nvPr/>
        </p:nvSpPr>
        <p:spPr>
          <a:xfrm>
            <a:off x="898855" y="1235850"/>
            <a:ext cx="8207961" cy="17762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355" rtl="0" eaLnBrk="1" latinLnBrk="0" hangingPunct="1">
              <a:lnSpc>
                <a:spcPts val="48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pPr defTabSz="457200" hangingPunct="0">
              <a:lnSpc>
                <a:spcPts val="5500"/>
              </a:lnSpc>
              <a:tabLst>
                <a:tab pos="590550" algn="l"/>
              </a:tabLst>
            </a:pPr>
            <a:r>
              <a:rPr lang="en-GB" kern="0" dirty="0">
                <a:solidFill>
                  <a:srgbClr val="2C3A42"/>
                </a:solidFill>
                <a:sym typeface="Poppins Medium"/>
              </a:rPr>
              <a:t>Improved efficiency</a:t>
            </a:r>
            <a:br>
              <a:rPr lang="en-GB" kern="0" dirty="0">
                <a:solidFill>
                  <a:srgbClr val="2C3A42"/>
                </a:solidFill>
                <a:sym typeface="Poppins Medium"/>
              </a:rPr>
            </a:br>
            <a:r>
              <a:rPr lang="en-GB" kern="0" dirty="0">
                <a:solidFill>
                  <a:srgbClr val="2C3A42"/>
                </a:solidFill>
                <a:sym typeface="Poppins Medium"/>
              </a:rPr>
              <a:t>and security</a:t>
            </a:r>
            <a:br>
              <a:rPr lang="en-GB" sz="4200" kern="0" dirty="0">
                <a:solidFill>
                  <a:srgbClr val="2C3A42"/>
                </a:solidFill>
                <a:latin typeface="Poppins" pitchFamily="2" charset="77"/>
                <a:cs typeface="Poppins" pitchFamily="2" charset="77"/>
                <a:sym typeface="Poppins SemiBold"/>
              </a:rPr>
            </a:br>
            <a:br>
              <a:rPr lang="en-GB" sz="1200" kern="0" dirty="0">
                <a:solidFill>
                  <a:srgbClr val="2C3A42"/>
                </a:solidFill>
                <a:latin typeface="Poppins" pitchFamily="2" charset="77"/>
                <a:cs typeface="Poppins" pitchFamily="2" charset="77"/>
                <a:sym typeface="Poppins SemiBold"/>
              </a:rPr>
            </a:br>
            <a:br>
              <a:rPr lang="en-GB" sz="4200" kern="0" dirty="0">
                <a:solidFill>
                  <a:srgbClr val="2C3A42"/>
                </a:solidFill>
                <a:latin typeface="Poppins" pitchFamily="2" charset="77"/>
                <a:cs typeface="Poppins" pitchFamily="2" charset="77"/>
                <a:sym typeface="Poppins SemiBold"/>
              </a:rPr>
            </a:br>
            <a:br>
              <a:rPr lang="en-GB" sz="4200" kern="0" dirty="0">
                <a:solidFill>
                  <a:srgbClr val="2C3A42"/>
                </a:solidFill>
                <a:latin typeface="Poppins" pitchFamily="2" charset="77"/>
                <a:cs typeface="Poppins" pitchFamily="2" charset="77"/>
                <a:sym typeface="Poppins SemiBold"/>
              </a:rPr>
            </a:br>
            <a:br>
              <a:rPr lang="en-GB" sz="1200" kern="0" dirty="0">
                <a:solidFill>
                  <a:srgbClr val="2C3A42"/>
                </a:solidFill>
                <a:latin typeface="Poppins" pitchFamily="2" charset="77"/>
                <a:cs typeface="Poppins" pitchFamily="2" charset="77"/>
                <a:sym typeface="Poppins SemiBold"/>
              </a:rPr>
            </a:br>
            <a:endParaRPr lang="en-GB" sz="4200" dirty="0">
              <a:solidFill>
                <a:srgbClr val="2C3A42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B3F49A-7F95-EAE4-5716-835A8F008CC5}"/>
              </a:ext>
            </a:extLst>
          </p:cNvPr>
          <p:cNvSpPr txBox="1">
            <a:spLocks/>
          </p:cNvSpPr>
          <p:nvPr/>
        </p:nvSpPr>
        <p:spPr>
          <a:xfrm>
            <a:off x="1570082" y="3001799"/>
            <a:ext cx="8668621" cy="61000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93689" indent="-493689" algn="l" defTabSz="914355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 hangingPunct="0">
              <a:lnSpc>
                <a:spcPct val="125000"/>
              </a:lnSpc>
              <a:buFont typeface="System Font Regular"/>
              <a:buNone/>
              <a:tabLst>
                <a:tab pos="590550" algn="l"/>
              </a:tabLst>
            </a:pPr>
            <a:r>
              <a:rPr lang="en-GB" sz="1700" kern="0" dirty="0">
                <a:solidFill>
                  <a:srgbClr val="2C3A42">
                    <a:alpha val="80000"/>
                  </a:srgbClr>
                </a:solidFill>
                <a:sym typeface="Poppins SemiBold"/>
              </a:rPr>
              <a:t>Significantly reduced operating costs and increased platform security</a:t>
            </a:r>
          </a:p>
          <a:p>
            <a:pPr defTabSz="457200" hangingPunct="0">
              <a:lnSpc>
                <a:spcPct val="125000"/>
              </a:lnSpc>
              <a:tabLst>
                <a:tab pos="590550" algn="l"/>
              </a:tabLst>
            </a:pPr>
            <a:endParaRPr lang="en-GB" sz="1700" kern="0" dirty="0">
              <a:solidFill>
                <a:srgbClr val="2C3A42"/>
              </a:solidFill>
              <a:sym typeface="Poppins SemiBold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FBEFDF-2245-9AA1-C4FF-97551D44F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384" y="3117746"/>
            <a:ext cx="469900" cy="38100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E8CD6A0F-4BF1-E4CF-CA12-686075F7EB36}"/>
              </a:ext>
            </a:extLst>
          </p:cNvPr>
          <p:cNvSpPr txBox="1">
            <a:spLocks/>
          </p:cNvSpPr>
          <p:nvPr/>
        </p:nvSpPr>
        <p:spPr>
          <a:xfrm>
            <a:off x="1570082" y="3532946"/>
            <a:ext cx="6363355" cy="7243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355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None/>
              <a:tabLst/>
              <a:defRPr sz="2000" kern="1200">
                <a:solidFill>
                  <a:schemeClr val="bg1">
                    <a:alpha val="80000"/>
                  </a:scheme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898480" indent="-441303" algn="l" defTabSz="914355" rtl="0" eaLnBrk="1" latinLnBrk="0" hangingPunct="1">
              <a:lnSpc>
                <a:spcPts val="32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200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ts val="32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200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ts val="32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200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ts val="32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200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 hangingPunct="0">
              <a:lnSpc>
                <a:spcPct val="125000"/>
              </a:lnSpc>
              <a:tabLst>
                <a:tab pos="590550" algn="l"/>
              </a:tabLst>
            </a:pPr>
            <a:r>
              <a:rPr lang="en-GB" sz="1700" kern="0" dirty="0">
                <a:solidFill>
                  <a:srgbClr val="2C3A42">
                    <a:alpha val="80000"/>
                  </a:srgbClr>
                </a:solidFill>
                <a:latin typeface="Poppins" pitchFamily="2" charset="77"/>
                <a:cs typeface="Poppins" pitchFamily="2" charset="77"/>
                <a:sym typeface="Poppins SemiBold"/>
              </a:rPr>
              <a:t>Faster development environment for new services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683762-F601-46D4-4BE0-702121943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383" y="3609579"/>
            <a:ext cx="469900" cy="38100"/>
          </a:xfrm>
          <a:prstGeom prst="rect">
            <a:avLst/>
          </a:prstGeom>
        </p:spPr>
      </p:pic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B3CAE096-2707-9AB4-B90A-8A43D6FAED67}"/>
              </a:ext>
            </a:extLst>
          </p:cNvPr>
          <p:cNvSpPr txBox="1">
            <a:spLocks/>
          </p:cNvSpPr>
          <p:nvPr/>
        </p:nvSpPr>
        <p:spPr>
          <a:xfrm>
            <a:off x="1570082" y="4104671"/>
            <a:ext cx="6363355" cy="7243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355" rtl="0" eaLnBrk="1" latinLnBrk="0" hangingPunct="1">
              <a:lnSpc>
                <a:spcPts val="32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None/>
              <a:tabLst/>
              <a:defRPr sz="2000" kern="1200">
                <a:solidFill>
                  <a:schemeClr val="bg1">
                    <a:alpha val="80000"/>
                  </a:scheme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898480" indent="-441303" algn="l" defTabSz="914355" rtl="0" eaLnBrk="1" latinLnBrk="0" hangingPunct="1">
              <a:lnSpc>
                <a:spcPts val="32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200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ts val="32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200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ts val="32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200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ts val="32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200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 hangingPunct="0">
              <a:lnSpc>
                <a:spcPct val="125000"/>
              </a:lnSpc>
              <a:tabLst>
                <a:tab pos="590550" algn="l"/>
              </a:tabLst>
            </a:pPr>
            <a:r>
              <a:rPr lang="en-US" sz="1700" dirty="0">
                <a:solidFill>
                  <a:srgbClr val="2C3A42">
                    <a:alpha val="80000"/>
                  </a:srgbClr>
                </a:solidFill>
                <a:latin typeface="Poppins" pitchFamily="2" charset="77"/>
                <a:cs typeface="Poppins" pitchFamily="2" charset="77"/>
              </a:rPr>
              <a:t>70% of the adult population in Sweden use </a:t>
            </a:r>
            <a:r>
              <a:rPr lang="en-US" sz="1700" dirty="0" err="1">
                <a:solidFill>
                  <a:srgbClr val="2C3A42">
                    <a:alpha val="80000"/>
                  </a:srgbClr>
                </a:solidFill>
                <a:latin typeface="Poppins" pitchFamily="2" charset="77"/>
                <a:cs typeface="Poppins" pitchFamily="2" charset="77"/>
              </a:rPr>
              <a:t>Kivra</a:t>
            </a:r>
            <a:endParaRPr lang="en-US" sz="1700" dirty="0">
              <a:solidFill>
                <a:srgbClr val="2C3A42">
                  <a:alpha val="80000"/>
                </a:srgbClr>
              </a:solidFill>
              <a:latin typeface="Poppins" pitchFamily="2" charset="77"/>
              <a:cs typeface="Poppins" pitchFamily="2" charset="77"/>
            </a:endParaRPr>
          </a:p>
          <a:p>
            <a:pPr defTabSz="457200" hangingPunct="0">
              <a:lnSpc>
                <a:spcPct val="125000"/>
              </a:lnSpc>
              <a:tabLst>
                <a:tab pos="590550" algn="l"/>
              </a:tabLst>
            </a:pPr>
            <a:endParaRPr lang="en-GB" sz="1200" kern="0" dirty="0">
              <a:solidFill>
                <a:srgbClr val="2C3A42"/>
              </a:solidFill>
              <a:sym typeface="Poppins SemiBold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17F98B2-8491-A628-BA51-7C825F62C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383" y="4181304"/>
            <a:ext cx="469900" cy="3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349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ounded Rectangle 14">
            <a:extLst>
              <a:ext uri="{FF2B5EF4-FFF2-40B4-BE49-F238E27FC236}">
                <a16:creationId xmlns:a16="http://schemas.microsoft.com/office/drawing/2014/main" id="{32A7AEB3-9FF8-CAFA-4892-206DCF3157F7}"/>
              </a:ext>
            </a:extLst>
          </p:cNvPr>
          <p:cNvSpPr/>
          <p:nvPr/>
        </p:nvSpPr>
        <p:spPr>
          <a:xfrm>
            <a:off x="937082" y="4209525"/>
            <a:ext cx="3141791" cy="1660293"/>
          </a:xfrm>
          <a:prstGeom prst="roundRect">
            <a:avLst>
              <a:gd name="adj" fmla="val 4903"/>
            </a:avLst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algn="ctr" defTabSz="457200" hangingPunct="0">
              <a:lnSpc>
                <a:spcPts val="1900"/>
              </a:lnSpc>
              <a:tabLst>
                <a:tab pos="590550" algn="l"/>
              </a:tabLst>
            </a:pPr>
            <a:endParaRPr lang="en-GB" sz="1600" kern="0" dirty="0">
              <a:solidFill>
                <a:srgbClr val="DFAB86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4A148119-A793-2513-FDBF-103BB9D7D92C}"/>
              </a:ext>
            </a:extLst>
          </p:cNvPr>
          <p:cNvSpPr txBox="1">
            <a:spLocks/>
          </p:cNvSpPr>
          <p:nvPr/>
        </p:nvSpPr>
        <p:spPr>
          <a:xfrm>
            <a:off x="908050" y="1025611"/>
            <a:ext cx="6898245" cy="87682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ts val="7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4000" b="1" dirty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We create value by being</a:t>
            </a:r>
          </a:p>
        </p:txBody>
      </p: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ABFE2843-CAD2-D97A-F4A2-9C150AD505EF}"/>
              </a:ext>
            </a:extLst>
          </p:cNvPr>
          <p:cNvGrpSpPr/>
          <p:nvPr/>
        </p:nvGrpSpPr>
        <p:grpSpPr>
          <a:xfrm>
            <a:off x="911225" y="2293868"/>
            <a:ext cx="3141791" cy="2839173"/>
            <a:chOff x="6464396" y="1256586"/>
            <a:chExt cx="3141791" cy="2839173"/>
          </a:xfrm>
        </p:grpSpPr>
        <p:grpSp>
          <p:nvGrpSpPr>
            <p:cNvPr id="19" name="Group 13">
              <a:extLst>
                <a:ext uri="{FF2B5EF4-FFF2-40B4-BE49-F238E27FC236}">
                  <a16:creationId xmlns:a16="http://schemas.microsoft.com/office/drawing/2014/main" id="{F070212E-DC04-62D2-C538-EDB2AE8E331B}"/>
                </a:ext>
              </a:extLst>
            </p:cNvPr>
            <p:cNvGrpSpPr/>
            <p:nvPr/>
          </p:nvGrpSpPr>
          <p:grpSpPr>
            <a:xfrm>
              <a:off x="6464396" y="1256586"/>
              <a:ext cx="3141791" cy="1660293"/>
              <a:chOff x="1829703" y="5266722"/>
              <a:chExt cx="6022014" cy="2202061"/>
            </a:xfrm>
          </p:grpSpPr>
          <p:sp>
            <p:nvSpPr>
              <p:cNvPr id="21" name="Rounded Rectangle 14">
                <a:extLst>
                  <a:ext uri="{FF2B5EF4-FFF2-40B4-BE49-F238E27FC236}">
                    <a16:creationId xmlns:a16="http://schemas.microsoft.com/office/drawing/2014/main" id="{1E2DAC2C-AF6E-94E1-88F8-C5802A394364}"/>
                  </a:ext>
                </a:extLst>
              </p:cNvPr>
              <p:cNvSpPr/>
              <p:nvPr/>
            </p:nvSpPr>
            <p:spPr>
              <a:xfrm>
                <a:off x="1829703" y="5266722"/>
                <a:ext cx="6022014" cy="2202061"/>
              </a:xfrm>
              <a:prstGeom prst="roundRect">
                <a:avLst>
                  <a:gd name="adj" fmla="val 4903"/>
                </a:avLst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25400" tIns="25400" rIns="25400" bIns="25400" numCol="1" spcCol="38100" rtlCol="0" anchor="ctr">
                <a:noAutofit/>
              </a:bodyPr>
              <a:lstStyle/>
              <a:p>
                <a:pPr algn="ctr" defTabSz="457200" hangingPunct="0">
                  <a:lnSpc>
                    <a:spcPts val="1900"/>
                  </a:lnSpc>
                  <a:tabLst>
                    <a:tab pos="590550" algn="l"/>
                  </a:tabLst>
                </a:pPr>
                <a:endParaRPr lang="en-GB" sz="1600" kern="0" dirty="0">
                  <a:solidFill>
                    <a:srgbClr val="DFAB86"/>
                  </a:solidFill>
                  <a:latin typeface="Poppins Medium"/>
                  <a:ea typeface="Poppins Medium"/>
                  <a:cs typeface="Poppins Medium"/>
                  <a:sym typeface="Poppins Medium"/>
                </a:endParaRPr>
              </a:p>
            </p:txBody>
          </p:sp>
          <p:sp>
            <p:nvSpPr>
              <p:cNvPr id="29" name="TextBox 16">
                <a:extLst>
                  <a:ext uri="{FF2B5EF4-FFF2-40B4-BE49-F238E27FC236}">
                    <a16:creationId xmlns:a16="http://schemas.microsoft.com/office/drawing/2014/main" id="{C83F3587-BE05-CC15-57E2-A67E88435CA5}"/>
                  </a:ext>
                </a:extLst>
              </p:cNvPr>
              <p:cNvSpPr txBox="1"/>
              <p:nvPr/>
            </p:nvSpPr>
            <p:spPr>
              <a:xfrm>
                <a:off x="2871832" y="6614035"/>
                <a:ext cx="3806358" cy="47624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25400" tIns="25400" rIns="25400" bIns="25400" numCol="1" spcCol="38100" rtlCol="0" anchor="t" anchorCtr="0">
                <a:spAutoFit/>
              </a:bodyPr>
              <a:lstStyle/>
              <a:p>
                <a:pPr algn="ctr" defTabSz="457200" hangingPunct="0">
                  <a:lnSpc>
                    <a:spcPts val="2400"/>
                  </a:lnSpc>
                  <a:tabLst>
                    <a:tab pos="590550" algn="l"/>
                  </a:tabLst>
                </a:pPr>
                <a:r>
                  <a:rPr lang="en-GB" sz="1600" b="1" kern="0" dirty="0">
                    <a:solidFill>
                      <a:srgbClr val="2C3A41"/>
                    </a:solidFill>
                    <a:latin typeface="Poppins SemiBold" pitchFamily="2" charset="77"/>
                    <a:ea typeface="Poppins Medium"/>
                    <a:cs typeface="Poppins SemiBold" pitchFamily="2" charset="77"/>
                    <a:sym typeface="Poppins Medium"/>
                  </a:rPr>
                  <a:t>Design Thinker</a:t>
                </a:r>
                <a:endParaRPr lang="en-GB" sz="1600" kern="0" dirty="0">
                  <a:solidFill>
                    <a:srgbClr val="2C3A41"/>
                  </a:solidFill>
                  <a:latin typeface="Poppins" pitchFamily="2" charset="77"/>
                  <a:cs typeface="Poppins" pitchFamily="2" charset="77"/>
                  <a:sym typeface="Poppins SemiBold"/>
                </a:endParaRPr>
              </a:p>
            </p:txBody>
          </p:sp>
        </p:grpSp>
        <p:pic>
          <p:nvPicPr>
            <p:cNvPr id="20" name="Billede 19">
              <a:extLst>
                <a:ext uri="{FF2B5EF4-FFF2-40B4-BE49-F238E27FC236}">
                  <a16:creationId xmlns:a16="http://schemas.microsoft.com/office/drawing/2014/main" id="{C8294739-DB11-3F9B-CFC2-C4FF66888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24820" y="3587759"/>
              <a:ext cx="508000" cy="508000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EA24FD9E-A5F3-928F-09EE-56DF66A2F9D7}"/>
              </a:ext>
            </a:extLst>
          </p:cNvPr>
          <p:cNvSpPr txBox="1"/>
          <p:nvPr/>
        </p:nvSpPr>
        <p:spPr>
          <a:xfrm>
            <a:off x="-494270" y="37811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DK" dirty="0"/>
          </a:p>
        </p:txBody>
      </p:sp>
      <p:sp>
        <p:nvSpPr>
          <p:cNvPr id="83" name="Rounded Rectangle 14">
            <a:extLst>
              <a:ext uri="{FF2B5EF4-FFF2-40B4-BE49-F238E27FC236}">
                <a16:creationId xmlns:a16="http://schemas.microsoft.com/office/drawing/2014/main" id="{E5375116-A738-7909-C2A7-C211782948C5}"/>
              </a:ext>
            </a:extLst>
          </p:cNvPr>
          <p:cNvSpPr/>
          <p:nvPr/>
        </p:nvSpPr>
        <p:spPr>
          <a:xfrm>
            <a:off x="4412306" y="2293868"/>
            <a:ext cx="3141791" cy="1660293"/>
          </a:xfrm>
          <a:prstGeom prst="roundRect">
            <a:avLst>
              <a:gd name="adj" fmla="val 4903"/>
            </a:avLst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algn="ctr" defTabSz="457200" hangingPunct="0">
              <a:lnSpc>
                <a:spcPts val="1900"/>
              </a:lnSpc>
              <a:tabLst>
                <a:tab pos="590550" algn="l"/>
              </a:tabLst>
            </a:pPr>
            <a:endParaRPr lang="en-GB" sz="1600" kern="0" dirty="0">
              <a:solidFill>
                <a:srgbClr val="DFAB86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88" name="Rounded Rectangle 14">
            <a:extLst>
              <a:ext uri="{FF2B5EF4-FFF2-40B4-BE49-F238E27FC236}">
                <a16:creationId xmlns:a16="http://schemas.microsoft.com/office/drawing/2014/main" id="{2B43F78A-0220-1508-01B4-5C0C6EC5729E}"/>
              </a:ext>
            </a:extLst>
          </p:cNvPr>
          <p:cNvSpPr/>
          <p:nvPr/>
        </p:nvSpPr>
        <p:spPr>
          <a:xfrm>
            <a:off x="4438163" y="4209525"/>
            <a:ext cx="3141791" cy="1660293"/>
          </a:xfrm>
          <a:prstGeom prst="roundRect">
            <a:avLst>
              <a:gd name="adj" fmla="val 4903"/>
            </a:avLst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algn="ctr" defTabSz="457200" hangingPunct="0">
              <a:lnSpc>
                <a:spcPts val="1900"/>
              </a:lnSpc>
              <a:tabLst>
                <a:tab pos="590550" algn="l"/>
              </a:tabLst>
            </a:pPr>
            <a:endParaRPr lang="en-GB" sz="1600" kern="0" dirty="0">
              <a:solidFill>
                <a:srgbClr val="DFAB86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93" name="Rounded Rectangle 14">
            <a:extLst>
              <a:ext uri="{FF2B5EF4-FFF2-40B4-BE49-F238E27FC236}">
                <a16:creationId xmlns:a16="http://schemas.microsoft.com/office/drawing/2014/main" id="{741DD71C-C9B2-1202-4204-E525F1AFA96D}"/>
              </a:ext>
            </a:extLst>
          </p:cNvPr>
          <p:cNvSpPr/>
          <p:nvPr/>
        </p:nvSpPr>
        <p:spPr>
          <a:xfrm>
            <a:off x="7913387" y="2293868"/>
            <a:ext cx="3141791" cy="1660293"/>
          </a:xfrm>
          <a:prstGeom prst="roundRect">
            <a:avLst>
              <a:gd name="adj" fmla="val 4903"/>
            </a:avLst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algn="ctr" defTabSz="457200" hangingPunct="0">
              <a:lnSpc>
                <a:spcPts val="1900"/>
              </a:lnSpc>
              <a:tabLst>
                <a:tab pos="590550" algn="l"/>
              </a:tabLst>
            </a:pPr>
            <a:endParaRPr lang="en-GB" sz="1600" kern="0" dirty="0">
              <a:solidFill>
                <a:srgbClr val="DFAB86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98" name="Rounded Rectangle 14">
            <a:extLst>
              <a:ext uri="{FF2B5EF4-FFF2-40B4-BE49-F238E27FC236}">
                <a16:creationId xmlns:a16="http://schemas.microsoft.com/office/drawing/2014/main" id="{519F0D83-9368-D6FF-1620-48F8296026BD}"/>
              </a:ext>
            </a:extLst>
          </p:cNvPr>
          <p:cNvSpPr/>
          <p:nvPr/>
        </p:nvSpPr>
        <p:spPr>
          <a:xfrm>
            <a:off x="7939244" y="4209525"/>
            <a:ext cx="3141791" cy="1660293"/>
          </a:xfrm>
          <a:prstGeom prst="roundRect">
            <a:avLst>
              <a:gd name="adj" fmla="val 4903"/>
            </a:avLst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algn="ctr" defTabSz="457200" hangingPunct="0">
              <a:lnSpc>
                <a:spcPts val="1900"/>
              </a:lnSpc>
              <a:tabLst>
                <a:tab pos="590550" algn="l"/>
              </a:tabLst>
            </a:pPr>
            <a:endParaRPr lang="en-GB" sz="1600" kern="0" dirty="0">
              <a:solidFill>
                <a:srgbClr val="DFAB86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00" name="TextBox 16">
            <a:extLst>
              <a:ext uri="{FF2B5EF4-FFF2-40B4-BE49-F238E27FC236}">
                <a16:creationId xmlns:a16="http://schemas.microsoft.com/office/drawing/2014/main" id="{D3F75A17-9AA9-4A26-AAF9-DA1366E5F631}"/>
              </a:ext>
            </a:extLst>
          </p:cNvPr>
          <p:cNvSpPr txBox="1"/>
          <p:nvPr/>
        </p:nvSpPr>
        <p:spPr>
          <a:xfrm>
            <a:off x="5295305" y="3313459"/>
            <a:ext cx="1409040" cy="3590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38100" rtlCol="0" anchor="t" anchorCtr="0">
            <a:spAutoFit/>
          </a:bodyPr>
          <a:lstStyle/>
          <a:p>
            <a:pPr defTabSz="457200" hangingPunct="0">
              <a:lnSpc>
                <a:spcPts val="2400"/>
              </a:lnSpc>
              <a:tabLst>
                <a:tab pos="590550" algn="l"/>
              </a:tabLst>
            </a:pPr>
            <a:r>
              <a:rPr lang="en-GB" sz="1600" b="1" kern="0" dirty="0">
                <a:solidFill>
                  <a:srgbClr val="2C3A41"/>
                </a:solidFill>
                <a:latin typeface="Poppins SemiBold" pitchFamily="2" charset="77"/>
                <a:ea typeface="Poppins Medium"/>
                <a:cs typeface="Poppins SemiBold" pitchFamily="2" charset="77"/>
                <a:sym typeface="Poppins Medium"/>
              </a:rPr>
              <a:t>Speedboater</a:t>
            </a:r>
            <a:endParaRPr lang="en-GB" sz="1600" kern="0" dirty="0">
              <a:solidFill>
                <a:srgbClr val="2C3A41"/>
              </a:solidFill>
              <a:latin typeface="Poppins" pitchFamily="2" charset="77"/>
              <a:cs typeface="Poppins" pitchFamily="2" charset="77"/>
              <a:sym typeface="Poppins SemiBold"/>
            </a:endParaRPr>
          </a:p>
        </p:txBody>
      </p:sp>
      <p:pic>
        <p:nvPicPr>
          <p:cNvPr id="101" name="Billede 30">
            <a:extLst>
              <a:ext uri="{FF2B5EF4-FFF2-40B4-BE49-F238E27FC236}">
                <a16:creationId xmlns:a16="http://schemas.microsoft.com/office/drawing/2014/main" id="{82BEFABE-84BB-F69F-B08E-4D550A8AD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0916" y="2594917"/>
            <a:ext cx="499811" cy="541462"/>
          </a:xfrm>
          <a:prstGeom prst="rect">
            <a:avLst/>
          </a:prstGeom>
        </p:spPr>
      </p:pic>
      <p:sp>
        <p:nvSpPr>
          <p:cNvPr id="102" name="TextBox 16">
            <a:extLst>
              <a:ext uri="{FF2B5EF4-FFF2-40B4-BE49-F238E27FC236}">
                <a16:creationId xmlns:a16="http://schemas.microsoft.com/office/drawing/2014/main" id="{5E326DBF-C7D6-FEB6-1E6F-409B8C3C60AB}"/>
              </a:ext>
            </a:extLst>
          </p:cNvPr>
          <p:cNvSpPr txBox="1"/>
          <p:nvPr/>
        </p:nvSpPr>
        <p:spPr>
          <a:xfrm>
            <a:off x="8367085" y="3164680"/>
            <a:ext cx="2247413" cy="6668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t" anchorCtr="0">
            <a:spAutoFit/>
          </a:bodyPr>
          <a:lstStyle/>
          <a:p>
            <a:pPr algn="ctr" defTabSz="457200" hangingPunct="0">
              <a:lnSpc>
                <a:spcPts val="2400"/>
              </a:lnSpc>
              <a:tabLst>
                <a:tab pos="590550" algn="l"/>
              </a:tabLst>
            </a:pPr>
            <a:r>
              <a:rPr lang="en-GB" sz="1600" b="1" kern="0" dirty="0">
                <a:solidFill>
                  <a:srgbClr val="2C3A41"/>
                </a:solidFill>
                <a:latin typeface="Poppins SemiBold" pitchFamily="2" charset="77"/>
                <a:ea typeface="Poppins Medium"/>
                <a:cs typeface="Poppins SemiBold" pitchFamily="2" charset="77"/>
                <a:sym typeface="Poppins Medium"/>
              </a:rPr>
              <a:t>Super</a:t>
            </a:r>
          </a:p>
          <a:p>
            <a:pPr algn="ctr" defTabSz="457200" hangingPunct="0">
              <a:lnSpc>
                <a:spcPts val="2400"/>
              </a:lnSpc>
              <a:tabLst>
                <a:tab pos="590550" algn="l"/>
              </a:tabLst>
            </a:pPr>
            <a:r>
              <a:rPr lang="en-GB" sz="1600" b="1" kern="0" dirty="0">
                <a:solidFill>
                  <a:srgbClr val="2C3A41"/>
                </a:solidFill>
                <a:latin typeface="Poppins SemiBold" pitchFamily="2" charset="77"/>
                <a:ea typeface="Poppins Medium"/>
                <a:cs typeface="Poppins SemiBold" pitchFamily="2" charset="77"/>
                <a:sym typeface="Poppins Medium"/>
              </a:rPr>
              <a:t>Integrator</a:t>
            </a:r>
            <a:endParaRPr lang="en-GB" sz="1600" kern="0" dirty="0">
              <a:solidFill>
                <a:srgbClr val="2C3A41"/>
              </a:solidFill>
              <a:latin typeface="Poppins" pitchFamily="2" charset="77"/>
              <a:cs typeface="Poppins" pitchFamily="2" charset="77"/>
              <a:sym typeface="Poppins SemiBold"/>
            </a:endParaRPr>
          </a:p>
        </p:txBody>
      </p:sp>
      <p:pic>
        <p:nvPicPr>
          <p:cNvPr id="103" name="Billede 6">
            <a:extLst>
              <a:ext uri="{FF2B5EF4-FFF2-40B4-BE49-F238E27FC236}">
                <a16:creationId xmlns:a16="http://schemas.microsoft.com/office/drawing/2014/main" id="{32817DCC-5E1C-F037-A2BE-C10560FCC2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1997" y="2476338"/>
            <a:ext cx="508000" cy="508000"/>
          </a:xfrm>
          <a:prstGeom prst="rect">
            <a:avLst/>
          </a:prstGeom>
        </p:spPr>
      </p:pic>
      <p:sp>
        <p:nvSpPr>
          <p:cNvPr id="104" name="TextBox 16">
            <a:extLst>
              <a:ext uri="{FF2B5EF4-FFF2-40B4-BE49-F238E27FC236}">
                <a16:creationId xmlns:a16="http://schemas.microsoft.com/office/drawing/2014/main" id="{F4F33397-3BCF-0031-8709-F1062F1F4F76}"/>
              </a:ext>
            </a:extLst>
          </p:cNvPr>
          <p:cNvSpPr txBox="1"/>
          <p:nvPr/>
        </p:nvSpPr>
        <p:spPr>
          <a:xfrm>
            <a:off x="1532727" y="5311139"/>
            <a:ext cx="1985844" cy="3590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t" anchorCtr="0">
            <a:spAutoFit/>
          </a:bodyPr>
          <a:lstStyle/>
          <a:p>
            <a:pPr algn="ctr" defTabSz="457200" hangingPunct="0">
              <a:lnSpc>
                <a:spcPts val="2400"/>
              </a:lnSpc>
              <a:tabLst>
                <a:tab pos="590550" algn="l"/>
              </a:tabLst>
            </a:pPr>
            <a:r>
              <a:rPr lang="en-GB" sz="1600" b="1" kern="0" dirty="0">
                <a:solidFill>
                  <a:srgbClr val="2C3A41"/>
                </a:solidFill>
                <a:latin typeface="Poppins SemiBold" pitchFamily="2" charset="77"/>
                <a:ea typeface="Poppins Medium"/>
                <a:cs typeface="Poppins SemiBold" pitchFamily="2" charset="77"/>
                <a:sym typeface="Poppins Medium"/>
              </a:rPr>
              <a:t>Strategic Partner</a:t>
            </a:r>
            <a:endParaRPr lang="en-GB" sz="1600" kern="0" dirty="0">
              <a:solidFill>
                <a:srgbClr val="2C3A41"/>
              </a:solidFill>
              <a:latin typeface="Poppins" pitchFamily="2" charset="77"/>
              <a:cs typeface="Poppins" pitchFamily="2" charset="77"/>
              <a:sym typeface="Poppins SemiBold"/>
            </a:endParaRPr>
          </a:p>
        </p:txBody>
      </p:sp>
      <p:pic>
        <p:nvPicPr>
          <p:cNvPr id="105" name="Picture 100">
            <a:extLst>
              <a:ext uri="{FF2B5EF4-FFF2-40B4-BE49-F238E27FC236}">
                <a16:creationId xmlns:a16="http://schemas.microsoft.com/office/drawing/2014/main" id="{068E0290-DF13-6B97-7914-44659D7321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627" y="2656790"/>
            <a:ext cx="444500" cy="457200"/>
          </a:xfrm>
          <a:prstGeom prst="rect">
            <a:avLst/>
          </a:prstGeom>
        </p:spPr>
      </p:pic>
      <p:sp>
        <p:nvSpPr>
          <p:cNvPr id="106" name="TextBox 16">
            <a:extLst>
              <a:ext uri="{FF2B5EF4-FFF2-40B4-BE49-F238E27FC236}">
                <a16:creationId xmlns:a16="http://schemas.microsoft.com/office/drawing/2014/main" id="{D7CE188F-D2F9-DD26-CABE-E7FEDC676B61}"/>
              </a:ext>
            </a:extLst>
          </p:cNvPr>
          <p:cNvSpPr txBox="1"/>
          <p:nvPr/>
        </p:nvSpPr>
        <p:spPr>
          <a:xfrm>
            <a:off x="5509023" y="5080915"/>
            <a:ext cx="1192634" cy="6668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38100" rtlCol="0" anchor="t" anchorCtr="0">
            <a:spAutoFit/>
          </a:bodyPr>
          <a:lstStyle/>
          <a:p>
            <a:pPr algn="ctr" defTabSz="457200" hangingPunct="0">
              <a:lnSpc>
                <a:spcPts val="2400"/>
              </a:lnSpc>
              <a:tabLst>
                <a:tab pos="590550" algn="l"/>
              </a:tabLst>
            </a:pPr>
            <a:r>
              <a:rPr lang="en-GB" sz="1600" b="1" kern="0" dirty="0">
                <a:solidFill>
                  <a:srgbClr val="2C3A41"/>
                </a:solidFill>
                <a:latin typeface="Poppins SemiBold" pitchFamily="2" charset="77"/>
                <a:ea typeface="Poppins Medium"/>
                <a:cs typeface="Poppins SemiBold" pitchFamily="2" charset="77"/>
                <a:sym typeface="Poppins Medium"/>
              </a:rPr>
              <a:t>Tech Front </a:t>
            </a:r>
          </a:p>
          <a:p>
            <a:pPr algn="ctr" defTabSz="457200" hangingPunct="0">
              <a:lnSpc>
                <a:spcPts val="2400"/>
              </a:lnSpc>
              <a:tabLst>
                <a:tab pos="590550" algn="l"/>
              </a:tabLst>
            </a:pPr>
            <a:r>
              <a:rPr lang="en-GB" sz="1600" b="1" kern="0" dirty="0">
                <a:solidFill>
                  <a:srgbClr val="2C3A41"/>
                </a:solidFill>
                <a:latin typeface="Poppins SemiBold" pitchFamily="2" charset="77"/>
                <a:ea typeface="Poppins Medium"/>
                <a:cs typeface="Poppins SemiBold" pitchFamily="2" charset="77"/>
                <a:sym typeface="Poppins Medium"/>
              </a:rPr>
              <a:t>Runner</a:t>
            </a:r>
          </a:p>
        </p:txBody>
      </p:sp>
      <p:pic>
        <p:nvPicPr>
          <p:cNvPr id="107" name="Picture 136">
            <a:extLst>
              <a:ext uri="{FF2B5EF4-FFF2-40B4-BE49-F238E27FC236}">
                <a16:creationId xmlns:a16="http://schemas.microsoft.com/office/drawing/2014/main" id="{6C4B42DC-7BA7-A0F3-32D1-3F8109B67B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897" y="4439468"/>
            <a:ext cx="384725" cy="505310"/>
          </a:xfrm>
          <a:prstGeom prst="rect">
            <a:avLst/>
          </a:prstGeom>
        </p:spPr>
      </p:pic>
      <p:sp>
        <p:nvSpPr>
          <p:cNvPr id="108" name="TextBox 16">
            <a:extLst>
              <a:ext uri="{FF2B5EF4-FFF2-40B4-BE49-F238E27FC236}">
                <a16:creationId xmlns:a16="http://schemas.microsoft.com/office/drawing/2014/main" id="{461C9235-2147-0E1A-B06E-7ACA021A2E18}"/>
              </a:ext>
            </a:extLst>
          </p:cNvPr>
          <p:cNvSpPr txBox="1"/>
          <p:nvPr/>
        </p:nvSpPr>
        <p:spPr>
          <a:xfrm>
            <a:off x="8796774" y="5058369"/>
            <a:ext cx="1586973" cy="6668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38100" rtlCol="0" anchor="t" anchorCtr="0">
            <a:spAutoFit/>
          </a:bodyPr>
          <a:lstStyle/>
          <a:p>
            <a:pPr algn="ctr" defTabSz="457200" hangingPunct="0">
              <a:lnSpc>
                <a:spcPts val="2400"/>
              </a:lnSpc>
              <a:tabLst>
                <a:tab pos="590550" algn="l"/>
              </a:tabLst>
            </a:pPr>
            <a:r>
              <a:rPr lang="en-GB" sz="1600" b="1" kern="0" dirty="0">
                <a:solidFill>
                  <a:srgbClr val="2C3A41"/>
                </a:solidFill>
                <a:latin typeface="Poppins SemiBold" pitchFamily="2" charset="77"/>
                <a:ea typeface="Poppins Medium"/>
                <a:cs typeface="Poppins SemiBold" pitchFamily="2" charset="77"/>
                <a:sym typeface="Poppins Medium"/>
              </a:rPr>
              <a:t>Co-owner </a:t>
            </a:r>
          </a:p>
          <a:p>
            <a:pPr algn="ctr" defTabSz="457200" hangingPunct="0">
              <a:lnSpc>
                <a:spcPts val="2400"/>
              </a:lnSpc>
              <a:tabLst>
                <a:tab pos="590550" algn="l"/>
              </a:tabLst>
            </a:pPr>
            <a:r>
              <a:rPr lang="en-GB" sz="1600" b="1" kern="0" dirty="0">
                <a:solidFill>
                  <a:srgbClr val="2C3A41"/>
                </a:solidFill>
                <a:latin typeface="Poppins SemiBold" pitchFamily="2" charset="77"/>
                <a:ea typeface="Poppins Medium"/>
                <a:cs typeface="Poppins SemiBold" pitchFamily="2" charset="77"/>
                <a:sym typeface="Poppins Medium"/>
              </a:rPr>
              <a:t>&amp; Tech Partner</a:t>
            </a:r>
          </a:p>
        </p:txBody>
      </p:sp>
      <p:pic>
        <p:nvPicPr>
          <p:cNvPr id="109" name="Picture 114">
            <a:extLst>
              <a:ext uri="{FF2B5EF4-FFF2-40B4-BE49-F238E27FC236}">
                <a16:creationId xmlns:a16="http://schemas.microsoft.com/office/drawing/2014/main" id="{DE697C1A-0954-9173-11F1-FCD4F7AD87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997" y="4532204"/>
            <a:ext cx="543339" cy="34027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1914E4-7006-B674-4B83-B2D9CC56C209}"/>
              </a:ext>
            </a:extLst>
          </p:cNvPr>
          <p:cNvSpPr txBox="1">
            <a:spLocks/>
          </p:cNvSpPr>
          <p:nvPr/>
        </p:nvSpPr>
        <p:spPr>
          <a:xfrm>
            <a:off x="507600" y="446400"/>
            <a:ext cx="5637600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355" rtl="0" eaLnBrk="1" latinLnBrk="0" hangingPunct="1">
              <a:lnSpc>
                <a:spcPts val="12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None/>
              <a:tabLst/>
              <a:defRPr sz="1000" b="1" i="0" kern="1200" spc="150" baseline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5" rtl="0" eaLnBrk="1" fontAlgn="auto" latinLnBrk="0" hangingPunct="1">
              <a:lnSpc>
                <a:spcPts val="1200"/>
              </a:lnSpc>
              <a:spcBef>
                <a:spcPts val="1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None/>
              <a:tabLst/>
              <a:defRPr/>
            </a:pPr>
            <a:r>
              <a:rPr lang="en-GB" dirty="0">
                <a:solidFill>
                  <a:srgbClr val="FF6600"/>
                </a:solidFill>
              </a:rPr>
              <a:t>WHAT WE OFFER</a:t>
            </a:r>
            <a:endParaRPr kumimoji="0" lang="en-GB" sz="1000" b="1" i="0" u="none" strike="noStrike" kern="1200" cap="none" spc="15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Poppins SemiBold" pitchFamily="2" charset="77"/>
              <a:ea typeface="+mn-ea"/>
              <a:cs typeface="Poppins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53223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E1C69-F6C4-C7C0-17B6-34FCFFB22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1231666"/>
            <a:ext cx="5381088" cy="3367465"/>
          </a:xfrm>
        </p:spPr>
        <p:txBody>
          <a:bodyPr anchor="t">
            <a:normAutofit/>
          </a:bodyPr>
          <a:lstStyle/>
          <a:p>
            <a:pPr>
              <a:lnSpc>
                <a:spcPts val="5500"/>
              </a:lnSpc>
            </a:pPr>
            <a:r>
              <a:rPr lang="en-GB" sz="4000" b="1" dirty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We believe</a:t>
            </a:r>
            <a:br>
              <a:rPr lang="en-GB" sz="4000" b="1" dirty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</a:br>
            <a:r>
              <a:rPr lang="en-GB" sz="4000" b="1" dirty="0">
                <a:solidFill>
                  <a:srgbClr val="2C3A41"/>
                </a:solidFill>
                <a:latin typeface="Poppins SemiBold" pitchFamily="2" charset="77"/>
                <a:cs typeface="Poppins SemiBold" pitchFamily="2" charset="77"/>
              </a:rPr>
              <a:t>that curiosity creates transformation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912F942-B544-640B-88F6-0E9DC7D22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98000" y="6350400"/>
            <a:ext cx="747600" cy="7560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9CA57361-5DAA-4A97-A312-137EA6646C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024" y="-926691"/>
            <a:ext cx="8704881" cy="8711382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AE3CD9B-F5B2-AFA7-534F-A23117B4B2C4}"/>
              </a:ext>
            </a:extLst>
          </p:cNvPr>
          <p:cNvSpPr txBox="1">
            <a:spLocks/>
          </p:cNvSpPr>
          <p:nvPr/>
        </p:nvSpPr>
        <p:spPr>
          <a:xfrm>
            <a:off x="507600" y="446400"/>
            <a:ext cx="5637600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355" rtl="0" eaLnBrk="1" latinLnBrk="0" hangingPunct="1">
              <a:lnSpc>
                <a:spcPts val="12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None/>
              <a:tabLst/>
              <a:defRPr sz="1000" b="1" i="0" kern="1200" spc="150" baseline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5" rtl="0" eaLnBrk="1" fontAlgn="auto" latinLnBrk="0" hangingPunct="1">
              <a:lnSpc>
                <a:spcPts val="1200"/>
              </a:lnSpc>
              <a:spcBef>
                <a:spcPts val="1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None/>
              <a:tabLst/>
              <a:defRPr/>
            </a:pPr>
            <a:r>
              <a:rPr lang="en-GB" dirty="0">
                <a:solidFill>
                  <a:srgbClr val="FF6600"/>
                </a:solidFill>
              </a:rPr>
              <a:t>OUR APPROACH</a:t>
            </a:r>
            <a:endParaRPr kumimoji="0" lang="en-GB" sz="1000" b="1" i="0" u="none" strike="noStrike" kern="1200" cap="none" spc="15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Poppins SemiBold" pitchFamily="2" charset="77"/>
              <a:ea typeface="+mn-ea"/>
              <a:cs typeface="Poppins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24848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BFCD8-7C87-2EA3-1734-79670E79D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1109302"/>
            <a:ext cx="10364400" cy="3013727"/>
          </a:xfrm>
        </p:spPr>
        <p:txBody>
          <a:bodyPr>
            <a:noAutofit/>
          </a:bodyPr>
          <a:lstStyle/>
          <a:p>
            <a:pPr>
              <a:lnSpc>
                <a:spcPts val="5500"/>
              </a:lnSpc>
            </a:pPr>
            <a:r>
              <a:rPr lang="en-GB" sz="4000" b="1" dirty="0">
                <a:latin typeface="Poppins SemiBold" pitchFamily="2" charset="77"/>
                <a:cs typeface="Poppins SemiBold" pitchFamily="2" charset="77"/>
              </a:rPr>
              <a:t>What specific AI use cases are you prioritizing, and how are you preparing to leverage these technologies effectively?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67A8E94-138C-DADD-9F2A-BBD5DE74E686}"/>
              </a:ext>
            </a:extLst>
          </p:cNvPr>
          <p:cNvSpPr txBox="1">
            <a:spLocks/>
          </p:cNvSpPr>
          <p:nvPr/>
        </p:nvSpPr>
        <p:spPr>
          <a:xfrm>
            <a:off x="507600" y="446400"/>
            <a:ext cx="5637600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355" rtl="0" eaLnBrk="1" latinLnBrk="0" hangingPunct="1">
              <a:lnSpc>
                <a:spcPts val="12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None/>
              <a:tabLst/>
              <a:defRPr sz="1000" b="1" i="0" kern="1200" spc="150" baseline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5" rtl="0" eaLnBrk="1" fontAlgn="auto" latinLnBrk="0" hangingPunct="1">
              <a:lnSpc>
                <a:spcPts val="1200"/>
              </a:lnSpc>
              <a:spcBef>
                <a:spcPts val="1000"/>
              </a:spcBef>
              <a:spcAft>
                <a:spcPts val="0"/>
              </a:spcAft>
              <a:buClr>
                <a:srgbClr val="FF6600"/>
              </a:buClr>
              <a:buSzTx/>
              <a:buFont typeface="System Font Regular"/>
              <a:buNone/>
              <a:tabLst/>
              <a:defRPr/>
            </a:pPr>
            <a:r>
              <a:rPr lang="en-GB" dirty="0">
                <a:solidFill>
                  <a:srgbClr val="FF6600"/>
                </a:solidFill>
              </a:rPr>
              <a:t>QUESTION</a:t>
            </a:r>
            <a:endParaRPr kumimoji="0" lang="en-GB" sz="1000" b="1" i="0" u="none" strike="noStrike" kern="1200" cap="none" spc="15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Poppins SemiBold" pitchFamily="2" charset="77"/>
              <a:ea typeface="+mn-ea"/>
              <a:cs typeface="Poppins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02179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1506C-BE0B-EEA4-A996-A4F49F890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149" y="1237620"/>
            <a:ext cx="5556250" cy="3015981"/>
          </a:xfrm>
        </p:spPr>
        <p:txBody>
          <a:bodyPr>
            <a:noAutofit/>
          </a:bodyPr>
          <a:lstStyle/>
          <a:p>
            <a:pPr marL="0" indent="0">
              <a:lnSpc>
                <a:spcPts val="5500"/>
              </a:lnSpc>
              <a:buNone/>
            </a:pPr>
            <a:r>
              <a:rPr lang="en-GB" dirty="0">
                <a:solidFill>
                  <a:srgbClr val="2C3A41"/>
                </a:solidFill>
              </a:rPr>
              <a:t>Future-proofing</a:t>
            </a:r>
            <a:br>
              <a:rPr lang="en-GB" dirty="0">
                <a:solidFill>
                  <a:srgbClr val="2C3A41"/>
                </a:solidFill>
              </a:rPr>
            </a:br>
            <a:r>
              <a:rPr lang="en-GB" dirty="0">
                <a:solidFill>
                  <a:srgbClr val="2C3A41"/>
                </a:solidFill>
              </a:rPr>
              <a:t>an entire </a:t>
            </a:r>
            <a:br>
              <a:rPr lang="en-GB" dirty="0">
                <a:solidFill>
                  <a:srgbClr val="2C3A41"/>
                </a:solidFill>
              </a:rPr>
            </a:br>
            <a:r>
              <a:rPr lang="en-GB" dirty="0">
                <a:solidFill>
                  <a:srgbClr val="2C3A41"/>
                </a:solidFill>
              </a:rPr>
              <a:t>bank card and consumer finance infrastructure</a:t>
            </a:r>
            <a:br>
              <a:rPr lang="en-GB" dirty="0"/>
            </a:b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D7BEC3-CE53-6DD4-F4B0-47DF47CFED1F}"/>
              </a:ext>
            </a:extLst>
          </p:cNvPr>
          <p:cNvSpPr/>
          <p:nvPr/>
        </p:nvSpPr>
        <p:spPr>
          <a:xfrm>
            <a:off x="6635751" y="0"/>
            <a:ext cx="555625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1131" r="-4401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743D5B-E57F-7561-1A29-546EA2336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1522" y="6389568"/>
            <a:ext cx="821334" cy="24048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82067369-94BC-6AE4-56A5-7E112976F4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72107" y="6472008"/>
            <a:ext cx="747600" cy="756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27EF62A-6909-D71A-DEE2-4B7262AEF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4973932"/>
            <a:ext cx="5637036" cy="9182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b="0" i="0" dirty="0">
                <a:solidFill>
                  <a:srgbClr val="2C3A41">
                    <a:alpha val="69804"/>
                  </a:srgbClr>
                </a:solidFill>
                <a:effectLst/>
              </a:rPr>
              <a:t>Sparxpres offers competitive digital financing and credit solutions</a:t>
            </a:r>
            <a:endParaRPr lang="en-DK" dirty="0">
              <a:solidFill>
                <a:srgbClr val="2C3A41">
                  <a:alpha val="69804"/>
                </a:srgb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7DED6C-723B-5849-A6E5-B5848C289EA0}"/>
              </a:ext>
            </a:extLst>
          </p:cNvPr>
          <p:cNvSpPr txBox="1">
            <a:spLocks/>
          </p:cNvSpPr>
          <p:nvPr/>
        </p:nvSpPr>
        <p:spPr>
          <a:xfrm>
            <a:off x="507600" y="446400"/>
            <a:ext cx="5637600" cy="21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l" defTabSz="914355" rtl="0" eaLnBrk="1" latinLnBrk="0" hangingPunct="1">
              <a:lnSpc>
                <a:spcPts val="1200"/>
              </a:lnSpc>
              <a:spcBef>
                <a:spcPts val="1000"/>
              </a:spcBef>
              <a:buClr>
                <a:schemeClr val="accent1"/>
              </a:buClr>
              <a:buFont typeface="System Font Regular"/>
              <a:buNone/>
              <a:tabLst/>
              <a:defRPr sz="1000" b="1" i="0" kern="1200" spc="150" baseline="0">
                <a:solidFill>
                  <a:schemeClr val="accent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898480" indent="-441303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292161" indent="-377806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741401" indent="-369870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179529" indent="-350821" algn="l" defTabSz="914355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—"/>
              <a:tabLst/>
              <a:defRPr sz="1600" kern="1200">
                <a:solidFill>
                  <a:srgbClr val="2C3A41">
                    <a:alpha val="80000"/>
                  </a:srgbClr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000" b="1" spc="150" dirty="0">
                <a:solidFill>
                  <a:srgbClr val="FF6600"/>
                </a:solidFill>
                <a:effectLst/>
                <a:latin typeface="Poppins SemiBold" pitchFamily="2" charset="77"/>
                <a:cs typeface="Poppins SemiBold" pitchFamily="2" charset="77"/>
              </a:rPr>
              <a:t>SPEEDBOATER | SUPER INTEGRATOR | TECH </a:t>
            </a:r>
            <a:r>
              <a:rPr lang="en-GB" sz="1000" b="1" kern="0" spc="150" dirty="0">
                <a:solidFill>
                  <a:srgbClr val="FF6600"/>
                </a:solidFill>
                <a:latin typeface="Poppins SemiBold" pitchFamily="2" charset="77"/>
                <a:ea typeface="Poppins Medium"/>
                <a:cs typeface="Poppins SemiBold" pitchFamily="2" charset="77"/>
                <a:sym typeface="Poppins Medium"/>
              </a:rPr>
              <a:t>FRONT RUNNER</a:t>
            </a:r>
          </a:p>
        </p:txBody>
      </p:sp>
    </p:spTree>
    <p:extLst>
      <p:ext uri="{BB962C8B-B14F-4D97-AF65-F5344CB8AC3E}">
        <p14:creationId xmlns:p14="http://schemas.microsoft.com/office/powerpoint/2010/main" val="2546591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Trifork">
      <a:dk1>
        <a:srgbClr val="2C3A41"/>
      </a:dk1>
      <a:lt1>
        <a:srgbClr val="FFFFFF"/>
      </a:lt1>
      <a:dk2>
        <a:srgbClr val="2C3A41"/>
      </a:dk2>
      <a:lt2>
        <a:srgbClr val="FFFFFF"/>
      </a:lt2>
      <a:accent1>
        <a:srgbClr val="FF6600"/>
      </a:accent1>
      <a:accent2>
        <a:srgbClr val="FCB64C"/>
      </a:accent2>
      <a:accent3>
        <a:srgbClr val="97BDD3"/>
      </a:accent3>
      <a:accent4>
        <a:srgbClr val="9EC3B1"/>
      </a:accent4>
      <a:accent5>
        <a:srgbClr val="FFECD1"/>
      </a:accent5>
      <a:accent6>
        <a:srgbClr val="DDE9F0"/>
      </a:accent6>
      <a:hlink>
        <a:srgbClr val="FF6600"/>
      </a:hlink>
      <a:folHlink>
        <a:srgbClr val="FF66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13608</TotalTime>
  <Words>2878</Words>
  <Application>Microsoft Macintosh PowerPoint</Application>
  <PresentationFormat>Widescreen</PresentationFormat>
  <Paragraphs>425</Paragraphs>
  <Slides>59</Slides>
  <Notes>35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13</vt:i4>
      </vt:variant>
      <vt:variant>
        <vt:lpstr>Tema</vt:lpstr>
      </vt:variant>
      <vt:variant>
        <vt:i4>2</vt:i4>
      </vt:variant>
      <vt:variant>
        <vt:lpstr>Slidetitler</vt:lpstr>
      </vt:variant>
      <vt:variant>
        <vt:i4>59</vt:i4>
      </vt:variant>
    </vt:vector>
  </HeadingPairs>
  <TitlesOfParts>
    <vt:vector size="74" baseType="lpstr">
      <vt:lpstr>Arial</vt:lpstr>
      <vt:lpstr>Calibri</vt:lpstr>
      <vt:lpstr>Calibri Light</vt:lpstr>
      <vt:lpstr>Caveat</vt:lpstr>
      <vt:lpstr>Helvetica Neue</vt:lpstr>
      <vt:lpstr>Helvetica Neue Medium</vt:lpstr>
      <vt:lpstr>Open Sans</vt:lpstr>
      <vt:lpstr>Poppins</vt:lpstr>
      <vt:lpstr>Poppins Medium</vt:lpstr>
      <vt:lpstr>Poppins Regular</vt:lpstr>
      <vt:lpstr>Poppins SemiBold</vt:lpstr>
      <vt:lpstr>System Font Regular</vt:lpstr>
      <vt:lpstr>Söhne</vt:lpstr>
      <vt:lpstr>Office-tema</vt:lpstr>
      <vt:lpstr>Office Theme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We believe that curiosity creates transformation</vt:lpstr>
      <vt:lpstr>What specific AI use cases are you prioritizing, and how are you preparing to leverage these technologies effectively?</vt:lpstr>
      <vt:lpstr>Future-proofing an entire  bank card and consumer finance infrastructure </vt:lpstr>
      <vt:lpstr>Operating on the Dankort infrastructure, Sparxpres aimed to enhance their payment ecosystem </vt:lpstr>
      <vt:lpstr>Building  a modern  banking solution</vt:lpstr>
      <vt:lpstr>Enhanced payment infrastructure</vt:lpstr>
      <vt:lpstr>Custom card and financing platform with Tuum, Nets &amp; Visa </vt:lpstr>
      <vt:lpstr>PowerPoint-præsentation</vt:lpstr>
      <vt:lpstr>Revolutionizing options trading via an alternative trading system</vt:lpstr>
      <vt:lpstr>Develop SpiderRock’s ATS platform to automate block trade negotiations, matching and executions via an electronic auction.</vt:lpstr>
      <vt:lpstr>Handling  data challenges</vt:lpstr>
      <vt:lpstr>High-performance,  real-time trading platform</vt:lpstr>
      <vt:lpstr>PowerPoint-præsentation</vt:lpstr>
      <vt:lpstr>Speedboating a seamless and transparent onboarding journey</vt:lpstr>
      <vt:lpstr>Jyske Bank aimed to enhance and digitize their onboarding experience across various user journeys</vt:lpstr>
      <vt:lpstr>Streamlining onboarding  for efficiency  and growth</vt:lpstr>
      <vt:lpstr>Agile solutions for seamless onboarding</vt:lpstr>
      <vt:lpstr>PowerPoint-præsentation</vt:lpstr>
      <vt:lpstr>Automating work processes through data orchestration for leading pension company   </vt:lpstr>
      <vt:lpstr>Nærpension faced manual inefficiencies in pension management workflows  </vt:lpstr>
      <vt:lpstr>PowerPoint-præsentation</vt:lpstr>
      <vt:lpstr>Orchestrating efficiency</vt:lpstr>
      <vt:lpstr>PowerPoint-præsentation</vt:lpstr>
      <vt:lpstr>PowerPoint-præsentation</vt:lpstr>
      <vt:lpstr>&amp;bookme: efficient and compliant appointment booking   </vt:lpstr>
      <vt:lpstr>Streamline and automate the process       of scheduling meetings between bank advisors and clients   </vt:lpstr>
      <vt:lpstr>Appointment scheduling made easy</vt:lpstr>
      <vt:lpstr>The improved  customer journey </vt:lpstr>
      <vt:lpstr>Seamless Scheduling: Developing &amp;bookme solution with Nykredit, SparNord &amp; Arbejdernes Landsbank</vt:lpstr>
      <vt:lpstr>PowerPoint-præsentation</vt:lpstr>
      <vt:lpstr>Fast tracking mortgage loans     </vt:lpstr>
      <vt:lpstr>Bankdata and Sydbank faced challenges in their mortgage loan process, characterized by manual data entry tasks and system integration issues.    </vt:lpstr>
      <vt:lpstr>Optimizing mortgage processes</vt:lpstr>
      <vt:lpstr>Transforming legacy system into a modern solution</vt:lpstr>
      <vt:lpstr>Optimizing the mortgage loan process to a more cost-efficient and transparent solution that is easier to maintain, support &amp; extend</vt:lpstr>
      <vt:lpstr>PowerPoint-præsentation</vt:lpstr>
      <vt:lpstr>User-friendly   money &amp; savings universe     for children    </vt:lpstr>
      <vt:lpstr>Providing children earlier access to mobile banking, adapted to their needs     </vt:lpstr>
      <vt:lpstr>Overcoming  legal, technical &amp; security barriers</vt:lpstr>
      <vt:lpstr>Secure &amp; integrated  digital banking for children</vt:lpstr>
      <vt:lpstr>User-friendly money &amp; savings universe               for children with Spar Nord, Nykredit &amp; Arbejdernes  Landsbank</vt:lpstr>
      <vt:lpstr>PowerPoint-præsentation</vt:lpstr>
      <vt:lpstr>Perfecting customer service in health insurance through  a self-service platform      </vt:lpstr>
      <vt:lpstr>Trifork partnered with Sundhed Danmark to tackle fragmented IT systems in Denmark’s private healthcare sector     </vt:lpstr>
      <vt:lpstr>Streamlining the patient journey while reducing cost</vt:lpstr>
      <vt:lpstr>Enhancing service offerings and focus on growth</vt:lpstr>
      <vt:lpstr>Self-service platform for easy, secure and efficient communication and booking with Sundhed Danmark</vt:lpstr>
      <vt:lpstr>PowerPoint-præsentation</vt:lpstr>
      <vt:lpstr>Co-creating a secure and cost-effective B2B sender platform      </vt:lpstr>
      <vt:lpstr>Kivra sought a faster and easier way for their B2B clients to send important content and communications to end-users.      </vt:lpstr>
      <vt:lpstr>Streamlined,  secure &amp; stable development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FinTech</dc:title>
  <dc:creator>Frederikke Amalie Jehn Degn</dc:creator>
  <cp:lastModifiedBy>Frederikke Amalie Jehn Degn</cp:lastModifiedBy>
  <cp:revision>65</cp:revision>
  <dcterms:created xsi:type="dcterms:W3CDTF">2024-04-18T09:13:18Z</dcterms:created>
  <dcterms:modified xsi:type="dcterms:W3CDTF">2024-09-04T12:52:03Z</dcterms:modified>
</cp:coreProperties>
</file>