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146847765" r:id="rId2"/>
    <p:sldId id="2146847800" r:id="rId3"/>
    <p:sldId id="2146847729" r:id="rId4"/>
    <p:sldId id="2146847794" r:id="rId5"/>
    <p:sldId id="2146847785" r:id="rId6"/>
    <p:sldId id="2146847782" r:id="rId7"/>
    <p:sldId id="2146847795" r:id="rId8"/>
    <p:sldId id="2146847787" r:id="rId9"/>
    <p:sldId id="2146847720" r:id="rId10"/>
    <p:sldId id="2146847797" r:id="rId11"/>
    <p:sldId id="2146847791" r:id="rId12"/>
    <p:sldId id="2146847803" r:id="rId13"/>
    <p:sldId id="2146847788" r:id="rId14"/>
    <p:sldId id="2146847784" r:id="rId15"/>
    <p:sldId id="2146847802" r:id="rId16"/>
    <p:sldId id="2146847805" r:id="rId17"/>
    <p:sldId id="2146847807" r:id="rId18"/>
    <p:sldId id="2146847798" r:id="rId19"/>
    <p:sldId id="2146847801" r:id="rId20"/>
    <p:sldId id="2146847771" r:id="rId21"/>
    <p:sldId id="2146847724" r:id="rId22"/>
    <p:sldId id="2146847808" r:id="rId23"/>
    <p:sldId id="2146847799" r:id="rId24"/>
    <p:sldId id="2146847777" r:id="rId25"/>
    <p:sldId id="2146847770" r:id="rId26"/>
    <p:sldId id="2146847773" r:id="rId27"/>
    <p:sldId id="2146847774" r:id="rId28"/>
    <p:sldId id="2146847775" r:id="rId29"/>
    <p:sldId id="2146847776" r:id="rId30"/>
    <p:sldId id="2146847772" r:id="rId31"/>
    <p:sldId id="2146847721" r:id="rId32"/>
    <p:sldId id="2146847792" r:id="rId33"/>
    <p:sldId id="2146847790" r:id="rId34"/>
  </p:sldIdLst>
  <p:sldSz cx="12192000" cy="6858000"/>
  <p:notesSz cx="6858000" cy="9144000"/>
  <p:defaultTextStyle>
    <a:defPPr>
      <a:defRPr lang="en-LV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13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ABCACA-D46A-5C6B-8CE7-CE60BA8A3CD0}" name="Jacob Haubach Smedegaard" initials="JHS" userId="Jacob Haubach Smedegaar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000000"/>
    <a:srgbClr val="485A65"/>
    <a:srgbClr val="FCB64C"/>
    <a:srgbClr val="2C3A41"/>
    <a:srgbClr val="FFFFFF"/>
    <a:srgbClr val="E4A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54" autoAdjust="0"/>
    <p:restoredTop sz="95838" autoAdjust="0"/>
  </p:normalViewPr>
  <p:slideViewPr>
    <p:cSldViewPr snapToGrid="0" snapToObjects="1">
      <p:cViewPr varScale="1">
        <p:scale>
          <a:sx n="77" d="100"/>
          <a:sy n="77" d="100"/>
        </p:scale>
        <p:origin x="946" y="41"/>
      </p:cViewPr>
      <p:guideLst>
        <p:guide orient="horz" pos="935"/>
        <p:guide pos="574"/>
        <p:guide pos="325"/>
        <p:guide orient="horz" pos="1344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1811E-4725-1441-9A43-43F9461DFA6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00F70-246A-764B-86A3-E73911D7B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97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92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2A6BB-E243-08E7-E8C4-7829E298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A6718-FA26-525A-267B-1A29F7697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BD25E-C339-B0C2-E39C-9917F6FEF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Fremhæv workflow og mulighed for at anvende forskellige </a:t>
            </a:r>
            <a:r>
              <a:rPr lang="da-DK" dirty="0" err="1"/>
              <a:t>LLMs</a:t>
            </a:r>
            <a:r>
              <a:rPr lang="da-DK" dirty="0"/>
              <a:t> (Local / Cloud)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FA1F-7A28-3235-6B7E-BE37F2935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82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Frigør tid</a:t>
            </a:r>
          </a:p>
          <a:p>
            <a:r>
              <a:rPr lang="da-DK" dirty="0" err="1"/>
              <a:t>Un-biased</a:t>
            </a:r>
            <a:endParaRPr lang="da-DK" dirty="0"/>
          </a:p>
          <a:p>
            <a:r>
              <a:rPr lang="da-DK" dirty="0"/>
              <a:t>Bedre Compliance</a:t>
            </a:r>
          </a:p>
          <a:p>
            <a:r>
              <a:rPr lang="da-DK" dirty="0"/>
              <a:t>Skarpere datagrundlag til optimering og </a:t>
            </a:r>
            <a:r>
              <a:rPr lang="da-DK" dirty="0" err="1"/>
              <a:t>insigt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4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Note: The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shown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example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takes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about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2 - 3 hours to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setup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 and </a:t>
            </a:r>
            <a:r>
              <a:rPr lang="da-DK" sz="1200" b="1" dirty="0" err="1">
                <a:latin typeface="Poppins SemiBold" pitchFamily="2" charset="77"/>
                <a:cs typeface="Poppins SemiBold" pitchFamily="2" charset="77"/>
              </a:rPr>
              <a:t>configure</a:t>
            </a:r>
            <a:r>
              <a:rPr lang="da-DK" sz="1200" b="1" dirty="0">
                <a:latin typeface="Poppins SemiBold" pitchFamily="2" charset="77"/>
                <a:cs typeface="Poppins SemiBold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2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4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07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1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263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26BE9-63C3-8CEF-9973-B59B9A81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92A0-EC60-040A-D68C-7FE1FC7D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C995-A4DE-3336-2911-31792FD47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4108-140A-9C83-52BB-4D4F267D8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28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21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3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Faster than you think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Tech is ready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Don’t need to look for projects. Same tasks you had the last 10 years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Martin Møller, Head of AI, Microsoft FSI EMEA at Nordic </a:t>
            </a:r>
            <a:r>
              <a:rPr lang="da-DK" dirty="0" err="1"/>
              <a:t>Fintech</a:t>
            </a:r>
            <a:r>
              <a:rPr lang="da-DK" dirty="0"/>
              <a:t> </a:t>
            </a:r>
            <a:r>
              <a:rPr lang="da-DK" dirty="0" err="1"/>
              <a:t>Week</a:t>
            </a:r>
            <a:endParaRPr lang="da-DK" dirty="0"/>
          </a:p>
          <a:p>
            <a:endParaRPr lang="da-DK" dirty="0"/>
          </a:p>
          <a:p>
            <a:r>
              <a:rPr lang="da-DK" dirty="0"/>
              <a:t>Teknologien er klar…</a:t>
            </a:r>
          </a:p>
          <a:p>
            <a:r>
              <a:rPr lang="da-DK" dirty="0"/>
              <a:t>Implementeringen går hurtigere end du tror…</a:t>
            </a:r>
          </a:p>
          <a:p>
            <a:r>
              <a:rPr lang="da-DK" dirty="0"/>
              <a:t>Problemerne vi kan løse er de problemer I har bøvlet med de sidste 15 år…</a:t>
            </a:r>
          </a:p>
          <a:p>
            <a:endParaRPr lang="da-DK" dirty="0"/>
          </a:p>
          <a:p>
            <a:r>
              <a:rPr lang="da-DK" dirty="0"/>
              <a:t>Skriv disse med hvidt til </a:t>
            </a:r>
            <a:r>
              <a:rPr lang="da-DK" dirty="0" err="1"/>
              <a:t>venstra</a:t>
            </a:r>
            <a:r>
              <a:rPr lang="da-DK" dirty="0"/>
              <a:t>. Sæt Microsoft Logo på</a:t>
            </a:r>
          </a:p>
          <a:p>
            <a:endParaRPr lang="da-DK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6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A1C97-C769-EA2F-A2F4-B21C01E6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272CA-D584-451D-1854-241A9DBB8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FF3F2-EFC9-8EF1-F863-664F188E3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Poppins" pitchFamily="2" charset="77"/>
                <a:cs typeface="Poppins" pitchFamily="2" charset="77"/>
              </a:rPr>
              <a:t>Note: This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typically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takes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few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hours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iteratively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prompts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correct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B9F2E-9F84-C48E-275D-E93BB2AF9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81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50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60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8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219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48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74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03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FA9F-E1C3-DCAB-BC5A-EA55A1A8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329FD-7927-F3B3-196E-49808AC66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2854D-4612-C893-C324-D1B9C34FF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Logoer på </a:t>
            </a:r>
            <a:r>
              <a:rPr lang="da-DK" dirty="0" err="1"/>
              <a:t>Salesforce</a:t>
            </a:r>
            <a:r>
              <a:rPr lang="da-DK" dirty="0"/>
              <a:t>, MS og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7A65-2E28-A399-39AF-4F2494EE0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75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249E8-0DB9-E63F-16EC-09130F07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68FD7-5661-A52E-1BE6-272A67AE3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B4CC0-6BE5-A0EA-A567-DD6BCAF11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Case: It </a:t>
            </a:r>
            <a:r>
              <a:rPr lang="da-DK" dirty="0" err="1"/>
              <a:t>takes</a:t>
            </a:r>
            <a:r>
              <a:rPr lang="da-DK" dirty="0"/>
              <a:t> 10 </a:t>
            </a:r>
            <a:r>
              <a:rPr lang="da-DK" dirty="0" err="1"/>
              <a:t>hours</a:t>
            </a:r>
            <a:r>
              <a:rPr lang="da-DK" dirty="0"/>
              <a:t> to </a:t>
            </a:r>
            <a:r>
              <a:rPr lang="da-DK" dirty="0" err="1"/>
              <a:t>develop</a:t>
            </a:r>
            <a:r>
              <a:rPr lang="da-DK" dirty="0"/>
              <a:t> a meeting summary.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B8FD-E1C0-1590-4B72-15694420C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8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Fra </a:t>
            </a:r>
            <a:r>
              <a:rPr lang="da-DK" b="1" dirty="0" err="1"/>
              <a:t>finanswatch</a:t>
            </a:r>
            <a:r>
              <a:rPr lang="da-DK" b="1" dirty="0"/>
              <a:t> artiklen:</a:t>
            </a:r>
            <a:endParaRPr lang="da-DK" dirty="0"/>
          </a:p>
          <a:p>
            <a:pPr algn="l"/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have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fuldt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udbytte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af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sikre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sig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konkurrencedygtig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position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også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langt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er det min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anbefaling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at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fokuserer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følgende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Strategisk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anvendelse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af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vision: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 Skaf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overblik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over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hvilke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virksomheden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har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formuler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vision for,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hvad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opnå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AI. Dette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kanalisere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investeringerne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derhen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hvor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skaber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størst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mulige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værdi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Gå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i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samarbejde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med de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rette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eksperter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: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Træk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rådgivning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ekspertviden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fra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relevante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it-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leverandører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som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implementere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effektiv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sikker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måde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især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mangler interne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kompetencer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1" i="0" dirty="0">
              <a:solidFill>
                <a:srgbClr val="333333"/>
              </a:solidFill>
              <a:effectLst/>
              <a:latin typeface="var(--theme-font-article-body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Udfordringer:</a:t>
            </a:r>
            <a:br>
              <a:rPr lang="da-DK" dirty="0"/>
            </a:br>
            <a:r>
              <a:rPr lang="da-DK" dirty="0"/>
              <a:t> </a:t>
            </a:r>
            <a:endParaRPr lang="en-GB" b="1" dirty="0"/>
          </a:p>
          <a:p>
            <a:r>
              <a:rPr lang="da-DK" b="1" dirty="0"/>
              <a:t>Data management </a:t>
            </a:r>
          </a:p>
          <a:p>
            <a:r>
              <a:rPr lang="da-DK" sz="1600" i="1" dirty="0" err="1"/>
              <a:t>Quality</a:t>
            </a:r>
            <a:r>
              <a:rPr lang="da-DK" sz="1600" i="1" dirty="0"/>
              <a:t>, Integration, </a:t>
            </a:r>
            <a:r>
              <a:rPr lang="da-DK" sz="1600" i="1" dirty="0" err="1"/>
              <a:t>Privacy</a:t>
            </a:r>
            <a:r>
              <a:rPr lang="da-DK" sz="1600" i="1" dirty="0"/>
              <a:t>, Security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 err="1"/>
              <a:t>Skills</a:t>
            </a:r>
            <a:r>
              <a:rPr lang="da-DK" b="1" dirty="0"/>
              <a:t> / talent </a:t>
            </a:r>
            <a:r>
              <a:rPr lang="da-DK" b="1" dirty="0" err="1"/>
              <a:t>shortage</a:t>
            </a:r>
            <a:endParaRPr lang="da-DK" b="1" dirty="0"/>
          </a:p>
          <a:p>
            <a:endParaRPr lang="da-DK" b="1" dirty="0"/>
          </a:p>
          <a:p>
            <a:r>
              <a:rPr lang="da-DK" b="1" dirty="0"/>
              <a:t>Ressource </a:t>
            </a:r>
            <a:r>
              <a:rPr lang="da-DK" b="1" dirty="0" err="1"/>
              <a:t>allocation</a:t>
            </a:r>
            <a:r>
              <a:rPr lang="da-DK" b="1" dirty="0"/>
              <a:t> </a:t>
            </a:r>
          </a:p>
          <a:p>
            <a:r>
              <a:rPr lang="da-DK" sz="1600" i="1" dirty="0"/>
              <a:t>Time, </a:t>
            </a:r>
            <a:r>
              <a:rPr lang="da-DK" sz="1600" i="1" dirty="0" err="1"/>
              <a:t>capital</a:t>
            </a:r>
            <a:r>
              <a:rPr lang="da-DK" sz="1600" i="1" dirty="0"/>
              <a:t>, </a:t>
            </a:r>
            <a:r>
              <a:rPr lang="da-DK" sz="1600" i="1" dirty="0" err="1"/>
              <a:t>people</a:t>
            </a:r>
            <a:endParaRPr lang="da-DK" sz="1600" i="1" dirty="0"/>
          </a:p>
          <a:p>
            <a:endParaRPr lang="da-DK" b="1" dirty="0"/>
          </a:p>
          <a:p>
            <a:r>
              <a:rPr lang="da-DK" b="1" dirty="0"/>
              <a:t>Long-term vs. short-term </a:t>
            </a:r>
            <a:r>
              <a:rPr lang="da-DK" b="1" dirty="0" err="1"/>
              <a:t>focus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-----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71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Støjer for meget 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4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 err="1">
                <a:solidFill>
                  <a:srgbClr val="2C3A41"/>
                </a:solidFill>
              </a:rPr>
              <a:t>Taget</a:t>
            </a:r>
            <a:r>
              <a:rPr lang="en-US" sz="1200" dirty="0">
                <a:solidFill>
                  <a:srgbClr val="2C3A41"/>
                </a:solidFill>
              </a:rPr>
              <a:t> </a:t>
            </a:r>
            <a:r>
              <a:rPr lang="en-US" sz="1200" dirty="0" err="1">
                <a:solidFill>
                  <a:srgbClr val="2C3A41"/>
                </a:solidFill>
              </a:rPr>
              <a:t>ud</a:t>
            </a:r>
            <a:r>
              <a:rPr lang="en-US" sz="1200" dirty="0">
                <a:solidFill>
                  <a:srgbClr val="2C3A41"/>
                </a:solidFill>
              </a:rPr>
              <a:t>: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Providing access to the benefits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of </a:t>
            </a:r>
            <a:r>
              <a:rPr lang="en-US" sz="1200" dirty="0" err="1">
                <a:solidFill>
                  <a:srgbClr val="2C3A41"/>
                </a:solidFill>
              </a:rPr>
              <a:t>GenAI</a:t>
            </a:r>
            <a:r>
              <a:rPr lang="en-US" sz="1200" dirty="0">
                <a:solidFill>
                  <a:srgbClr val="2C3A41"/>
                </a:solidFill>
              </a:rPr>
              <a:t> for individuals and organizations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Development by configuration. 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Reducing development cost and time – smaller AI enablement team 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2C3A41"/>
                </a:solidFill>
              </a:rPr>
              <a:t>… by enabling individuals and organizations </a:t>
            </a:r>
            <a:br>
              <a:rPr lang="en-US" sz="1200" dirty="0">
                <a:solidFill>
                  <a:srgbClr val="2C3A41"/>
                </a:solidFill>
              </a:rPr>
            </a:br>
            <a:r>
              <a:rPr lang="en-US" sz="1200" dirty="0">
                <a:solidFill>
                  <a:srgbClr val="2C3A41"/>
                </a:solidFill>
              </a:rPr>
              <a:t>to efficiently configure and deploy safe and scalable AI solutions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7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B4888-E90E-817A-A0B9-225CBEC0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FDDE8-14FB-C9C1-E5E8-F44F74675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0F995-F1D6-460B-E4B2-2A5E88480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Poppins" pitchFamily="2" charset="77"/>
                <a:cs typeface="Poppins" pitchFamily="2" charset="77"/>
              </a:rPr>
              <a:t>“...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equipping individuals and organizations with the necessary knowledge, skills, data, </a:t>
            </a:r>
            <a:r>
              <a:rPr lang="en-GB" sz="1200" dirty="0">
                <a:solidFill>
                  <a:srgbClr val="2C3A41"/>
                </a:solidFill>
                <a:effectLst/>
                <a:latin typeface="Poppins" pitchFamily="2" charset="77"/>
                <a:cs typeface="Poppins" pitchFamily="2" charset="77"/>
              </a:rPr>
              <a:t>tools</a:t>
            </a:r>
            <a:r>
              <a:rPr lang="en-GB" sz="1200" dirty="0">
                <a:effectLst/>
                <a:latin typeface="Poppins" pitchFamily="2" charset="77"/>
                <a:cs typeface="Poppins" pitchFamily="2" charset="77"/>
              </a:rPr>
              <a:t>, and resources to effectively utilize artificial intelligence (AI) technologies...”</a:t>
            </a:r>
          </a:p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Fra </a:t>
            </a:r>
            <a:r>
              <a:rPr lang="da-DK" b="1" dirty="0" err="1"/>
              <a:t>finanswatch</a:t>
            </a:r>
            <a:r>
              <a:rPr lang="da-DK" b="1" dirty="0"/>
              <a:t> artiklen:</a:t>
            </a:r>
            <a:endParaRPr lang="da-DK" dirty="0"/>
          </a:p>
          <a:p>
            <a:pPr algn="l"/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have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fuldt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udbytte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af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sikre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sig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konkurrencedygtig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position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også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langt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sigt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er det min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anbefaling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, at man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fokuserer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__montserrat_f9c99d"/>
              </a:rPr>
              <a:t>følgende</a:t>
            </a:r>
            <a:r>
              <a:rPr lang="en-GB" b="0" i="0" dirty="0">
                <a:solidFill>
                  <a:srgbClr val="333333"/>
                </a:solidFill>
                <a:effectLst/>
                <a:latin typeface="__montserrat_f9c99d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Strategisk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anvendelse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af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vision: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 Skaf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overblik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over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hvilke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data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virksomheden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har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formuler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vision for,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hvad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opnå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AI. Dette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til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kanalisere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investeringerne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derhen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hvor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skaber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den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størst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mulige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værdi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Gå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i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samarbejde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med de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rette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1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eksperter</a:t>
            </a:r>
            <a:r>
              <a:rPr lang="en-GB" b="1" i="0" dirty="0">
                <a:solidFill>
                  <a:srgbClr val="333333"/>
                </a:solidFill>
                <a:effectLst/>
                <a:latin typeface="var(--theme-font-article-body)"/>
              </a:rPr>
              <a:t>: 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Træk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rådgivning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ekspertviden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fra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relevante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it-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leverandører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som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kan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hjælpe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jer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med at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implementere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AI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på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en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effektiv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og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sikker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måde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,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især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hvis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 I mangler interne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var(--theme-font-article-body)"/>
              </a:rPr>
              <a:t>kompetencer</a:t>
            </a:r>
            <a:r>
              <a:rPr lang="en-GB" b="0" i="0" dirty="0">
                <a:solidFill>
                  <a:srgbClr val="333333"/>
                </a:solidFill>
                <a:effectLst/>
                <a:latin typeface="var(--theme-font-article-body)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GB" b="1" i="0" dirty="0">
              <a:solidFill>
                <a:srgbClr val="333333"/>
              </a:solidFill>
              <a:effectLst/>
              <a:latin typeface="var(--theme-font-article-body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Udfordringer:</a:t>
            </a:r>
            <a:br>
              <a:rPr lang="da-DK" dirty="0"/>
            </a:br>
            <a:r>
              <a:rPr lang="da-DK" dirty="0"/>
              <a:t> </a:t>
            </a:r>
            <a:endParaRPr lang="en-GB" b="1" dirty="0"/>
          </a:p>
          <a:p>
            <a:r>
              <a:rPr lang="da-DK" b="1" dirty="0"/>
              <a:t>Data management </a:t>
            </a:r>
          </a:p>
          <a:p>
            <a:r>
              <a:rPr lang="da-DK" sz="1600" i="1" dirty="0" err="1"/>
              <a:t>Quality</a:t>
            </a:r>
            <a:r>
              <a:rPr lang="da-DK" sz="1600" i="1" dirty="0"/>
              <a:t>, Integration, </a:t>
            </a:r>
            <a:r>
              <a:rPr lang="da-DK" sz="1600" i="1" dirty="0" err="1"/>
              <a:t>Privacy</a:t>
            </a:r>
            <a:r>
              <a:rPr lang="da-DK" sz="1600" i="1" dirty="0"/>
              <a:t>, Security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 err="1"/>
              <a:t>Skills</a:t>
            </a:r>
            <a:r>
              <a:rPr lang="da-DK" b="1" dirty="0"/>
              <a:t> / talent </a:t>
            </a:r>
            <a:r>
              <a:rPr lang="da-DK" b="1" dirty="0" err="1"/>
              <a:t>shortage</a:t>
            </a:r>
            <a:endParaRPr lang="da-DK" b="1" dirty="0"/>
          </a:p>
          <a:p>
            <a:endParaRPr lang="da-DK" b="1" dirty="0"/>
          </a:p>
          <a:p>
            <a:r>
              <a:rPr lang="da-DK" b="1" dirty="0"/>
              <a:t>Ressource </a:t>
            </a:r>
            <a:r>
              <a:rPr lang="da-DK" b="1" dirty="0" err="1"/>
              <a:t>allocation</a:t>
            </a:r>
            <a:r>
              <a:rPr lang="da-DK" b="1" dirty="0"/>
              <a:t> </a:t>
            </a:r>
          </a:p>
          <a:p>
            <a:r>
              <a:rPr lang="da-DK" sz="1600" i="1" dirty="0"/>
              <a:t>Time, </a:t>
            </a:r>
            <a:r>
              <a:rPr lang="da-DK" sz="1600" i="1" dirty="0" err="1"/>
              <a:t>capital</a:t>
            </a:r>
            <a:r>
              <a:rPr lang="da-DK" sz="1600" i="1" dirty="0"/>
              <a:t>, </a:t>
            </a:r>
            <a:r>
              <a:rPr lang="da-DK" sz="1600" i="1" dirty="0" err="1"/>
              <a:t>people</a:t>
            </a:r>
            <a:endParaRPr lang="da-DK" sz="1600" i="1" dirty="0"/>
          </a:p>
          <a:p>
            <a:endParaRPr lang="da-DK" b="1" dirty="0"/>
          </a:p>
          <a:p>
            <a:r>
              <a:rPr lang="da-DK" b="1" dirty="0"/>
              <a:t>Long-term vs. short-term </a:t>
            </a:r>
            <a:r>
              <a:rPr lang="da-DK" b="1" dirty="0" err="1"/>
              <a:t>focus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-----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From 'toy examples' to 'production’</a:t>
            </a:r>
            <a:r>
              <a:rPr lang="en-GB" dirty="0"/>
              <a:t> </a:t>
            </a:r>
          </a:p>
          <a:p>
            <a:endParaRPr lang="en-GB" sz="1200" dirty="0"/>
          </a:p>
          <a:p>
            <a:r>
              <a:rPr lang="en-GB" sz="1200" dirty="0"/>
              <a:t>Integration with existing infrastructure and services (incl. data access mgmt.) </a:t>
            </a:r>
          </a:p>
          <a:p>
            <a:r>
              <a:rPr lang="en-GB" sz="1200" dirty="0"/>
              <a:t>Performance: Robustness and availability </a:t>
            </a:r>
          </a:p>
          <a:p>
            <a:r>
              <a:rPr lang="en-GB" sz="1200" dirty="0"/>
              <a:t>Security: GDPR, correctness, misuse, leakage, inappropriate responses </a:t>
            </a:r>
          </a:p>
          <a:p>
            <a:endParaRPr lang="da-DK" dirty="0"/>
          </a:p>
          <a:p>
            <a:pPr marL="0" indent="0">
              <a:buNone/>
            </a:pPr>
            <a:r>
              <a:rPr lang="en-GB" b="1" dirty="0"/>
              <a:t>Scaling to hundreds of AI enabled workflows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1200" dirty="0"/>
              <a:t>Efficient development and maintenance of new AI capabilities</a:t>
            </a:r>
          </a:p>
          <a:p>
            <a:r>
              <a:rPr lang="en-GB" sz="1200" dirty="0"/>
              <a:t>Efficient development and maintenance of AI enabled workflows </a:t>
            </a:r>
          </a:p>
          <a:p>
            <a:r>
              <a:rPr lang="en-GB" sz="1200" dirty="0"/>
              <a:t>Monitoring and operation of AI-based services (incl. token cost) </a:t>
            </a:r>
          </a:p>
          <a:p>
            <a:r>
              <a:rPr lang="en-GB" sz="1200" dirty="0"/>
              <a:t>LLM management (incl. prompt </a:t>
            </a:r>
            <a:r>
              <a:rPr lang="en-GB" sz="1200" dirty="0" err="1"/>
              <a:t>mgmt</a:t>
            </a:r>
            <a:r>
              <a:rPr lang="en-GB" sz="1200" dirty="0"/>
              <a:t>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136CB-7D0A-3C23-23B6-229FD4C21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45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Re-design model (Inspiration 2021.ai)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Core principle: Start simple with low risk. Slowly add complexity while keeping risk acceptable.</a:t>
            </a:r>
          </a:p>
          <a:p>
            <a:pPr marL="457200" indent="-457200">
              <a:buAutoNum type="arabicPeriod"/>
            </a:pPr>
            <a:r>
              <a:rPr lang="en-GB" dirty="0"/>
              <a:t>Focus on </a:t>
            </a:r>
            <a:r>
              <a:rPr lang="en-GB" b="1" dirty="0"/>
              <a:t>automation of (internal) workflows</a:t>
            </a:r>
            <a:r>
              <a:rPr lang="en-GB" dirty="0"/>
              <a:t>. Start with simple workflow steps that are repetitive and time-consuming (no need to change your processes or structures)</a:t>
            </a:r>
          </a:p>
          <a:p>
            <a:pPr marL="457200" indent="-457200">
              <a:buAutoNum type="arabicPeriod"/>
            </a:pPr>
            <a:r>
              <a:rPr lang="en-GB" dirty="0"/>
              <a:t>Move on to more </a:t>
            </a:r>
            <a:r>
              <a:rPr lang="en-GB" b="1" dirty="0"/>
              <a:t>internal complex workflows </a:t>
            </a:r>
            <a:r>
              <a:rPr lang="en-GB" dirty="0"/>
              <a:t>and get experience with handling ‘edge’-cases with AI</a:t>
            </a:r>
          </a:p>
          <a:p>
            <a:pPr marL="457200" indent="-457200">
              <a:buAutoNum type="arabicPeriod"/>
            </a:pPr>
            <a:r>
              <a:rPr lang="en-GB" b="1" dirty="0"/>
              <a:t>Extend you AI solutions </a:t>
            </a:r>
            <a:r>
              <a:rPr lang="en-GB" dirty="0"/>
              <a:t>(i.e. automate beyond your internal workflows towards your external partners in your supply chain and towards your customers)</a:t>
            </a:r>
            <a:endParaRPr lang="en-GB" b="1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Fremhæv workflow og mulighed for at anvende forskellige </a:t>
            </a:r>
            <a:r>
              <a:rPr lang="da-DK" dirty="0" err="1"/>
              <a:t>LLMs</a:t>
            </a:r>
            <a:r>
              <a:rPr lang="da-DK" dirty="0"/>
              <a:t> (Local / Cloud)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7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5094000" cy="24372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400" y="4114800"/>
            <a:ext cx="4446000" cy="2235600"/>
          </a:xfr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spcAft>
                <a:spcPts val="800"/>
              </a:spcAft>
              <a:buNone/>
              <a:defRPr sz="16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315206"/>
            <a:ext cx="4572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56400" y="-608400"/>
            <a:ext cx="6145200" cy="6577200"/>
          </a:xfrm>
          <a:prstGeom prst="roundRect">
            <a:avLst>
              <a:gd name="adj" fmla="val 9302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01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4064399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8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8800" y="730800"/>
            <a:ext cx="63000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3250799" y="0"/>
            <a:ext cx="813600" cy="6858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3400" y="964800"/>
            <a:ext cx="9025200" cy="345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583401" y="4863600"/>
            <a:ext cx="633599" cy="6336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9400" y="4863600"/>
            <a:ext cx="80892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7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9400" y="5068800"/>
            <a:ext cx="8089863" cy="4464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2313420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82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88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4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20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295776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26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32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08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84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28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74537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4424400" cy="17640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200" y="3758400"/>
            <a:ext cx="3459600" cy="224640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spcBef>
                <a:spcPts val="1600"/>
              </a:spcBef>
              <a:spcAft>
                <a:spcPts val="800"/>
              </a:spcAft>
              <a:buNone/>
              <a:defRPr sz="22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000652"/>
            <a:ext cx="6588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50800" y="608400"/>
            <a:ext cx="5637600" cy="56376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035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57276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360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36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96800"/>
            <a:ext cx="5446800" cy="1144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12400"/>
            <a:ext cx="5446800" cy="29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2509201"/>
            <a:ext cx="54468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33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103644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E3E4A40-D720-DF26-1BB7-520B7234F6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4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4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2000"/>
            <a:ext cx="7621200" cy="24120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400" y="4101152"/>
            <a:ext cx="5180400" cy="166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ts val="3200"/>
              </a:lnSpc>
              <a:buNone/>
              <a:defRPr sz="20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24D14E6-42BB-C223-577A-DEDFE916EF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315206"/>
            <a:ext cx="4572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97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05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12166" y="3150000"/>
            <a:ext cx="37736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318400"/>
            <a:ext cx="5180400" cy="10152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7952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" y="43380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4400" y="5481000"/>
            <a:ext cx="2203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481200" y="5481000"/>
            <a:ext cx="2617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222143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504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79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6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300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51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6772800" cy="16884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46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455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2950" y="3042000"/>
            <a:ext cx="3182400" cy="1519200"/>
          </a:xfrm>
          <a:prstGeom prst="roundRect">
            <a:avLst>
              <a:gd name="adj" fmla="val 9111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44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88640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04800" y="3042001"/>
            <a:ext cx="3182400" cy="1519200"/>
          </a:xfrm>
          <a:prstGeom prst="roundRect">
            <a:avLst>
              <a:gd name="adj" fmla="val 9143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048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8250" y="47911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96650" y="3042001"/>
            <a:ext cx="3182400" cy="1519200"/>
          </a:xfrm>
          <a:prstGeom prst="roundRect">
            <a:avLst>
              <a:gd name="adj" fmla="val 9433"/>
            </a:avLst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96650" y="49378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74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/>
            </a:lvl1pPr>
            <a:lvl2pPr>
              <a:lnSpc>
                <a:spcPts val="3200"/>
              </a:lnSpc>
              <a:defRPr sz="2000"/>
            </a:lvl2pPr>
            <a:lvl3pPr>
              <a:lnSpc>
                <a:spcPts val="3200"/>
              </a:lnSpc>
              <a:defRPr sz="2000"/>
            </a:lvl3pPr>
            <a:lvl4pPr>
              <a:lnSpc>
                <a:spcPts val="3200"/>
              </a:lnSpc>
              <a:defRPr sz="2000"/>
            </a:lvl4pPr>
            <a:lvl5pPr>
              <a:lnSpc>
                <a:spcPts val="32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77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75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7602" y="0"/>
            <a:ext cx="4064399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8127601" y="0"/>
            <a:ext cx="813600" cy="6858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1200" y="730800"/>
            <a:ext cx="572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800" y="406800"/>
            <a:ext cx="4532400" cy="6044400"/>
          </a:xfrm>
          <a:prstGeom prst="roundRect">
            <a:avLst>
              <a:gd name="adj" fmla="val 4456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6"/>
            <a:ext cx="1036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800" y="1825624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2400" y="6282000"/>
            <a:ext cx="27432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00"/>
            <a:ext cx="41148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600" y="6282000"/>
            <a:ext cx="653290" cy="20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45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355" rtl="0" eaLnBrk="1" latinLnBrk="0" hangingPunct="1">
        <a:lnSpc>
          <a:spcPts val="48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493689" indent="-493689" algn="l" defTabSz="914355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898480" indent="-441303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1292161" indent="-377806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1741401" indent="-369870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2179529" indent="-350821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53BF1B-6518-60C4-B5B0-B804AAB39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3E63B83-90FD-B9AA-7613-E299C508EE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4" name="Gruppe 34">
            <a:extLst>
              <a:ext uri="{FF2B5EF4-FFF2-40B4-BE49-F238E27FC236}">
                <a16:creationId xmlns:a16="http://schemas.microsoft.com/office/drawing/2014/main" id="{ABFF00D9-68AE-4872-9388-C6E47F6AA37B}"/>
              </a:ext>
            </a:extLst>
          </p:cNvPr>
          <p:cNvGrpSpPr>
            <a:grpSpLocks noChangeAspect="1"/>
          </p:cNvGrpSpPr>
          <p:nvPr/>
        </p:nvGrpSpPr>
        <p:grpSpPr>
          <a:xfrm>
            <a:off x="17098940" y="8346833"/>
            <a:ext cx="3860892" cy="1763885"/>
            <a:chOff x="17980322" y="8346930"/>
            <a:chExt cx="4509829" cy="2060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ktangel: afrundede hjørner 28">
              <a:extLst>
                <a:ext uri="{FF2B5EF4-FFF2-40B4-BE49-F238E27FC236}">
                  <a16:creationId xmlns:a16="http://schemas.microsoft.com/office/drawing/2014/main" id="{C964CF14-EF83-4EF9-9AD0-A5825075858A}"/>
                </a:ext>
              </a:extLst>
            </p:cNvPr>
            <p:cNvSpPr/>
            <p:nvPr/>
          </p:nvSpPr>
          <p:spPr>
            <a:xfrm>
              <a:off x="17980322" y="8346930"/>
              <a:ext cx="4509829" cy="20603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8094" hangingPunct="0">
                <a:spcBef>
                  <a:spcPts val="2500"/>
                </a:spcBef>
              </a:pPr>
              <a:endParaRPr lang="da-DK" sz="1400" kern="0" dirty="0">
                <a:solidFill>
                  <a:prstClr val="white"/>
                </a:solidFill>
                <a:latin typeface="Calibri" panose="020F0502020204030204"/>
                <a:sym typeface="CocoGothicPro Regular"/>
              </a:endParaRPr>
            </a:p>
          </p:txBody>
        </p:sp>
        <p:pic>
          <p:nvPicPr>
            <p:cNvPr id="16" name="Billede 21">
              <a:extLst>
                <a:ext uri="{FF2B5EF4-FFF2-40B4-BE49-F238E27FC236}">
                  <a16:creationId xmlns:a16="http://schemas.microsoft.com/office/drawing/2014/main" id="{611A4A1D-A650-4143-8DA2-F820A114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958" y="9270723"/>
              <a:ext cx="3485593" cy="366163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588B79B-1503-5EEE-8BC6-0B1315EE919C}"/>
              </a:ext>
            </a:extLst>
          </p:cNvPr>
          <p:cNvSpPr/>
          <p:nvPr/>
        </p:nvSpPr>
        <p:spPr>
          <a:xfrm>
            <a:off x="3946795" y="7394142"/>
            <a:ext cx="2409502" cy="2276427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 err="1"/>
              <a:t>Easy</a:t>
            </a:r>
            <a:endParaRPr lang="da-DK" sz="2400" b="1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E8AF27-60A0-192D-2F5F-4053B23CD75E}"/>
              </a:ext>
            </a:extLst>
          </p:cNvPr>
          <p:cNvSpPr/>
          <p:nvPr/>
        </p:nvSpPr>
        <p:spPr>
          <a:xfrm>
            <a:off x="4867050" y="8787774"/>
            <a:ext cx="2409502" cy="2276427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/>
              <a:t>Low</a:t>
            </a:r>
          </a:p>
          <a:p>
            <a:pPr algn="ctr"/>
            <a:r>
              <a:rPr lang="da-DK" sz="2400" b="1" i="1" dirty="0"/>
              <a:t>Code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A304AE-C0EA-24B8-A759-F72A9B67F0A4}"/>
              </a:ext>
            </a:extLst>
          </p:cNvPr>
          <p:cNvSpPr/>
          <p:nvPr/>
        </p:nvSpPr>
        <p:spPr>
          <a:xfrm>
            <a:off x="3026540" y="8799808"/>
            <a:ext cx="2409502" cy="2276427"/>
          </a:xfrm>
          <a:prstGeom prst="ellipse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i="1" dirty="0" err="1"/>
              <a:t>Safe</a:t>
            </a:r>
            <a:endParaRPr lang="da-DK" b="1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716DC4-2922-F80E-0259-FBC38B8DFF47}"/>
              </a:ext>
            </a:extLst>
          </p:cNvPr>
          <p:cNvSpPr txBox="1">
            <a:spLocks/>
          </p:cNvSpPr>
          <p:nvPr/>
        </p:nvSpPr>
        <p:spPr>
          <a:xfrm>
            <a:off x="906785" y="1577850"/>
            <a:ext cx="5845869" cy="34089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GB" dirty="0"/>
              <a:t>Enabling customers</a:t>
            </a:r>
          </a:p>
          <a:p>
            <a:pPr>
              <a:lnSpc>
                <a:spcPct val="100000"/>
              </a:lnSpc>
            </a:pPr>
            <a:r>
              <a:rPr lang="en-GB" dirty="0"/>
              <a:t>to harvest full potential of AI in</a:t>
            </a:r>
          </a:p>
          <a:p>
            <a:pPr>
              <a:lnSpc>
                <a:spcPct val="100000"/>
              </a:lnSpc>
            </a:pPr>
            <a:r>
              <a:rPr lang="en-GB" dirty="0"/>
              <a:t>their business</a:t>
            </a:r>
            <a:endParaRPr lang="en-GB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45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8276A-B700-2347-77B0-EE588622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0DC8-4241-0B95-2353-F97E441A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89BE44-56A3-37D0-7B5B-20CA810EB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6" y="1587954"/>
            <a:ext cx="8792800" cy="44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15447-B124-3055-8928-B622374BFB92}"/>
              </a:ext>
            </a:extLst>
          </p:cNvPr>
          <p:cNvSpPr txBox="1"/>
          <p:nvPr/>
        </p:nvSpPr>
        <p:spPr>
          <a:xfrm>
            <a:off x="8294980" y="1072912"/>
            <a:ext cx="350311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a-DK" sz="1400" dirty="0">
                <a:latin typeface="Poppins" pitchFamily="2" charset="77"/>
                <a:cs typeface="Poppins" pitchFamily="2" charset="77"/>
              </a:rPr>
              <a:t>Corax AI is a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collection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of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tools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that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makes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it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easy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safe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for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clients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configure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,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deploy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monitor AI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capabilities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. </a:t>
            </a:r>
            <a:br>
              <a:rPr lang="da-DK" sz="1400" dirty="0">
                <a:latin typeface="Poppins" pitchFamily="2" charset="77"/>
                <a:cs typeface="Poppins" pitchFamily="2" charset="77"/>
              </a:rPr>
            </a:br>
            <a:endParaRPr lang="da-DK" sz="1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000"/>
              </a:lnSpc>
            </a:pPr>
            <a:r>
              <a:rPr lang="da-DK" sz="1400" dirty="0">
                <a:latin typeface="Poppins" pitchFamily="2" charset="77"/>
                <a:cs typeface="Poppins" pitchFamily="2" charset="77"/>
              </a:rPr>
              <a:t>Corax AI is a non-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intrusive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, but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important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layer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between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AI platform and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your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workflow/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application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layer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9CA6F0-DE4F-7402-A6F9-D6D7C897F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571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235DA6F-39AD-8EB6-BC08-47946EAF1973}"/>
              </a:ext>
            </a:extLst>
          </p:cNvPr>
          <p:cNvSpPr/>
          <p:nvPr/>
        </p:nvSpPr>
        <p:spPr>
          <a:xfrm>
            <a:off x="3529088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DABC272-AE50-3E38-2526-D8AEA67C82CC}"/>
              </a:ext>
            </a:extLst>
          </p:cNvPr>
          <p:cNvSpPr/>
          <p:nvPr/>
        </p:nvSpPr>
        <p:spPr>
          <a:xfrm>
            <a:off x="6144319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2587D0F-E1EE-FD78-E4A2-E52853BC9A9A}"/>
              </a:ext>
            </a:extLst>
          </p:cNvPr>
          <p:cNvSpPr/>
          <p:nvPr/>
        </p:nvSpPr>
        <p:spPr>
          <a:xfrm>
            <a:off x="913857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783A7C0-BAC0-D71F-82B7-23B3D174EC7A}"/>
              </a:ext>
            </a:extLst>
          </p:cNvPr>
          <p:cNvSpPr/>
          <p:nvPr/>
        </p:nvSpPr>
        <p:spPr>
          <a:xfrm>
            <a:off x="3529088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58F20B8-11F3-0F91-7421-A8B12B87E6B1}"/>
              </a:ext>
            </a:extLst>
          </p:cNvPr>
          <p:cNvSpPr/>
          <p:nvPr/>
        </p:nvSpPr>
        <p:spPr>
          <a:xfrm>
            <a:off x="6144319" y="2717775"/>
            <a:ext cx="2514600" cy="1701800"/>
          </a:xfrm>
          <a:prstGeom prst="roundRect">
            <a:avLst>
              <a:gd name="adj" fmla="val 117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095DECD-C2D1-9D49-F96C-B14C4BAB386D}"/>
              </a:ext>
            </a:extLst>
          </p:cNvPr>
          <p:cNvSpPr/>
          <p:nvPr/>
        </p:nvSpPr>
        <p:spPr>
          <a:xfrm>
            <a:off x="8759550" y="2717775"/>
            <a:ext cx="2514600" cy="3225800"/>
          </a:xfrm>
          <a:prstGeom prst="roundRect">
            <a:avLst>
              <a:gd name="adj" fmla="val 80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6CBFF02-81A3-3022-BCC5-B042137A5703}"/>
              </a:ext>
            </a:extLst>
          </p:cNvPr>
          <p:cNvSpPr/>
          <p:nvPr/>
        </p:nvSpPr>
        <p:spPr>
          <a:xfrm>
            <a:off x="913857" y="4521175"/>
            <a:ext cx="2514600" cy="1422400"/>
          </a:xfrm>
          <a:prstGeom prst="roundRect">
            <a:avLst>
              <a:gd name="adj" fmla="val 1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11" y="979199"/>
            <a:ext cx="4615946" cy="1389247"/>
          </a:xfrm>
        </p:spPr>
        <p:txBody>
          <a:bodyPr>
            <a:normAutofit/>
          </a:bodyPr>
          <a:lstStyle/>
          <a:p>
            <a:r>
              <a:rPr lang="da-DK" sz="3600" dirty="0"/>
              <a:t>Workflows </a:t>
            </a:r>
            <a:r>
              <a:rPr lang="da-DK" sz="3600" dirty="0" err="1"/>
              <a:t>already</a:t>
            </a:r>
            <a:r>
              <a:rPr lang="da-DK" sz="3600" dirty="0"/>
              <a:t> </a:t>
            </a:r>
            <a:r>
              <a:rPr lang="da-DK" sz="3600" dirty="0" err="1"/>
              <a:t>supported</a:t>
            </a:r>
            <a:endParaRPr lang="da-DK" sz="3600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C7C5A-AC1F-3EEF-2FD5-1995EFFA4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pic>
        <p:nvPicPr>
          <p:cNvPr id="15" name="Image 7">
            <a:extLst>
              <a:ext uri="{FF2B5EF4-FFF2-40B4-BE49-F238E27FC236}">
                <a16:creationId xmlns:a16="http://schemas.microsoft.com/office/drawing/2014/main" id="{409F6AB2-B52F-F629-075B-CBA957418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21" y="4724451"/>
            <a:ext cx="406298" cy="406298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DEBDC98A-C46B-7E60-785F-53B7F867A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32867" y="4724451"/>
            <a:ext cx="406298" cy="406298"/>
          </a:xfrm>
          <a:prstGeom prst="rect">
            <a:avLst/>
          </a:prstGeom>
        </p:spPr>
      </p:pic>
      <p:pic>
        <p:nvPicPr>
          <p:cNvPr id="17" name="Image 9">
            <a:extLst>
              <a:ext uri="{FF2B5EF4-FFF2-40B4-BE49-F238E27FC236}">
                <a16:creationId xmlns:a16="http://schemas.microsoft.com/office/drawing/2014/main" id="{D3FF36E3-90FD-CB39-A90E-96C883B8D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48413" y="4724451"/>
            <a:ext cx="406298" cy="406298"/>
          </a:xfrm>
          <a:prstGeom prst="rect">
            <a:avLst/>
          </a:prstGeom>
        </p:spPr>
      </p:pic>
      <p:pic>
        <p:nvPicPr>
          <p:cNvPr id="18" name="Image 10">
            <a:extLst>
              <a:ext uri="{FF2B5EF4-FFF2-40B4-BE49-F238E27FC236}">
                <a16:creationId xmlns:a16="http://schemas.microsoft.com/office/drawing/2014/main" id="{7D3C3687-8F75-E5F9-031E-E84801D6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17321" y="2921051"/>
            <a:ext cx="406298" cy="406298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81D6B032-9A2D-A9A7-C2C1-150CAC27C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32867" y="2921051"/>
            <a:ext cx="406298" cy="406298"/>
          </a:xfrm>
          <a:prstGeom prst="rect">
            <a:avLst/>
          </a:prstGeom>
        </p:spPr>
      </p:pic>
      <p:pic>
        <p:nvPicPr>
          <p:cNvPr id="20" name="Image 12">
            <a:extLst>
              <a:ext uri="{FF2B5EF4-FFF2-40B4-BE49-F238E27FC236}">
                <a16:creationId xmlns:a16="http://schemas.microsoft.com/office/drawing/2014/main" id="{C68D1A69-9199-37E9-9C5E-AEE660564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348413" y="2921051"/>
            <a:ext cx="406298" cy="406298"/>
          </a:xfrm>
          <a:prstGeom prst="rect">
            <a:avLst/>
          </a:prstGeom>
        </p:spPr>
      </p:pic>
      <p:pic>
        <p:nvPicPr>
          <p:cNvPr id="21" name="Image 13">
            <a:extLst>
              <a:ext uri="{FF2B5EF4-FFF2-40B4-BE49-F238E27FC236}">
                <a16:creationId xmlns:a16="http://schemas.microsoft.com/office/drawing/2014/main" id="{88B79991-0E0A-5FBC-EF99-53E49994C0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963958" y="2921051"/>
            <a:ext cx="406298" cy="406298"/>
          </a:xfrm>
          <a:prstGeom prst="rect">
            <a:avLst/>
          </a:prstGeom>
        </p:spPr>
      </p:pic>
      <p:sp>
        <p:nvSpPr>
          <p:cNvPr id="22" name="Text 1">
            <a:extLst>
              <a:ext uri="{FF2B5EF4-FFF2-40B4-BE49-F238E27FC236}">
                <a16:creationId xmlns:a16="http://schemas.microsoft.com/office/drawing/2014/main" id="{8AE50F6B-5ABB-40D8-92CD-398940DA46F6}"/>
              </a:ext>
            </a:extLst>
          </p:cNvPr>
          <p:cNvSpPr/>
          <p:nvPr/>
        </p:nvSpPr>
        <p:spPr>
          <a:xfrm>
            <a:off x="6348413" y="3505200"/>
            <a:ext cx="115541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Credit scoring</a:t>
            </a:r>
            <a:endParaRPr lang="en-US" sz="1200" dirty="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774C3F8B-F60F-45D1-28C5-C209EDA6208D}"/>
              </a:ext>
            </a:extLst>
          </p:cNvPr>
          <p:cNvSpPr/>
          <p:nvPr/>
        </p:nvSpPr>
        <p:spPr>
          <a:xfrm>
            <a:off x="3732867" y="3505200"/>
            <a:ext cx="215846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Document evaluation</a:t>
            </a:r>
            <a:endParaRPr lang="en-US" sz="1200" dirty="0"/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B9AB55F2-EA1B-8B2A-DFB0-A7A8797BE22F}"/>
              </a:ext>
            </a:extLst>
          </p:cNvPr>
          <p:cNvSpPr/>
          <p:nvPr/>
        </p:nvSpPr>
        <p:spPr>
          <a:xfrm>
            <a:off x="3732867" y="3835400"/>
            <a:ext cx="2149996" cy="423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spcAft>
                <a:spcPts val="400"/>
              </a:spcAft>
              <a:buNone/>
            </a:pPr>
            <a:r>
              <a:rPr lang="en-US" sz="1000" dirty="0">
                <a:solidFill>
                  <a:srgbClr val="2C3A42">
                    <a:alpha val="8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Applications (job/funds/loan)</a:t>
            </a:r>
            <a:endParaRPr lang="en-US" sz="1000" dirty="0"/>
          </a:p>
          <a:p>
            <a:pPr marL="0" indent="0" algn="l">
              <a:lnSpc>
                <a:spcPts val="1300"/>
              </a:lnSpc>
              <a:spcAft>
                <a:spcPts val="400"/>
              </a:spcAft>
              <a:buNone/>
            </a:pPr>
            <a:r>
              <a:rPr lang="en-US" sz="1000" dirty="0">
                <a:solidFill>
                  <a:srgbClr val="2C3A42">
                    <a:alpha val="80000"/>
                  </a:srgbClr>
                </a:solidFill>
                <a:latin typeface="Poppins Regular" pitchFamily="34" charset="0"/>
                <a:ea typeface="Poppins Regular" pitchFamily="34" charset="-122"/>
                <a:cs typeface="Poppins Regular" pitchFamily="34" charset="-120"/>
              </a:rPr>
              <a:t>Supplier contracts</a:t>
            </a:r>
            <a:endParaRPr lang="en-US" sz="1000" dirty="0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8AF22A41-0676-546E-F80D-A5E20A613F17}"/>
              </a:ext>
            </a:extLst>
          </p:cNvPr>
          <p:cNvSpPr/>
          <p:nvPr/>
        </p:nvSpPr>
        <p:spPr>
          <a:xfrm>
            <a:off x="1117321" y="3505200"/>
            <a:ext cx="215846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Meeting Summaries</a:t>
            </a:r>
            <a:endParaRPr lang="en-US" sz="1200" dirty="0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686945B6-69C3-E010-DE59-A0D0A4DA2675}"/>
              </a:ext>
            </a:extLst>
          </p:cNvPr>
          <p:cNvSpPr/>
          <p:nvPr/>
        </p:nvSpPr>
        <p:spPr>
          <a:xfrm>
            <a:off x="1117321" y="5308600"/>
            <a:ext cx="8633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Sentiment Analysis</a:t>
            </a:r>
            <a:endParaRPr lang="en-US" sz="1200" dirty="0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6B25FB60-9C74-F34E-89E1-6A4F0236B861}"/>
              </a:ext>
            </a:extLst>
          </p:cNvPr>
          <p:cNvSpPr/>
          <p:nvPr/>
        </p:nvSpPr>
        <p:spPr>
          <a:xfrm>
            <a:off x="3732867" y="5308600"/>
            <a:ext cx="21584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Answering customer emails and ratings</a:t>
            </a:r>
            <a:endParaRPr lang="en-US" sz="1200" dirty="0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9EA44A51-981B-560A-0C5E-A0577EBFD622}"/>
              </a:ext>
            </a:extLst>
          </p:cNvPr>
          <p:cNvSpPr/>
          <p:nvPr/>
        </p:nvSpPr>
        <p:spPr>
          <a:xfrm>
            <a:off x="6348413" y="5308600"/>
            <a:ext cx="137125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Chat-Bots/ Talk to Your Data</a:t>
            </a:r>
            <a:endParaRPr lang="en-US" sz="1200" dirty="0"/>
          </a:p>
        </p:txBody>
      </p:sp>
      <p:sp>
        <p:nvSpPr>
          <p:cNvPr id="29" name="Text 8">
            <a:extLst>
              <a:ext uri="{FF2B5EF4-FFF2-40B4-BE49-F238E27FC236}">
                <a16:creationId xmlns:a16="http://schemas.microsoft.com/office/drawing/2014/main" id="{5216D643-04D8-4ED6-1F94-E50BCE94F029}"/>
              </a:ext>
            </a:extLst>
          </p:cNvPr>
          <p:cNvSpPr/>
          <p:nvPr/>
        </p:nvSpPr>
        <p:spPr>
          <a:xfrm>
            <a:off x="8963958" y="3462867"/>
            <a:ext cx="1172340" cy="227753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Your use case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249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E552-8361-51D6-1196-EC401CCD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02636"/>
            <a:ext cx="4532400" cy="14206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00" dirty="0"/>
              <a:t>Streamlining grant application evaluation with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82DB2-C6BA-73AF-65E8-67775E22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2868608"/>
            <a:ext cx="5182200" cy="2940079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Scaling Impact with AI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/>
              <a:t>Spar Nord </a:t>
            </a:r>
            <a:r>
              <a:rPr lang="en-GB" sz="900" dirty="0" err="1"/>
              <a:t>Fonden</a:t>
            </a:r>
            <a:r>
              <a:rPr lang="en-GB" sz="900" dirty="0"/>
              <a:t> faced challenges in evaluating over 3,000 annual grant applications. With limited resources, the foundation needed an efficient, scalable solution to streamline the evaluation process without compromising quality.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The Solution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 err="1"/>
              <a:t>Trifork</a:t>
            </a:r>
            <a:r>
              <a:rPr lang="en-GB" sz="900" dirty="0"/>
              <a:t> developed an AI-powered system to automate the evaluation of grant applications. By integrating the foundation's six core impact principles, AI quickly </a:t>
            </a:r>
            <a:r>
              <a:rPr lang="en-GB" sz="900" dirty="0" err="1"/>
              <a:t>analyzed</a:t>
            </a:r>
            <a:r>
              <a:rPr lang="en-GB" sz="900" dirty="0"/>
              <a:t>, summarized, and scored applications, reducing evaluation time by 25%. The modular, secure solution was built on </a:t>
            </a:r>
            <a:r>
              <a:rPr lang="en-GB" sz="900" dirty="0" err="1"/>
              <a:t>Next.js</a:t>
            </a:r>
            <a:r>
              <a:rPr lang="en-GB" sz="900" dirty="0"/>
              <a:t> and Python, using Azure for compliance and scalability.</a:t>
            </a:r>
          </a:p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GB" sz="1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The Result</a:t>
            </a:r>
          </a:p>
          <a:p>
            <a:pPr marL="0" indent="0">
              <a:lnSpc>
                <a:spcPct val="130000"/>
              </a:lnSpc>
              <a:spcBef>
                <a:spcPts val="400"/>
              </a:spcBef>
              <a:buNone/>
            </a:pPr>
            <a:r>
              <a:rPr lang="en-GB" sz="900" dirty="0"/>
              <a:t>The system, deployed in just 175 hours, saved significant time and allowed Spar Nord </a:t>
            </a:r>
            <a:r>
              <a:rPr lang="en-GB" sz="900" dirty="0" err="1"/>
              <a:t>Fonden</a:t>
            </a:r>
            <a:r>
              <a:rPr lang="en-GB" sz="900" dirty="0"/>
              <a:t> to focus on its mission. Continuous feedback refined the platform, which now supports ongoing AI enhancements. This collaboration demonstrates the value of agile development and AI in driving impactful outcomes.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B144E3F-8D7A-315E-19BD-0E5A6FA398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618" r="32450"/>
          <a:stretch/>
        </p:blipFill>
        <p:spPr>
          <a:xfrm>
            <a:off x="7250400" y="406800"/>
            <a:ext cx="4532400" cy="60444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2C95F6-2415-1D28-A89E-40FEE994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00" y="1000571"/>
            <a:ext cx="3494755" cy="2185169"/>
          </a:xfrm>
          <a:prstGeom prst="roundRect">
            <a:avLst>
              <a:gd name="adj" fmla="val 8435"/>
            </a:avLst>
          </a:prstGeom>
          <a:noFill/>
          <a:effectLst>
            <a:outerShdw blurRad="406400" dist="127000" dir="5400000" sx="95000" sy="95000" algn="t" rotWithShape="0">
              <a:schemeClr val="accent3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A9392F-BFFB-CC6F-622D-70F36A50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8" y="244935"/>
            <a:ext cx="1048441" cy="3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49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713BAB-BECA-4A60-A88B-27510172A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2400"/>
            <a:ext cx="12192000" cy="3531600"/>
          </a:xfrm>
        </p:spPr>
        <p:txBody>
          <a:bodyPr>
            <a:normAutofit/>
          </a:bodyPr>
          <a:lstStyle/>
          <a:p>
            <a:pPr algn="ctr"/>
            <a:r>
              <a:rPr lang="da-DK" sz="5000" dirty="0" err="1"/>
              <a:t>Corax</a:t>
            </a:r>
            <a:r>
              <a:rPr lang="da-DK" sz="5000" dirty="0"/>
              <a:t> &amp; Workflow demo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52014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F26513-325F-1E4F-B043-897892522F58}"/>
              </a:ext>
            </a:extLst>
          </p:cNvPr>
          <p:cNvSpPr txBox="1"/>
          <p:nvPr/>
        </p:nvSpPr>
        <p:spPr>
          <a:xfrm>
            <a:off x="803546" y="983821"/>
            <a:ext cx="962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Building a meeting summary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C825CE1-9938-28B4-5A48-ADD173317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MEETING SUMMARY</a:t>
            </a:r>
            <a:endParaRPr lang="en-DK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EC77657-27DC-1B8C-C000-BCACC603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5217093"/>
            <a:ext cx="9050922" cy="91509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800"/>
              </a:spcBef>
              <a:buBlip>
                <a:blip r:embed="rId3"/>
              </a:buBlip>
            </a:pPr>
            <a:r>
              <a:rPr lang="da-DK" sz="1200" dirty="0" err="1">
                <a:latin typeface="Poppins" pitchFamily="2" charset="77"/>
                <a:cs typeface="Poppins" pitchFamily="2" charset="77"/>
              </a:rPr>
              <a:t>Map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out flow for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use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-case. In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shown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example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the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client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wants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be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able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generate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summaries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by uploading meeting transcripts to Slack and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get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a summary back in Slack</a:t>
            </a:r>
          </a:p>
          <a:p>
            <a:pPr marL="457200" indent="-457200">
              <a:lnSpc>
                <a:spcPct val="120000"/>
              </a:lnSpc>
              <a:spcBef>
                <a:spcPts val="800"/>
              </a:spcBef>
              <a:buBlip>
                <a:blip r:embed="rId3"/>
              </a:buBlip>
            </a:pPr>
            <a:r>
              <a:rPr lang="da-DK" sz="1200" dirty="0" err="1">
                <a:latin typeface="Poppins" pitchFamily="2" charset="77"/>
                <a:cs typeface="Poppins" pitchFamily="2" charset="77"/>
              </a:rPr>
              <a:t>Configure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‘workflow’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blocks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, i.e. Slack integrations, flow routes and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finally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set-up the API 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calls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 to Corax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B2CEE-6F51-A38B-597C-A05BA4F0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5924" y="1968944"/>
            <a:ext cx="10360152" cy="30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73ED2A-5502-316F-6F39-31E582C23B5B}"/>
              </a:ext>
            </a:extLst>
          </p:cNvPr>
          <p:cNvGrpSpPr/>
          <p:nvPr/>
        </p:nvGrpSpPr>
        <p:grpSpPr>
          <a:xfrm>
            <a:off x="6224144" y="864411"/>
            <a:ext cx="5455506" cy="3227206"/>
            <a:chOff x="6224144" y="446400"/>
            <a:chExt cx="5455506" cy="32272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7D2696C-9185-BEEC-3B5E-C2EABB91AF7F}"/>
                </a:ext>
              </a:extLst>
            </p:cNvPr>
            <p:cNvSpPr/>
            <p:nvPr/>
          </p:nvSpPr>
          <p:spPr>
            <a:xfrm>
              <a:off x="6224144" y="446400"/>
              <a:ext cx="5455506" cy="3227206"/>
            </a:xfrm>
            <a:prstGeom prst="roundRect">
              <a:avLst>
                <a:gd name="adj" fmla="val 66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6A4D65-86C2-D14A-E727-AB76E7DCF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82" r="4007" b="53787"/>
            <a:stretch/>
          </p:blipFill>
          <p:spPr>
            <a:xfrm>
              <a:off x="6224144" y="531813"/>
              <a:ext cx="5327361" cy="3056380"/>
            </a:xfrm>
            <a:prstGeom prst="roundRect">
              <a:avLst>
                <a:gd name="adj" fmla="val 7546"/>
              </a:avLst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59270-A9AD-19DA-959B-BA0D4D1150F2}"/>
              </a:ext>
            </a:extLst>
          </p:cNvPr>
          <p:cNvGrpSpPr/>
          <p:nvPr/>
        </p:nvGrpSpPr>
        <p:grpSpPr>
          <a:xfrm>
            <a:off x="8439209" y="2549016"/>
            <a:ext cx="3082560" cy="3399718"/>
            <a:chOff x="8439209" y="2681415"/>
            <a:chExt cx="3082560" cy="339971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3D2E58F-1571-BED0-FAD5-12153F5CDCB7}"/>
                </a:ext>
              </a:extLst>
            </p:cNvPr>
            <p:cNvSpPr/>
            <p:nvPr/>
          </p:nvSpPr>
          <p:spPr>
            <a:xfrm>
              <a:off x="8439209" y="2681415"/>
              <a:ext cx="3082560" cy="3399718"/>
            </a:xfrm>
            <a:prstGeom prst="roundRect">
              <a:avLst>
                <a:gd name="adj" fmla="val 5328"/>
              </a:avLst>
            </a:prstGeom>
            <a:solidFill>
              <a:schemeClr val="bg1"/>
            </a:solidFill>
            <a:ln>
              <a:noFill/>
            </a:ln>
            <a:effectLst>
              <a:outerShdw blurRad="824388" dist="147695" dir="5400000" algn="ctr" rotWithShape="0">
                <a:schemeClr val="accent3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6AF513-D0E6-32A7-D357-7011C8078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33" r="6971"/>
            <a:stretch/>
          </p:blipFill>
          <p:spPr>
            <a:xfrm>
              <a:off x="8601641" y="2837433"/>
              <a:ext cx="2761119" cy="30296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B4BACB-9F56-C650-B00A-024F3BA7532A}"/>
              </a:ext>
            </a:extLst>
          </p:cNvPr>
          <p:cNvSpPr txBox="1"/>
          <p:nvPr/>
        </p:nvSpPr>
        <p:spPr>
          <a:xfrm>
            <a:off x="802739" y="987650"/>
            <a:ext cx="4542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Building</a:t>
            </a:r>
            <a:br>
              <a:rPr lang="da-DK" sz="4000" b="1" dirty="0">
                <a:latin typeface="Poppins SemiBold" pitchFamily="2" charset="77"/>
                <a:cs typeface="Poppins SemiBold" pitchFamily="2" charset="77"/>
              </a:rPr>
            </a:br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a meeting summary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01DE3D3-83C0-288D-4C55-C376DF0C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6" y="3251892"/>
            <a:ext cx="4542147" cy="2018800"/>
          </a:xfrm>
        </p:spPr>
        <p:txBody>
          <a:bodyPr>
            <a:normAutofit/>
          </a:bodyPr>
          <a:lstStyle/>
          <a:p>
            <a:pPr marL="628619" indent="-628619">
              <a:buBlip>
                <a:blip r:embed="rId5"/>
              </a:buBlip>
            </a:pP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Once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needed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capabilities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have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been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identified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client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configures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b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</a:b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required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in a simple user-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friendly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UI,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incl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. the </a:t>
            </a: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required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output format</a:t>
            </a:r>
          </a:p>
          <a:p>
            <a:pPr marL="628619" indent="-628619">
              <a:buBlip>
                <a:blip r:embed="rId5"/>
              </a:buBlip>
            </a:pPr>
            <a:r>
              <a:rPr lang="da-DK" sz="14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Deploy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Wingdings" pitchFamily="2" charset="2"/>
              </a:rPr>
              <a:t> Done</a:t>
            </a:r>
            <a:endParaRPr lang="da-DK" sz="14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F95DFCC-EA49-48F9-4059-CAE4F867B7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MEETING SUMMARY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1346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8F290-DD79-886C-3551-1BFF5C985E9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ummaryFlow">
            <a:hlinkClick r:id="" action="ppaction://media"/>
            <a:extLst>
              <a:ext uri="{FF2B5EF4-FFF2-40B4-BE49-F238E27FC236}">
                <a16:creationId xmlns:a16="http://schemas.microsoft.com/office/drawing/2014/main" id="{3866EE5D-BC62-304D-A027-4278E7A38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21"/>
          <a:stretch/>
        </p:blipFill>
        <p:spPr>
          <a:xfrm>
            <a:off x="1165012" y="0"/>
            <a:ext cx="9861975" cy="6858000"/>
          </a:xfrm>
          <a:prstGeom prst="roundRect">
            <a:avLst>
              <a:gd name="adj" fmla="val 0"/>
            </a:avLst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6A0BA-BA0D-C9F7-BCC6-C33242CFEC37}"/>
              </a:ext>
            </a:extLst>
          </p:cNvPr>
          <p:cNvSpPr txBox="1"/>
          <p:nvPr/>
        </p:nvSpPr>
        <p:spPr>
          <a:xfrm>
            <a:off x="354524" y="6226934"/>
            <a:ext cx="399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Summary Flow variation #2 – </a:t>
            </a:r>
            <a:r>
              <a:rPr lang="en-GB" dirty="0" err="1">
                <a:highlight>
                  <a:srgbClr val="FFFF00"/>
                </a:highlight>
              </a:rPr>
              <a:t>fullscreen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17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8F290-DD79-886C-3551-1BFF5C985E9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hatbot">
            <a:hlinkClick r:id="" action="ppaction://media"/>
            <a:extLst>
              <a:ext uri="{FF2B5EF4-FFF2-40B4-BE49-F238E27FC236}">
                <a16:creationId xmlns:a16="http://schemas.microsoft.com/office/drawing/2014/main" id="{B6FF63CA-CD44-10B9-364B-C2A703323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638" y="0"/>
            <a:ext cx="85756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CD8A1-4B34-AF13-208B-03E41E119B59}"/>
              </a:ext>
            </a:extLst>
          </p:cNvPr>
          <p:cNvSpPr txBox="1"/>
          <p:nvPr/>
        </p:nvSpPr>
        <p:spPr>
          <a:xfrm>
            <a:off x="354524" y="6226934"/>
            <a:ext cx="329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Chatbot variation #2 – </a:t>
            </a:r>
            <a:r>
              <a:rPr lang="en-GB" dirty="0" err="1">
                <a:highlight>
                  <a:srgbClr val="FFFF00"/>
                </a:highlight>
              </a:rPr>
              <a:t>fullscreen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31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73BB4B-C549-F9E0-7661-C6CC752F6B36}"/>
              </a:ext>
            </a:extLst>
          </p:cNvPr>
          <p:cNvSpPr txBox="1"/>
          <p:nvPr/>
        </p:nvSpPr>
        <p:spPr>
          <a:xfrm>
            <a:off x="802739" y="1292450"/>
            <a:ext cx="209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Corax is </a:t>
            </a:r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easy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632443D-C64C-AF94-B302-0A8646D52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  <p:pic>
        <p:nvPicPr>
          <p:cNvPr id="7" name="Animation">
            <a:hlinkClick r:id="" action="ppaction://media"/>
            <a:extLst>
              <a:ext uri="{FF2B5EF4-FFF2-40B4-BE49-F238E27FC236}">
                <a16:creationId xmlns:a16="http://schemas.microsoft.com/office/drawing/2014/main" id="{8DE3AE61-9420-4AA1-1DA3-8B0327D88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685" y="662400"/>
            <a:ext cx="8266430" cy="5257800"/>
          </a:xfrm>
          <a:prstGeom prst="roundRect">
            <a:avLst>
              <a:gd name="adj" fmla="val 5073"/>
            </a:avLst>
          </a:prstGeom>
        </p:spPr>
      </p:pic>
    </p:spTree>
    <p:extLst>
      <p:ext uri="{BB962C8B-B14F-4D97-AF65-F5344CB8AC3E}">
        <p14:creationId xmlns:p14="http://schemas.microsoft.com/office/powerpoint/2010/main" val="229266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E51717-9C92-7E7E-03F3-788B4F5E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-V2">
            <a:hlinkClick r:id="" action="ppaction://media"/>
            <a:extLst>
              <a:ext uri="{FF2B5EF4-FFF2-40B4-BE49-F238E27FC236}">
                <a16:creationId xmlns:a16="http://schemas.microsoft.com/office/drawing/2014/main" id="{93B254AC-2E7D-AAB0-EB51-02D01650C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2683" y="662400"/>
            <a:ext cx="8266431" cy="5257801"/>
          </a:xfrm>
          <a:prstGeom prst="roundRect">
            <a:avLst>
              <a:gd name="adj" fmla="val 5280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73BB4B-C549-F9E0-7661-C6CC752F6B36}"/>
              </a:ext>
            </a:extLst>
          </p:cNvPr>
          <p:cNvSpPr txBox="1"/>
          <p:nvPr/>
        </p:nvSpPr>
        <p:spPr>
          <a:xfrm>
            <a:off x="802739" y="1292450"/>
            <a:ext cx="2092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Poppins SemiBold" pitchFamily="2" charset="77"/>
                <a:cs typeface="Poppins SemiBold" pitchFamily="2" charset="77"/>
              </a:rPr>
              <a:t>Corax is </a:t>
            </a:r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easy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632443D-C64C-AF94-B302-0A8646D52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88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9B77-504D-70C8-B470-C4A8670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443198"/>
            <a:ext cx="3567289" cy="6445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AI challenges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6EF78C-6222-1C71-08C2-B8BCC5693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155" y="358838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5E65B4-1775-BA09-D01C-9015B91B7DAB}"/>
              </a:ext>
            </a:extLst>
          </p:cNvPr>
          <p:cNvSpPr/>
          <p:nvPr/>
        </p:nvSpPr>
        <p:spPr>
          <a:xfrm>
            <a:off x="8798268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A178DD-8D51-95B7-167C-F90C8A46AEC1}"/>
              </a:ext>
            </a:extLst>
          </p:cNvPr>
          <p:cNvSpPr/>
          <p:nvPr/>
        </p:nvSpPr>
        <p:spPr>
          <a:xfrm>
            <a:off x="6170656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FB3BD9-C478-13F9-AB45-A6318B0270CC}"/>
              </a:ext>
            </a:extLst>
          </p:cNvPr>
          <p:cNvSpPr/>
          <p:nvPr/>
        </p:nvSpPr>
        <p:spPr>
          <a:xfrm>
            <a:off x="3543044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21E94C-0B1B-1D59-5D74-75241374F651}"/>
              </a:ext>
            </a:extLst>
          </p:cNvPr>
          <p:cNvSpPr/>
          <p:nvPr/>
        </p:nvSpPr>
        <p:spPr>
          <a:xfrm>
            <a:off x="915432" y="1821539"/>
            <a:ext cx="2475882" cy="4076700"/>
          </a:xfrm>
          <a:prstGeom prst="roundRect">
            <a:avLst>
              <a:gd name="adj" fmla="val 8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Features - </a:t>
            </a:r>
            <a:r>
              <a:rPr lang="da-DK" dirty="0" err="1">
                <a:solidFill>
                  <a:srgbClr val="2C3A41"/>
                </a:solidFill>
              </a:rPr>
              <a:t>Roadmap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D4B0FF-0926-42C8-0517-4958FED817AA}"/>
              </a:ext>
            </a:extLst>
          </p:cNvPr>
          <p:cNvSpPr txBox="1"/>
          <p:nvPr/>
        </p:nvSpPr>
        <p:spPr>
          <a:xfrm>
            <a:off x="507600" y="6276683"/>
            <a:ext cx="6703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*STS/STT/TTS: Speech-to-Speech, Speech-to-</a:t>
            </a:r>
            <a:r>
              <a:rPr lang="da-DK" sz="800" dirty="0" err="1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Text</a:t>
            </a:r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da-DK" sz="800" dirty="0" err="1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Text</a:t>
            </a:r>
            <a:r>
              <a:rPr lang="da-DK" sz="80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-to-Speech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C12BFF7-32A3-C8E5-09BC-98BB793D91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EFFC615-E4D4-EE24-36D7-446033764752}"/>
              </a:ext>
            </a:extLst>
          </p:cNvPr>
          <p:cNvSpPr/>
          <p:nvPr/>
        </p:nvSpPr>
        <p:spPr>
          <a:xfrm>
            <a:off x="1218895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Core Features</a:t>
            </a:r>
            <a:endParaRPr lang="en-US" sz="1600" dirty="0"/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3A2EC35A-A786-37A0-AF49-5B045E3BF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18895" y="2647064"/>
            <a:ext cx="203149" cy="203149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B26D780C-DC65-B1B5-FF40-E6F593AC58A1}"/>
              </a:ext>
            </a:extLst>
          </p:cNvPr>
          <p:cNvSpPr/>
          <p:nvPr/>
        </p:nvSpPr>
        <p:spPr>
          <a:xfrm>
            <a:off x="1523619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API first</a:t>
            </a:r>
            <a:endParaRPr lang="en-US" sz="1000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BA2E5B48-4F31-F886-084D-237604631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18895" y="2951864"/>
            <a:ext cx="203149" cy="203149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F10B8CA8-7572-44E9-BB89-7F4DA2F6CE19}"/>
              </a:ext>
            </a:extLst>
          </p:cNvPr>
          <p:cNvSpPr/>
          <p:nvPr/>
        </p:nvSpPr>
        <p:spPr>
          <a:xfrm>
            <a:off x="1523619" y="29518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</a:t>
            </a:r>
            <a:b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configuration</a:t>
            </a:r>
            <a:endParaRPr lang="en-US" sz="1000" dirty="0"/>
          </a:p>
        </p:txBody>
      </p:sp>
      <p:pic>
        <p:nvPicPr>
          <p:cNvPr id="26" name="Image 3">
            <a:extLst>
              <a:ext uri="{FF2B5EF4-FFF2-40B4-BE49-F238E27FC236}">
                <a16:creationId xmlns:a16="http://schemas.microsoft.com/office/drawing/2014/main" id="{B77D8577-8301-F3B6-2350-BE7C59A3F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383664"/>
            <a:ext cx="203149" cy="203149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165F3E75-520C-8E8F-B1DE-E995ECCB55F9}"/>
              </a:ext>
            </a:extLst>
          </p:cNvPr>
          <p:cNvSpPr/>
          <p:nvPr/>
        </p:nvSpPr>
        <p:spPr>
          <a:xfrm>
            <a:off x="1523619" y="3402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 versioning</a:t>
            </a:r>
            <a:endParaRPr lang="en-US" sz="1000" dirty="0"/>
          </a:p>
        </p:txBody>
      </p:sp>
      <p:pic>
        <p:nvPicPr>
          <p:cNvPr id="28" name="Image 4">
            <a:extLst>
              <a:ext uri="{FF2B5EF4-FFF2-40B4-BE49-F238E27FC236}">
                <a16:creationId xmlns:a16="http://schemas.microsoft.com/office/drawing/2014/main" id="{DC4BE181-337B-CBF0-7B17-5F39EC2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688464"/>
            <a:ext cx="203149" cy="203149"/>
          </a:xfrm>
          <a:prstGeom prst="rect">
            <a:avLst/>
          </a:prstGeom>
        </p:spPr>
      </p:pic>
      <p:sp>
        <p:nvSpPr>
          <p:cNvPr id="29" name="Text 5">
            <a:extLst>
              <a:ext uri="{FF2B5EF4-FFF2-40B4-BE49-F238E27FC236}">
                <a16:creationId xmlns:a16="http://schemas.microsoft.com/office/drawing/2014/main" id="{86C23DEF-6A33-4ADA-1106-4BB23BC293B4}"/>
              </a:ext>
            </a:extLst>
          </p:cNvPr>
          <p:cNvSpPr/>
          <p:nvPr/>
        </p:nvSpPr>
        <p:spPr>
          <a:xfrm>
            <a:off x="1523619" y="3707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Prompt library</a:t>
            </a:r>
            <a:endParaRPr lang="en-US" sz="1000" dirty="0"/>
          </a:p>
        </p:txBody>
      </p:sp>
      <p:pic>
        <p:nvPicPr>
          <p:cNvPr id="33" name="Image 5">
            <a:extLst>
              <a:ext uri="{FF2B5EF4-FFF2-40B4-BE49-F238E27FC236}">
                <a16:creationId xmlns:a16="http://schemas.microsoft.com/office/drawing/2014/main" id="{844F2F8C-DEC1-6F3F-1847-2B5FFB8C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3993264"/>
            <a:ext cx="203149" cy="203149"/>
          </a:xfrm>
          <a:prstGeom prst="rect">
            <a:avLst/>
          </a:prstGeom>
        </p:spPr>
      </p:pic>
      <p:sp>
        <p:nvSpPr>
          <p:cNvPr id="34" name="Text 6">
            <a:extLst>
              <a:ext uri="{FF2B5EF4-FFF2-40B4-BE49-F238E27FC236}">
                <a16:creationId xmlns:a16="http://schemas.microsoft.com/office/drawing/2014/main" id="{B7278C73-E357-2775-21B9-236B8F4BB5ED}"/>
              </a:ext>
            </a:extLst>
          </p:cNvPr>
          <p:cNvSpPr/>
          <p:nvPr/>
        </p:nvSpPr>
        <p:spPr>
          <a:xfrm>
            <a:off x="1523619" y="4012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Capability library</a:t>
            </a:r>
            <a:endParaRPr lang="en-US" sz="1000" dirty="0"/>
          </a:p>
        </p:txBody>
      </p:sp>
      <p:pic>
        <p:nvPicPr>
          <p:cNvPr id="35" name="Image 6">
            <a:extLst>
              <a:ext uri="{FF2B5EF4-FFF2-40B4-BE49-F238E27FC236}">
                <a16:creationId xmlns:a16="http://schemas.microsoft.com/office/drawing/2014/main" id="{73BD2526-176B-5283-0DE2-519D2D921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4298064"/>
            <a:ext cx="203149" cy="203149"/>
          </a:xfrm>
          <a:prstGeom prst="rect">
            <a:avLst/>
          </a:prstGeom>
        </p:spPr>
      </p:pic>
      <p:sp>
        <p:nvSpPr>
          <p:cNvPr id="36" name="Text 7">
            <a:extLst>
              <a:ext uri="{FF2B5EF4-FFF2-40B4-BE49-F238E27FC236}">
                <a16:creationId xmlns:a16="http://schemas.microsoft.com/office/drawing/2014/main" id="{4AEC1721-0E18-E1E9-8713-5D9DCAF851DD}"/>
              </a:ext>
            </a:extLst>
          </p:cNvPr>
          <p:cNvSpPr/>
          <p:nvPr/>
        </p:nvSpPr>
        <p:spPr>
          <a:xfrm>
            <a:off x="1523619" y="42980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Extension through</a:t>
            </a:r>
            <a:b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plug-ins</a:t>
            </a:r>
            <a:endParaRPr lang="en-US" sz="1000" dirty="0"/>
          </a:p>
        </p:txBody>
      </p:sp>
      <p:pic>
        <p:nvPicPr>
          <p:cNvPr id="37" name="Image 7">
            <a:extLst>
              <a:ext uri="{FF2B5EF4-FFF2-40B4-BE49-F238E27FC236}">
                <a16:creationId xmlns:a16="http://schemas.microsoft.com/office/drawing/2014/main" id="{F8689980-BCE5-D5AD-D3C5-128720D82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4729864"/>
            <a:ext cx="203149" cy="203149"/>
          </a:xfrm>
          <a:prstGeom prst="rect">
            <a:avLst/>
          </a:prstGeom>
        </p:spPr>
      </p:pic>
      <p:sp>
        <p:nvSpPr>
          <p:cNvPr id="38" name="Text 8">
            <a:extLst>
              <a:ext uri="{FF2B5EF4-FFF2-40B4-BE49-F238E27FC236}">
                <a16:creationId xmlns:a16="http://schemas.microsoft.com/office/drawing/2014/main" id="{09F77971-A63E-F30B-2026-F5DCFB898768}"/>
              </a:ext>
            </a:extLst>
          </p:cNvPr>
          <p:cNvSpPr/>
          <p:nvPr/>
        </p:nvSpPr>
        <p:spPr>
          <a:xfrm>
            <a:off x="1523619" y="4748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Model agnostic</a:t>
            </a:r>
            <a:endParaRPr lang="en-US" sz="1000" dirty="0"/>
          </a:p>
        </p:txBody>
      </p:sp>
      <p:pic>
        <p:nvPicPr>
          <p:cNvPr id="39" name="Image 8">
            <a:extLst>
              <a:ext uri="{FF2B5EF4-FFF2-40B4-BE49-F238E27FC236}">
                <a16:creationId xmlns:a16="http://schemas.microsoft.com/office/drawing/2014/main" id="{E0B241F4-B705-FA2A-C81F-C40073867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8895" y="5034664"/>
            <a:ext cx="203149" cy="203149"/>
          </a:xfrm>
          <a:prstGeom prst="rect">
            <a:avLst/>
          </a:prstGeom>
        </p:spPr>
      </p:pic>
      <p:sp>
        <p:nvSpPr>
          <p:cNvPr id="40" name="Text 9">
            <a:extLst>
              <a:ext uri="{FF2B5EF4-FFF2-40B4-BE49-F238E27FC236}">
                <a16:creationId xmlns:a16="http://schemas.microsoft.com/office/drawing/2014/main" id="{6B31627F-87F6-E299-2C20-C4653DEC3B26}"/>
              </a:ext>
            </a:extLst>
          </p:cNvPr>
          <p:cNvSpPr/>
          <p:nvPr/>
        </p:nvSpPr>
        <p:spPr>
          <a:xfrm>
            <a:off x="1523619" y="5053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Bring your own model</a:t>
            </a:r>
            <a:endParaRPr lang="en-US" sz="1000" dirty="0"/>
          </a:p>
        </p:txBody>
      </p:sp>
      <p:sp>
        <p:nvSpPr>
          <p:cNvPr id="42" name="Text 10">
            <a:extLst>
              <a:ext uri="{FF2B5EF4-FFF2-40B4-BE49-F238E27FC236}">
                <a16:creationId xmlns:a16="http://schemas.microsoft.com/office/drawing/2014/main" id="{3B95C3D7-4EA4-6B99-E4A6-782F98AB7DCF}"/>
              </a:ext>
            </a:extLst>
          </p:cNvPr>
          <p:cNvSpPr/>
          <p:nvPr/>
        </p:nvSpPr>
        <p:spPr>
          <a:xfrm>
            <a:off x="3847138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Capabilities</a:t>
            </a:r>
            <a:endParaRPr lang="en-US" sz="1600" dirty="0"/>
          </a:p>
        </p:txBody>
      </p:sp>
      <p:pic>
        <p:nvPicPr>
          <p:cNvPr id="43" name="Image 10">
            <a:extLst>
              <a:ext uri="{FF2B5EF4-FFF2-40B4-BE49-F238E27FC236}">
                <a16:creationId xmlns:a16="http://schemas.microsoft.com/office/drawing/2014/main" id="{3E6B202C-F888-DECD-CF06-8F695E03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47138" y="2647064"/>
            <a:ext cx="203149" cy="203149"/>
          </a:xfrm>
          <a:prstGeom prst="rect">
            <a:avLst/>
          </a:prstGeom>
        </p:spPr>
      </p:pic>
      <p:sp>
        <p:nvSpPr>
          <p:cNvPr id="44" name="Text 11">
            <a:extLst>
              <a:ext uri="{FF2B5EF4-FFF2-40B4-BE49-F238E27FC236}">
                <a16:creationId xmlns:a16="http://schemas.microsoft.com/office/drawing/2014/main" id="{0E42F1BF-E4F8-A695-3EA3-D88FA452071C}"/>
              </a:ext>
            </a:extLst>
          </p:cNvPr>
          <p:cNvSpPr/>
          <p:nvPr/>
        </p:nvSpPr>
        <p:spPr>
          <a:xfrm>
            <a:off x="4151862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Completion</a:t>
            </a:r>
            <a:endParaRPr lang="en-US" sz="1000" dirty="0"/>
          </a:p>
        </p:txBody>
      </p:sp>
      <p:pic>
        <p:nvPicPr>
          <p:cNvPr id="45" name="Image 11">
            <a:extLst>
              <a:ext uri="{FF2B5EF4-FFF2-40B4-BE49-F238E27FC236}">
                <a16:creationId xmlns:a16="http://schemas.microsoft.com/office/drawing/2014/main" id="{C6E0F527-5842-3A93-8974-EBD4F6B6C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2951864"/>
            <a:ext cx="203149" cy="203149"/>
          </a:xfrm>
          <a:prstGeom prst="rect">
            <a:avLst/>
          </a:prstGeom>
        </p:spPr>
      </p:pic>
      <p:sp>
        <p:nvSpPr>
          <p:cNvPr id="46" name="Text 12">
            <a:extLst>
              <a:ext uri="{FF2B5EF4-FFF2-40B4-BE49-F238E27FC236}">
                <a16:creationId xmlns:a16="http://schemas.microsoft.com/office/drawing/2014/main" id="{2B235801-0397-5E95-0466-C504ED12CBFC}"/>
              </a:ext>
            </a:extLst>
          </p:cNvPr>
          <p:cNvSpPr/>
          <p:nvPr/>
        </p:nvSpPr>
        <p:spPr>
          <a:xfrm>
            <a:off x="4151862" y="2970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Chat</a:t>
            </a:r>
            <a:endParaRPr lang="en-US" sz="1000" dirty="0"/>
          </a:p>
        </p:txBody>
      </p:sp>
      <p:pic>
        <p:nvPicPr>
          <p:cNvPr id="47" name="Image 12">
            <a:extLst>
              <a:ext uri="{FF2B5EF4-FFF2-40B4-BE49-F238E27FC236}">
                <a16:creationId xmlns:a16="http://schemas.microsoft.com/office/drawing/2014/main" id="{2118AE09-C31B-1FF8-2813-1D5A1A11A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3256664"/>
            <a:ext cx="203149" cy="203149"/>
          </a:xfrm>
          <a:prstGeom prst="rect">
            <a:avLst/>
          </a:prstGeom>
        </p:spPr>
      </p:pic>
      <p:sp>
        <p:nvSpPr>
          <p:cNvPr id="48" name="Text 13">
            <a:extLst>
              <a:ext uri="{FF2B5EF4-FFF2-40B4-BE49-F238E27FC236}">
                <a16:creationId xmlns:a16="http://schemas.microsoft.com/office/drawing/2014/main" id="{D2909B3D-5A1E-2768-9024-E71659815285}"/>
              </a:ext>
            </a:extLst>
          </p:cNvPr>
          <p:cNvSpPr/>
          <p:nvPr/>
        </p:nvSpPr>
        <p:spPr>
          <a:xfrm>
            <a:off x="4151862" y="3275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Knowledgebases</a:t>
            </a:r>
            <a:endParaRPr lang="en-US" sz="1000" dirty="0"/>
          </a:p>
        </p:txBody>
      </p:sp>
      <p:pic>
        <p:nvPicPr>
          <p:cNvPr id="49" name="Image 13">
            <a:extLst>
              <a:ext uri="{FF2B5EF4-FFF2-40B4-BE49-F238E27FC236}">
                <a16:creationId xmlns:a16="http://schemas.microsoft.com/office/drawing/2014/main" id="{24F9E36D-1384-55B6-21DF-3F4E1DD43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47138" y="3561464"/>
            <a:ext cx="203149" cy="203149"/>
          </a:xfrm>
          <a:prstGeom prst="rect">
            <a:avLst/>
          </a:prstGeom>
        </p:spPr>
      </p:pic>
      <p:sp>
        <p:nvSpPr>
          <p:cNvPr id="50" name="Text 14">
            <a:extLst>
              <a:ext uri="{FF2B5EF4-FFF2-40B4-BE49-F238E27FC236}">
                <a16:creationId xmlns:a16="http://schemas.microsoft.com/office/drawing/2014/main" id="{BA30AF4C-C9E9-0A5E-C241-95C03E73CDC5}"/>
              </a:ext>
            </a:extLst>
          </p:cNvPr>
          <p:cNvSpPr/>
          <p:nvPr/>
        </p:nvSpPr>
        <p:spPr>
          <a:xfrm>
            <a:off x="4151862" y="3580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RAG</a:t>
            </a:r>
            <a:endParaRPr lang="en-US" sz="1000" dirty="0"/>
          </a:p>
        </p:txBody>
      </p:sp>
      <p:pic>
        <p:nvPicPr>
          <p:cNvPr id="51" name="Image 14">
            <a:extLst>
              <a:ext uri="{FF2B5EF4-FFF2-40B4-BE49-F238E27FC236}">
                <a16:creationId xmlns:a16="http://schemas.microsoft.com/office/drawing/2014/main" id="{D425D094-8C7A-0B1A-9195-90D70AEFB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3866264"/>
            <a:ext cx="203149" cy="203149"/>
          </a:xfrm>
          <a:prstGeom prst="rect">
            <a:avLst/>
          </a:prstGeom>
        </p:spPr>
      </p:pic>
      <p:sp>
        <p:nvSpPr>
          <p:cNvPr id="52" name="Text 15">
            <a:extLst>
              <a:ext uri="{FF2B5EF4-FFF2-40B4-BE49-F238E27FC236}">
                <a16:creationId xmlns:a16="http://schemas.microsoft.com/office/drawing/2014/main" id="{DEFCFEC0-D92E-80BF-7268-BF2E19F979CB}"/>
              </a:ext>
            </a:extLst>
          </p:cNvPr>
          <p:cNvSpPr/>
          <p:nvPr/>
        </p:nvSpPr>
        <p:spPr>
          <a:xfrm>
            <a:off x="4151862" y="3885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Realtime *STS/STT/TTS</a:t>
            </a:r>
            <a:endParaRPr lang="en-US" sz="1000" dirty="0"/>
          </a:p>
        </p:txBody>
      </p:sp>
      <p:pic>
        <p:nvPicPr>
          <p:cNvPr id="53" name="Image 15">
            <a:extLst>
              <a:ext uri="{FF2B5EF4-FFF2-40B4-BE49-F238E27FC236}">
                <a16:creationId xmlns:a16="http://schemas.microsoft.com/office/drawing/2014/main" id="{E8BFBE4A-F83A-BAE0-C50F-73C08E822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4171064"/>
            <a:ext cx="203149" cy="203149"/>
          </a:xfrm>
          <a:prstGeom prst="rect">
            <a:avLst/>
          </a:prstGeom>
        </p:spPr>
      </p:pic>
      <p:sp>
        <p:nvSpPr>
          <p:cNvPr id="54" name="Text 16">
            <a:extLst>
              <a:ext uri="{FF2B5EF4-FFF2-40B4-BE49-F238E27FC236}">
                <a16:creationId xmlns:a16="http://schemas.microsoft.com/office/drawing/2014/main" id="{6717D689-E804-882B-643F-1FC3A7FEEF74}"/>
              </a:ext>
            </a:extLst>
          </p:cNvPr>
          <p:cNvSpPr/>
          <p:nvPr/>
        </p:nvSpPr>
        <p:spPr>
          <a:xfrm>
            <a:off x="4151862" y="4190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9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Agents (tools)</a:t>
            </a:r>
            <a:endParaRPr lang="en-US" sz="1000" dirty="0"/>
          </a:p>
        </p:txBody>
      </p:sp>
      <p:pic>
        <p:nvPicPr>
          <p:cNvPr id="55" name="Image 16">
            <a:extLst>
              <a:ext uri="{FF2B5EF4-FFF2-40B4-BE49-F238E27FC236}">
                <a16:creationId xmlns:a16="http://schemas.microsoft.com/office/drawing/2014/main" id="{631A0667-75A4-1CCB-BABF-943C7B761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7138" y="4475864"/>
            <a:ext cx="203149" cy="203149"/>
          </a:xfrm>
          <a:prstGeom prst="rect">
            <a:avLst/>
          </a:prstGeom>
        </p:spPr>
      </p:pic>
      <p:sp>
        <p:nvSpPr>
          <p:cNvPr id="56" name="Text 17">
            <a:extLst>
              <a:ext uri="{FF2B5EF4-FFF2-40B4-BE49-F238E27FC236}">
                <a16:creationId xmlns:a16="http://schemas.microsoft.com/office/drawing/2014/main" id="{7D912006-7C7E-781D-2183-9EEE49589DA7}"/>
              </a:ext>
            </a:extLst>
          </p:cNvPr>
          <p:cNvSpPr/>
          <p:nvPr/>
        </p:nvSpPr>
        <p:spPr>
          <a:xfrm>
            <a:off x="4151862" y="4494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Multi-modality</a:t>
            </a:r>
            <a:endParaRPr lang="en-US" sz="1000" dirty="0"/>
          </a:p>
        </p:txBody>
      </p:sp>
      <p:sp>
        <p:nvSpPr>
          <p:cNvPr id="58" name="Text 18">
            <a:extLst>
              <a:ext uri="{FF2B5EF4-FFF2-40B4-BE49-F238E27FC236}">
                <a16:creationId xmlns:a16="http://schemas.microsoft.com/office/drawing/2014/main" id="{B7CF4F2F-72EC-2058-F4BD-ACD0DA772B13}"/>
              </a:ext>
            </a:extLst>
          </p:cNvPr>
          <p:cNvSpPr/>
          <p:nvPr/>
        </p:nvSpPr>
        <p:spPr>
          <a:xfrm>
            <a:off x="6475381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SecOps</a:t>
            </a:r>
            <a:endParaRPr lang="en-US" sz="1600" dirty="0"/>
          </a:p>
        </p:txBody>
      </p:sp>
      <p:pic>
        <p:nvPicPr>
          <p:cNvPr id="59" name="Image 18">
            <a:extLst>
              <a:ext uri="{FF2B5EF4-FFF2-40B4-BE49-F238E27FC236}">
                <a16:creationId xmlns:a16="http://schemas.microsoft.com/office/drawing/2014/main" id="{4DBE9BB3-EB5B-B8BE-E7B9-43978E6E2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2647064"/>
            <a:ext cx="203149" cy="203149"/>
          </a:xfrm>
          <a:prstGeom prst="rect">
            <a:avLst/>
          </a:prstGeom>
        </p:spPr>
      </p:pic>
      <p:sp>
        <p:nvSpPr>
          <p:cNvPr id="60" name="Text 19">
            <a:extLst>
              <a:ext uri="{FF2B5EF4-FFF2-40B4-BE49-F238E27FC236}">
                <a16:creationId xmlns:a16="http://schemas.microsoft.com/office/drawing/2014/main" id="{415584D5-663E-33CE-837A-A31E8F3DBD13}"/>
              </a:ext>
            </a:extLst>
          </p:cNvPr>
          <p:cNvSpPr/>
          <p:nvPr/>
        </p:nvSpPr>
        <p:spPr>
          <a:xfrm>
            <a:off x="6780105" y="2647039"/>
            <a:ext cx="1604032" cy="372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Prompt injection protection</a:t>
            </a:r>
            <a:endParaRPr lang="en-US" sz="1000" dirty="0"/>
          </a:p>
        </p:txBody>
      </p:sp>
      <p:pic>
        <p:nvPicPr>
          <p:cNvPr id="61" name="Image 19">
            <a:extLst>
              <a:ext uri="{FF2B5EF4-FFF2-40B4-BE49-F238E27FC236}">
                <a16:creationId xmlns:a16="http://schemas.microsoft.com/office/drawing/2014/main" id="{3E70A751-5BF7-72BD-26BC-F91E73C35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3078864"/>
            <a:ext cx="203149" cy="203149"/>
          </a:xfrm>
          <a:prstGeom prst="rect">
            <a:avLst/>
          </a:prstGeom>
        </p:spPr>
      </p:pic>
      <p:sp>
        <p:nvSpPr>
          <p:cNvPr id="62" name="Text 20">
            <a:extLst>
              <a:ext uri="{FF2B5EF4-FFF2-40B4-BE49-F238E27FC236}">
                <a16:creationId xmlns:a16="http://schemas.microsoft.com/office/drawing/2014/main" id="{798642B1-CB4C-0EF1-6BB6-18BAFBA339B6}"/>
              </a:ext>
            </a:extLst>
          </p:cNvPr>
          <p:cNvSpPr/>
          <p:nvPr/>
        </p:nvSpPr>
        <p:spPr>
          <a:xfrm>
            <a:off x="6780105" y="3097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Data leakage detection</a:t>
            </a:r>
            <a:endParaRPr lang="en-US" sz="1000" dirty="0"/>
          </a:p>
        </p:txBody>
      </p:sp>
      <p:pic>
        <p:nvPicPr>
          <p:cNvPr id="63" name="Image 20">
            <a:extLst>
              <a:ext uri="{FF2B5EF4-FFF2-40B4-BE49-F238E27FC236}">
                <a16:creationId xmlns:a16="http://schemas.microsoft.com/office/drawing/2014/main" id="{D0202CCD-87DB-0895-F389-3615397A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75381" y="3383664"/>
            <a:ext cx="203149" cy="203149"/>
          </a:xfrm>
          <a:prstGeom prst="rect">
            <a:avLst/>
          </a:prstGeom>
        </p:spPr>
      </p:pic>
      <p:sp>
        <p:nvSpPr>
          <p:cNvPr id="64" name="Text 21">
            <a:extLst>
              <a:ext uri="{FF2B5EF4-FFF2-40B4-BE49-F238E27FC236}">
                <a16:creationId xmlns:a16="http://schemas.microsoft.com/office/drawing/2014/main" id="{C753B16E-B81D-6844-E75D-CA01C623B05D}"/>
              </a:ext>
            </a:extLst>
          </p:cNvPr>
          <p:cNvSpPr/>
          <p:nvPr/>
        </p:nvSpPr>
        <p:spPr>
          <a:xfrm>
            <a:off x="6780105" y="3402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Content moderation</a:t>
            </a:r>
            <a:endParaRPr lang="en-US" sz="1000" dirty="0"/>
          </a:p>
        </p:txBody>
      </p:sp>
      <p:sp>
        <p:nvSpPr>
          <p:cNvPr id="66" name="Text 22">
            <a:extLst>
              <a:ext uri="{FF2B5EF4-FFF2-40B4-BE49-F238E27FC236}">
                <a16:creationId xmlns:a16="http://schemas.microsoft.com/office/drawing/2014/main" id="{A64BAF26-9FA5-F11D-CBD9-E7835495D561}"/>
              </a:ext>
            </a:extLst>
          </p:cNvPr>
          <p:cNvSpPr/>
          <p:nvPr/>
        </p:nvSpPr>
        <p:spPr>
          <a:xfrm>
            <a:off x="9103624" y="2126339"/>
            <a:ext cx="1934150" cy="33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80"/>
              </a:lnSpc>
              <a:buNone/>
            </a:pPr>
            <a:r>
              <a:rPr lang="en-US" sz="16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DevOps</a:t>
            </a:r>
            <a:endParaRPr lang="en-US" sz="1600" dirty="0"/>
          </a:p>
        </p:txBody>
      </p:sp>
      <p:pic>
        <p:nvPicPr>
          <p:cNvPr id="67" name="Image 22">
            <a:extLst>
              <a:ext uri="{FF2B5EF4-FFF2-40B4-BE49-F238E27FC236}">
                <a16:creationId xmlns:a16="http://schemas.microsoft.com/office/drawing/2014/main" id="{80BC9BC2-DF21-0D4D-3465-FC6A46D3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2647064"/>
            <a:ext cx="203149" cy="203149"/>
          </a:xfrm>
          <a:prstGeom prst="rect">
            <a:avLst/>
          </a:prstGeom>
        </p:spPr>
      </p:pic>
      <p:sp>
        <p:nvSpPr>
          <p:cNvPr id="68" name="Text 23">
            <a:extLst>
              <a:ext uri="{FF2B5EF4-FFF2-40B4-BE49-F238E27FC236}">
                <a16:creationId xmlns:a16="http://schemas.microsoft.com/office/drawing/2014/main" id="{3C7062FB-F332-AB07-BDD1-F28B3B05E011}"/>
              </a:ext>
            </a:extLst>
          </p:cNvPr>
          <p:cNvSpPr/>
          <p:nvPr/>
        </p:nvSpPr>
        <p:spPr>
          <a:xfrm>
            <a:off x="9408347" y="26660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AD integration</a:t>
            </a:r>
            <a:endParaRPr lang="en-US" sz="1000" dirty="0"/>
          </a:p>
        </p:txBody>
      </p:sp>
      <p:pic>
        <p:nvPicPr>
          <p:cNvPr id="69" name="Image 23">
            <a:extLst>
              <a:ext uri="{FF2B5EF4-FFF2-40B4-BE49-F238E27FC236}">
                <a16:creationId xmlns:a16="http://schemas.microsoft.com/office/drawing/2014/main" id="{021B291C-7240-9112-2660-B64DD4850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2951864"/>
            <a:ext cx="203149" cy="203149"/>
          </a:xfrm>
          <a:prstGeom prst="rect">
            <a:avLst/>
          </a:prstGeom>
        </p:spPr>
      </p:pic>
      <p:sp>
        <p:nvSpPr>
          <p:cNvPr id="70" name="Text 24">
            <a:extLst>
              <a:ext uri="{FF2B5EF4-FFF2-40B4-BE49-F238E27FC236}">
                <a16:creationId xmlns:a16="http://schemas.microsoft.com/office/drawing/2014/main" id="{7BA328B8-B920-560E-EFF9-EE3A62C1F989}"/>
              </a:ext>
            </a:extLst>
          </p:cNvPr>
          <p:cNvSpPr/>
          <p:nvPr/>
        </p:nvSpPr>
        <p:spPr>
          <a:xfrm>
            <a:off x="9408347" y="29708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Tracing</a:t>
            </a:r>
            <a:endParaRPr lang="en-US" sz="1000" dirty="0"/>
          </a:p>
        </p:txBody>
      </p:sp>
      <p:pic>
        <p:nvPicPr>
          <p:cNvPr id="71" name="Image 24">
            <a:extLst>
              <a:ext uri="{FF2B5EF4-FFF2-40B4-BE49-F238E27FC236}">
                <a16:creationId xmlns:a16="http://schemas.microsoft.com/office/drawing/2014/main" id="{8DF73B7D-2D28-A82C-F098-1A4640771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256664"/>
            <a:ext cx="203149" cy="203149"/>
          </a:xfrm>
          <a:prstGeom prst="rect">
            <a:avLst/>
          </a:prstGeom>
        </p:spPr>
      </p:pic>
      <p:sp>
        <p:nvSpPr>
          <p:cNvPr id="72" name="Text 25">
            <a:extLst>
              <a:ext uri="{FF2B5EF4-FFF2-40B4-BE49-F238E27FC236}">
                <a16:creationId xmlns:a16="http://schemas.microsoft.com/office/drawing/2014/main" id="{EF08CF48-108B-9D72-B642-1CC346F907DC}"/>
              </a:ext>
            </a:extLst>
          </p:cNvPr>
          <p:cNvSpPr/>
          <p:nvPr/>
        </p:nvSpPr>
        <p:spPr>
          <a:xfrm>
            <a:off x="9713071" y="32756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Calls</a:t>
            </a:r>
            <a:endParaRPr lang="en-US" sz="1000" dirty="0"/>
          </a:p>
        </p:txBody>
      </p:sp>
      <p:pic>
        <p:nvPicPr>
          <p:cNvPr id="73" name="Image 25">
            <a:extLst>
              <a:ext uri="{FF2B5EF4-FFF2-40B4-BE49-F238E27FC236}">
                <a16:creationId xmlns:a16="http://schemas.microsoft.com/office/drawing/2014/main" id="{1A16F273-9ABA-DB82-F370-37042C89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561464"/>
            <a:ext cx="203149" cy="203149"/>
          </a:xfrm>
          <a:prstGeom prst="rect">
            <a:avLst/>
          </a:prstGeom>
        </p:spPr>
      </p:pic>
      <p:sp>
        <p:nvSpPr>
          <p:cNvPr id="74" name="Text 26">
            <a:extLst>
              <a:ext uri="{FF2B5EF4-FFF2-40B4-BE49-F238E27FC236}">
                <a16:creationId xmlns:a16="http://schemas.microsoft.com/office/drawing/2014/main" id="{DFF2730C-49D6-265B-BAC8-6E6F0A87632D}"/>
              </a:ext>
            </a:extLst>
          </p:cNvPr>
          <p:cNvSpPr/>
          <p:nvPr/>
        </p:nvSpPr>
        <p:spPr>
          <a:xfrm>
            <a:off x="9713071" y="35804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Generation</a:t>
            </a:r>
            <a:endParaRPr lang="en-US" sz="1000" dirty="0"/>
          </a:p>
        </p:txBody>
      </p:sp>
      <p:pic>
        <p:nvPicPr>
          <p:cNvPr id="75" name="Image 26">
            <a:extLst>
              <a:ext uri="{FF2B5EF4-FFF2-40B4-BE49-F238E27FC236}">
                <a16:creationId xmlns:a16="http://schemas.microsoft.com/office/drawing/2014/main" id="{3FAD78EC-67C1-74A2-7F79-D0CDC353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3866264"/>
            <a:ext cx="203149" cy="203149"/>
          </a:xfrm>
          <a:prstGeom prst="rect">
            <a:avLst/>
          </a:prstGeom>
        </p:spPr>
      </p:pic>
      <p:sp>
        <p:nvSpPr>
          <p:cNvPr id="76" name="Text 27">
            <a:extLst>
              <a:ext uri="{FF2B5EF4-FFF2-40B4-BE49-F238E27FC236}">
                <a16:creationId xmlns:a16="http://schemas.microsoft.com/office/drawing/2014/main" id="{F65AE5D7-3DBA-A726-1C2E-D70EE8AEB6F2}"/>
              </a:ext>
            </a:extLst>
          </p:cNvPr>
          <p:cNvSpPr/>
          <p:nvPr/>
        </p:nvSpPr>
        <p:spPr>
          <a:xfrm>
            <a:off x="9713071" y="38852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Latencies</a:t>
            </a:r>
            <a:endParaRPr lang="en-US" sz="1000" dirty="0"/>
          </a:p>
        </p:txBody>
      </p:sp>
      <p:pic>
        <p:nvPicPr>
          <p:cNvPr id="77" name="Image 27">
            <a:extLst>
              <a:ext uri="{FF2B5EF4-FFF2-40B4-BE49-F238E27FC236}">
                <a16:creationId xmlns:a16="http://schemas.microsoft.com/office/drawing/2014/main" id="{ED727928-C125-B270-6661-90323D622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8347" y="4171064"/>
            <a:ext cx="203149" cy="203149"/>
          </a:xfrm>
          <a:prstGeom prst="rect">
            <a:avLst/>
          </a:prstGeom>
        </p:spPr>
      </p:pic>
      <p:sp>
        <p:nvSpPr>
          <p:cNvPr id="78" name="Text 28">
            <a:extLst>
              <a:ext uri="{FF2B5EF4-FFF2-40B4-BE49-F238E27FC236}">
                <a16:creationId xmlns:a16="http://schemas.microsoft.com/office/drawing/2014/main" id="{15298A1D-F77B-3038-DCA7-216EE3B6C012}"/>
              </a:ext>
            </a:extLst>
          </p:cNvPr>
          <p:cNvSpPr/>
          <p:nvPr/>
        </p:nvSpPr>
        <p:spPr>
          <a:xfrm>
            <a:off x="9713071" y="41900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Cost</a:t>
            </a:r>
            <a:endParaRPr lang="en-US" sz="1000" dirty="0"/>
          </a:p>
        </p:txBody>
      </p:sp>
      <p:pic>
        <p:nvPicPr>
          <p:cNvPr id="79" name="Image 28">
            <a:extLst>
              <a:ext uri="{FF2B5EF4-FFF2-40B4-BE49-F238E27FC236}">
                <a16:creationId xmlns:a16="http://schemas.microsoft.com/office/drawing/2014/main" id="{E900EF6F-9CF2-23F4-3316-B875E879F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408347" y="4475864"/>
            <a:ext cx="203149" cy="203149"/>
          </a:xfrm>
          <a:prstGeom prst="rect">
            <a:avLst/>
          </a:prstGeom>
        </p:spPr>
      </p:pic>
      <p:sp>
        <p:nvSpPr>
          <p:cNvPr id="80" name="Text 29">
            <a:extLst>
              <a:ext uri="{FF2B5EF4-FFF2-40B4-BE49-F238E27FC236}">
                <a16:creationId xmlns:a16="http://schemas.microsoft.com/office/drawing/2014/main" id="{135FA07B-C051-11A1-70BC-64AB9A4A0AE8}"/>
              </a:ext>
            </a:extLst>
          </p:cNvPr>
          <p:cNvSpPr/>
          <p:nvPr/>
        </p:nvSpPr>
        <p:spPr>
          <a:xfrm>
            <a:off x="9713071" y="4494889"/>
            <a:ext cx="1299308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Users</a:t>
            </a:r>
            <a:endParaRPr lang="en-US" sz="1000" dirty="0"/>
          </a:p>
        </p:txBody>
      </p:sp>
      <p:pic>
        <p:nvPicPr>
          <p:cNvPr id="81" name="Image 29">
            <a:extLst>
              <a:ext uri="{FF2B5EF4-FFF2-40B4-BE49-F238E27FC236}">
                <a16:creationId xmlns:a16="http://schemas.microsoft.com/office/drawing/2014/main" id="{EA37D43D-622D-751E-423E-770EE1AB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03624" y="4780664"/>
            <a:ext cx="203149" cy="203149"/>
          </a:xfrm>
          <a:prstGeom prst="rect">
            <a:avLst/>
          </a:prstGeom>
        </p:spPr>
      </p:pic>
      <p:sp>
        <p:nvSpPr>
          <p:cNvPr id="82" name="Text 30">
            <a:extLst>
              <a:ext uri="{FF2B5EF4-FFF2-40B4-BE49-F238E27FC236}">
                <a16:creationId xmlns:a16="http://schemas.microsoft.com/office/drawing/2014/main" id="{0FB4055D-F04D-D9C4-62F3-B10819D3FB42}"/>
              </a:ext>
            </a:extLst>
          </p:cNvPr>
          <p:cNvSpPr/>
          <p:nvPr/>
        </p:nvSpPr>
        <p:spPr>
          <a:xfrm>
            <a:off x="9408347" y="47996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Load-balancing</a:t>
            </a:r>
            <a:endParaRPr lang="en-US" sz="1000" dirty="0"/>
          </a:p>
        </p:txBody>
      </p:sp>
      <p:pic>
        <p:nvPicPr>
          <p:cNvPr id="83" name="Image 30">
            <a:extLst>
              <a:ext uri="{FF2B5EF4-FFF2-40B4-BE49-F238E27FC236}">
                <a16:creationId xmlns:a16="http://schemas.microsoft.com/office/drawing/2014/main" id="{E68F3800-AE70-DC91-E8E7-24579C410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03624" y="5085464"/>
            <a:ext cx="203149" cy="203149"/>
          </a:xfrm>
          <a:prstGeom prst="rect">
            <a:avLst/>
          </a:prstGeom>
        </p:spPr>
      </p:pic>
      <p:sp>
        <p:nvSpPr>
          <p:cNvPr id="84" name="Text 31">
            <a:extLst>
              <a:ext uri="{FF2B5EF4-FFF2-40B4-BE49-F238E27FC236}">
                <a16:creationId xmlns:a16="http://schemas.microsoft.com/office/drawing/2014/main" id="{0DF7453A-9629-BF61-C504-56D101AD16D6}"/>
              </a:ext>
            </a:extLst>
          </p:cNvPr>
          <p:cNvSpPr/>
          <p:nvPr/>
        </p:nvSpPr>
        <p:spPr>
          <a:xfrm>
            <a:off x="9408347" y="51044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User feedback</a:t>
            </a:r>
            <a:endParaRPr lang="en-US" sz="1000" dirty="0"/>
          </a:p>
        </p:txBody>
      </p:sp>
      <p:pic>
        <p:nvPicPr>
          <p:cNvPr id="85" name="Image 31">
            <a:extLst>
              <a:ext uri="{FF2B5EF4-FFF2-40B4-BE49-F238E27FC236}">
                <a16:creationId xmlns:a16="http://schemas.microsoft.com/office/drawing/2014/main" id="{EAA7845D-94F4-E606-0C80-39078A8B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03624" y="5390264"/>
            <a:ext cx="203149" cy="203149"/>
          </a:xfrm>
          <a:prstGeom prst="rect">
            <a:avLst/>
          </a:prstGeom>
        </p:spPr>
      </p:pic>
      <p:sp>
        <p:nvSpPr>
          <p:cNvPr id="86" name="Text 32">
            <a:extLst>
              <a:ext uri="{FF2B5EF4-FFF2-40B4-BE49-F238E27FC236}">
                <a16:creationId xmlns:a16="http://schemas.microsoft.com/office/drawing/2014/main" id="{EE69A926-B43E-53B8-85EA-6471BE660EEF}"/>
              </a:ext>
            </a:extLst>
          </p:cNvPr>
          <p:cNvSpPr/>
          <p:nvPr/>
        </p:nvSpPr>
        <p:spPr>
          <a:xfrm>
            <a:off x="9408347" y="5409289"/>
            <a:ext cx="1604032" cy="20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LLM Eval framework</a:t>
            </a:r>
            <a:endParaRPr lang="en-US" sz="1000" dirty="0"/>
          </a:p>
        </p:txBody>
      </p:sp>
      <p:pic>
        <p:nvPicPr>
          <p:cNvPr id="88" name="Image 23">
            <a:extLst>
              <a:ext uri="{FF2B5EF4-FFF2-40B4-BE49-F238E27FC236}">
                <a16:creationId xmlns:a16="http://schemas.microsoft.com/office/drawing/2014/main" id="{AB3D0E7B-C393-4F3C-AF28-7B24D1CBA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381" y="3382971"/>
            <a:ext cx="203149" cy="203149"/>
          </a:xfrm>
          <a:prstGeom prst="rect">
            <a:avLst/>
          </a:prstGeom>
        </p:spPr>
      </p:pic>
      <p:pic>
        <p:nvPicPr>
          <p:cNvPr id="89" name="Image 30">
            <a:extLst>
              <a:ext uri="{FF2B5EF4-FFF2-40B4-BE49-F238E27FC236}">
                <a16:creationId xmlns:a16="http://schemas.microsoft.com/office/drawing/2014/main" id="{C94F2CD5-7C8F-4E99-87A8-00AC4066A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03624" y="5390263"/>
            <a:ext cx="203149" cy="2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2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 </a:t>
            </a:r>
            <a:r>
              <a:rPr lang="da-DK" dirty="0" err="1">
                <a:solidFill>
                  <a:srgbClr val="2C3A41"/>
                </a:solidFill>
              </a:rPr>
              <a:t>ai</a:t>
            </a:r>
            <a:r>
              <a:rPr lang="da-DK" dirty="0">
                <a:solidFill>
                  <a:srgbClr val="2C3A41"/>
                </a:solidFill>
              </a:rPr>
              <a:t> – Pricelist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6D9F5B-AA3B-AFEB-253B-FDE138662E6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1836369"/>
          <a:ext cx="9781954" cy="445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95461">
                  <a:extLst>
                    <a:ext uri="{9D8B030D-6E8A-4147-A177-3AD203B41FA5}">
                      <a16:colId xmlns:a16="http://schemas.microsoft.com/office/drawing/2014/main" val="1616104802"/>
                    </a:ext>
                  </a:extLst>
                </a:gridCol>
                <a:gridCol w="2686493">
                  <a:extLst>
                    <a:ext uri="{9D8B030D-6E8A-4147-A177-3AD203B41FA5}">
                      <a16:colId xmlns:a16="http://schemas.microsoft.com/office/drawing/2014/main" val="1791145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Price (DKK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VAT)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33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Poppins" pitchFamily="2" charset="77"/>
                          <a:cs typeface="Poppins" pitchFamily="2" charset="77"/>
                        </a:rPr>
                        <a:t>CAPEX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40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Valid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until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31/12 2024:  Enablement (on-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*)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training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and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setup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77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Enablement (on-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*)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training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and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setup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08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dirty="0">
                          <a:latin typeface="Poppins" pitchFamily="2" charset="77"/>
                          <a:cs typeface="Poppins" pitchFamily="2" charset="77"/>
                        </a:rPr>
                        <a:t>OPEX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578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1.000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20.000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67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. 10.000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35.000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10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Support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incl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.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unlimited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executions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pr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75.000 /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56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Alternative: XX.XXX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capabilities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over 12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month</a:t>
                      </a:r>
                      <a:r>
                        <a:rPr lang="da-DK" sz="1400" strike="noStrike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strike="noStrike" dirty="0" err="1">
                          <a:latin typeface="Poppins" pitchFamily="2" charset="77"/>
                          <a:cs typeface="Poppins" pitchFamily="2" charset="77"/>
                        </a:rPr>
                        <a:t>period</a:t>
                      </a:r>
                      <a:endParaRPr lang="da-DK" sz="1400" strike="noStrike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14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6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On-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prem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support (T&amp;M) –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price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pr.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756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Custom AI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capability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extension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(T&amp;M) –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price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 pr. </a:t>
                      </a:r>
                      <a:r>
                        <a:rPr lang="da-DK" sz="1400" dirty="0" err="1">
                          <a:latin typeface="Poppins" pitchFamily="2" charset="77"/>
                          <a:cs typeface="Poppins" pitchFamily="2" charset="77"/>
                        </a:rPr>
                        <a:t>hour</a:t>
                      </a:r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. Senior/Specialist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1.200/1.500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39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Custom templates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dirty="0">
                          <a:latin typeface="Poppins" pitchFamily="2" charset="77"/>
                          <a:cs typeface="Poppins" pitchFamily="2" charset="77"/>
                        </a:rPr>
                        <a:t>Contact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571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EE062A2-9912-4073-A793-6F54B427AC14}"/>
              </a:ext>
            </a:extLst>
          </p:cNvPr>
          <p:cNvSpPr txBox="1"/>
          <p:nvPr/>
        </p:nvSpPr>
        <p:spPr>
          <a:xfrm>
            <a:off x="873869" y="6430819"/>
            <a:ext cx="986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Poppins" pitchFamily="2" charset="77"/>
                <a:cs typeface="Poppins" pitchFamily="2" charset="77"/>
              </a:rPr>
              <a:t>*) Installation in customer datacenter or customer cloud subscription</a:t>
            </a:r>
          </a:p>
          <a:p>
            <a:r>
              <a:rPr lang="en-US" sz="900" dirty="0">
                <a:latin typeface="Poppins" pitchFamily="2" charset="77"/>
                <a:cs typeface="Poppins" pitchFamily="2" charset="77"/>
              </a:rPr>
              <a:t>**) Excl. cloud consumption cost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C6B577-1D6C-161A-9889-EF5676B2A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94307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35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C127BA-DAC5-634B-2958-1A8B1E6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898C21-E17B-46C6-4C11-E2B317E3CAC4}"/>
              </a:ext>
            </a:extLst>
          </p:cNvPr>
          <p:cNvSpPr txBox="1"/>
          <p:nvPr/>
        </p:nvSpPr>
        <p:spPr>
          <a:xfrm>
            <a:off x="3651469" y="2562135"/>
            <a:ext cx="4889062" cy="10364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a-DK" sz="4000" b="1" dirty="0" err="1">
                <a:latin typeface="Poppins SemiBold" pitchFamily="2" charset="77"/>
                <a:cs typeface="Poppins SemiBold" pitchFamily="2" charset="77"/>
              </a:rPr>
              <a:t>Appendix</a:t>
            </a:r>
            <a:endParaRPr lang="da-DK" sz="4000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C8FA40B-3889-6150-B5E2-0D160C1B1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USER INTERFACE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9408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381500" cy="1230600"/>
          </a:xfrm>
        </p:spPr>
        <p:txBody>
          <a:bodyPr>
            <a:normAutofit/>
          </a:bodyPr>
          <a:lstStyle/>
          <a:p>
            <a:r>
              <a:rPr lang="da-DK" dirty="0"/>
              <a:t>Corax </a:t>
            </a:r>
            <a:r>
              <a:rPr lang="da-DK" dirty="0" err="1"/>
              <a:t>configurator</a:t>
            </a:r>
            <a:endParaRPr lang="da-DK" dirty="0"/>
          </a:p>
        </p:txBody>
      </p:sp>
      <p:pic>
        <p:nvPicPr>
          <p:cNvPr id="13" name="Picture 12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41E8BF6A-6992-5F76-425D-DE37CE4A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5B1BA-D439-6AB3-1D44-BA7FD0707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240" y="2369137"/>
            <a:ext cx="5176642" cy="30147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E5587-F393-8A7E-CA52-4D192E23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26600"/>
            <a:ext cx="3532306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management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Versioning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 err="1">
                <a:solidFill>
                  <a:srgbClr val="2C3A41"/>
                </a:solidFill>
              </a:rPr>
              <a:t>Sharing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Evaluation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Deployment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6EC0979-C378-8761-0E7B-8DDEF50A2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9423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DEC65B20-7D48-E136-C90B-2C189DCB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4179D-E5E1-4DEC-5982-E4FCE979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457700" cy="1236592"/>
          </a:xfrm>
        </p:spPr>
        <p:txBody>
          <a:bodyPr>
            <a:normAutofit/>
          </a:bodyPr>
          <a:lstStyle/>
          <a:p>
            <a:r>
              <a:rPr lang="da-DK" dirty="0"/>
              <a:t>Corax </a:t>
            </a:r>
            <a:r>
              <a:rPr lang="da-DK" dirty="0" err="1"/>
              <a:t>configurator</a:t>
            </a:r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6F6C5-D9D8-09AD-D067-087B7E20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9419" y="121007"/>
            <a:ext cx="6221415" cy="685800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981A2-977A-1EA2-EAC2-DEEF521AC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9" t="2181"/>
          <a:stretch/>
        </p:blipFill>
        <p:spPr>
          <a:xfrm>
            <a:off x="6003534" y="2215792"/>
            <a:ext cx="5106256" cy="3155117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DECBF3-1110-389E-F810-89869B91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21287"/>
            <a:ext cx="4069724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</a:t>
            </a:r>
            <a:r>
              <a:rPr lang="da-DK" sz="1400" dirty="0" err="1">
                <a:solidFill>
                  <a:srgbClr val="2C3A41"/>
                </a:solidFill>
              </a:rPr>
              <a:t>configuration</a:t>
            </a:r>
            <a:r>
              <a:rPr lang="da-DK" sz="1400" dirty="0">
                <a:solidFill>
                  <a:srgbClr val="2C3A41"/>
                </a:solidFill>
              </a:rPr>
              <a:t>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No </a:t>
            </a:r>
            <a:r>
              <a:rPr lang="da-DK" sz="1400" dirty="0" err="1">
                <a:solidFill>
                  <a:srgbClr val="2C3A41"/>
                </a:solidFill>
              </a:rPr>
              <a:t>coding</a:t>
            </a:r>
            <a:r>
              <a:rPr lang="da-DK" sz="1400" dirty="0">
                <a:solidFill>
                  <a:srgbClr val="2C3A41"/>
                </a:solidFill>
              </a:rPr>
              <a:t>, no </a:t>
            </a:r>
            <a:r>
              <a:rPr lang="da-DK" sz="1400" dirty="0" err="1">
                <a:solidFill>
                  <a:srgbClr val="2C3A41"/>
                </a:solidFill>
              </a:rPr>
              <a:t>builds</a:t>
            </a:r>
            <a:r>
              <a:rPr lang="da-DK" sz="1400" dirty="0">
                <a:solidFill>
                  <a:srgbClr val="2C3A41"/>
                </a:solidFill>
              </a:rPr>
              <a:t>, no releases</a:t>
            </a:r>
          </a:p>
          <a:p>
            <a:r>
              <a:rPr lang="da-DK" sz="1400" dirty="0" err="1">
                <a:solidFill>
                  <a:srgbClr val="2C3A41"/>
                </a:solidFill>
              </a:rPr>
              <a:t>Capability</a:t>
            </a:r>
            <a:r>
              <a:rPr lang="da-DK" sz="1400" dirty="0">
                <a:solidFill>
                  <a:srgbClr val="2C3A41"/>
                </a:solidFill>
              </a:rPr>
              <a:t> templates to </a:t>
            </a:r>
            <a:r>
              <a:rPr lang="da-DK" sz="1400" dirty="0" err="1">
                <a:solidFill>
                  <a:srgbClr val="2C3A41"/>
                </a:solidFill>
              </a:rPr>
              <a:t>get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started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Prompt </a:t>
            </a:r>
            <a:r>
              <a:rPr lang="da-DK" sz="1400" dirty="0" err="1">
                <a:solidFill>
                  <a:srgbClr val="2C3A41"/>
                </a:solidFill>
              </a:rPr>
              <a:t>library</a:t>
            </a:r>
            <a:r>
              <a:rPr lang="da-DK" sz="1400" dirty="0">
                <a:solidFill>
                  <a:srgbClr val="2C3A41"/>
                </a:solidFill>
              </a:rPr>
              <a:t> to assist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with </a:t>
            </a:r>
            <a:r>
              <a:rPr lang="da-DK" sz="1400" dirty="0" err="1">
                <a:solidFill>
                  <a:srgbClr val="2C3A41"/>
                </a:solidFill>
              </a:rPr>
              <a:t>writing</a:t>
            </a:r>
            <a:r>
              <a:rPr lang="da-DK" sz="1400" dirty="0">
                <a:solidFill>
                  <a:srgbClr val="2C3A41"/>
                </a:solidFill>
              </a:rPr>
              <a:t> prompts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C689CA-AD00-7006-B710-7776AB1AC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0968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D9C61D45-D3E1-EB76-C7D0-F23ED342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55008-2A76-FEDE-4E77-43A47723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API </a:t>
            </a:r>
            <a:r>
              <a:rPr lang="da-DK" dirty="0" err="1"/>
              <a:t>first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74ECB-2628-0FF7-F8EA-2121E938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800" y="-85472"/>
            <a:ext cx="6906145" cy="68580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6CAD3-CBEC-6A54-AA68-04A1A0A82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034" y="2123768"/>
            <a:ext cx="5007429" cy="31557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A1C8DE-46C3-C9F1-434F-759471075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C0CC3D-88DA-5561-14B2-CCAD8E8A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0829"/>
            <a:ext cx="4069724" cy="2862322"/>
          </a:xfrm>
        </p:spPr>
        <p:txBody>
          <a:bodyPr>
            <a:normAutofit/>
          </a:bodyPr>
          <a:lstStyle/>
          <a:p>
            <a:r>
              <a:rPr lang="da-DK" sz="1400" dirty="0">
                <a:solidFill>
                  <a:srgbClr val="2C3A41"/>
                </a:solidFill>
              </a:rPr>
              <a:t>Simple </a:t>
            </a:r>
            <a:r>
              <a:rPr lang="da-DK" sz="1400" dirty="0" err="1">
                <a:solidFill>
                  <a:srgbClr val="2C3A41"/>
                </a:solidFill>
              </a:rPr>
              <a:t>configuration</a:t>
            </a:r>
            <a:r>
              <a:rPr lang="da-DK" sz="1400" dirty="0">
                <a:solidFill>
                  <a:srgbClr val="2C3A41"/>
                </a:solidFill>
              </a:rPr>
              <a:t> of </a:t>
            </a:r>
            <a:r>
              <a:rPr lang="da-DK" sz="1400" dirty="0" err="1">
                <a:solidFill>
                  <a:srgbClr val="2C3A41"/>
                </a:solidFill>
              </a:rPr>
              <a:t>capabilities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No </a:t>
            </a:r>
            <a:r>
              <a:rPr lang="da-DK" sz="1400" dirty="0" err="1">
                <a:solidFill>
                  <a:srgbClr val="2C3A41"/>
                </a:solidFill>
              </a:rPr>
              <a:t>coding</a:t>
            </a:r>
            <a:r>
              <a:rPr lang="da-DK" sz="1400" dirty="0">
                <a:solidFill>
                  <a:srgbClr val="2C3A41"/>
                </a:solidFill>
              </a:rPr>
              <a:t>, no </a:t>
            </a:r>
            <a:r>
              <a:rPr lang="da-DK" sz="1400" dirty="0" err="1">
                <a:solidFill>
                  <a:srgbClr val="2C3A41"/>
                </a:solidFill>
              </a:rPr>
              <a:t>builds</a:t>
            </a:r>
            <a:r>
              <a:rPr lang="da-DK" sz="1400" dirty="0">
                <a:solidFill>
                  <a:srgbClr val="2C3A41"/>
                </a:solidFill>
              </a:rPr>
              <a:t>, no releases</a:t>
            </a:r>
          </a:p>
          <a:p>
            <a:r>
              <a:rPr lang="da-DK" sz="1400" dirty="0" err="1">
                <a:solidFill>
                  <a:srgbClr val="2C3A41"/>
                </a:solidFill>
              </a:rPr>
              <a:t>Capability</a:t>
            </a:r>
            <a:r>
              <a:rPr lang="da-DK" sz="1400" dirty="0">
                <a:solidFill>
                  <a:srgbClr val="2C3A41"/>
                </a:solidFill>
              </a:rPr>
              <a:t> templates to </a:t>
            </a:r>
            <a:r>
              <a:rPr lang="da-DK" sz="1400" dirty="0" err="1">
                <a:solidFill>
                  <a:srgbClr val="2C3A41"/>
                </a:solidFill>
              </a:rPr>
              <a:t>get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started</a:t>
            </a:r>
            <a:endParaRPr lang="da-DK" sz="1400" dirty="0">
              <a:solidFill>
                <a:srgbClr val="2C3A41"/>
              </a:solidFill>
            </a:endParaRPr>
          </a:p>
          <a:p>
            <a:r>
              <a:rPr lang="da-DK" sz="1400" dirty="0">
                <a:solidFill>
                  <a:srgbClr val="2C3A41"/>
                </a:solidFill>
              </a:rPr>
              <a:t>Prompt </a:t>
            </a:r>
            <a:r>
              <a:rPr lang="da-DK" sz="1400" dirty="0" err="1">
                <a:solidFill>
                  <a:srgbClr val="2C3A41"/>
                </a:solidFill>
              </a:rPr>
              <a:t>library</a:t>
            </a:r>
            <a:r>
              <a:rPr lang="da-DK" sz="1400" dirty="0">
                <a:solidFill>
                  <a:srgbClr val="2C3A41"/>
                </a:solidFill>
              </a:rPr>
              <a:t> to assist </a:t>
            </a:r>
            <a:r>
              <a:rPr lang="da-DK" sz="1400" dirty="0" err="1">
                <a:solidFill>
                  <a:srgbClr val="2C3A41"/>
                </a:solidFill>
              </a:rPr>
              <a:t>you</a:t>
            </a:r>
            <a:r>
              <a:rPr lang="da-DK" sz="1400" dirty="0">
                <a:solidFill>
                  <a:srgbClr val="2C3A41"/>
                </a:solidFill>
              </a:rPr>
              <a:t> with </a:t>
            </a:r>
            <a:r>
              <a:rPr lang="da-DK" sz="1400" dirty="0" err="1">
                <a:solidFill>
                  <a:srgbClr val="2C3A41"/>
                </a:solidFill>
              </a:rPr>
              <a:t>writing</a:t>
            </a:r>
            <a:r>
              <a:rPr lang="da-DK" sz="1400" dirty="0">
                <a:solidFill>
                  <a:srgbClr val="2C3A41"/>
                </a:solidFill>
              </a:rPr>
              <a:t> prompts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sz="16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774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9FB2CD0E-05F4-200C-5A06-61F66297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9301EF-4AD7-4A0B-3F46-A9A0D6AB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4069724" cy="1219470"/>
          </a:xfrm>
        </p:spPr>
        <p:txBody>
          <a:bodyPr>
            <a:normAutofit/>
          </a:bodyPr>
          <a:lstStyle/>
          <a:p>
            <a:r>
              <a:rPr lang="da-DK" dirty="0" err="1"/>
              <a:t>DevOps</a:t>
            </a:r>
            <a:r>
              <a:rPr lang="da-DK" dirty="0"/>
              <a:t> Dashboard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0B678-87F0-8883-D93C-276EE7186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06307" y="-766064"/>
            <a:ext cx="5702710" cy="5185017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8952E-0481-C486-76E8-04214C137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6" t="1260" r="1194"/>
          <a:stretch/>
        </p:blipFill>
        <p:spPr>
          <a:xfrm>
            <a:off x="6096000" y="2198670"/>
            <a:ext cx="4866526" cy="311934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62587D-86D8-94F3-8DA6-72C358F85484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6A2EB0-C1E6-1E65-AACB-90BA4DF90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84209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AE98D302-B8CD-31D0-69CB-D8424C049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D2CB41-337A-73B1-B02E-40C698487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12535" y="-526993"/>
            <a:ext cx="7497633" cy="495973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94B1A-4365-E047-4B1A-DF4050371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45488"/>
            <a:ext cx="4826948" cy="3041983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2AA2DC-94C2-F048-9BF8-CD6C42807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F2A751-958B-5709-E06F-CE82D7789226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Screenshots: </a:t>
            </a:r>
            <a:r>
              <a:rPr lang="da-DK" dirty="0" err="1"/>
              <a:t>DevOps</a:t>
            </a:r>
            <a:endParaRPr lang="da-DK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C640BF7-7412-C8BE-0232-D59AC2D11BCA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240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6517689-133F-7FD0-25F6-598882B5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16C48-E853-67F9-4FFB-BAC971A4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909" y="-928258"/>
            <a:ext cx="6882581" cy="6362674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3C784-7DFE-C571-BE38-A8B48073F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66050"/>
            <a:ext cx="4941644" cy="311426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9D0C670-F8FB-893A-622C-81E8B1E78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990EBA-38C1-3AE4-89B7-389D283C0C96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Screenshots: </a:t>
            </a:r>
            <a:r>
              <a:rPr lang="da-DK" dirty="0" err="1"/>
              <a:t>DevOps</a:t>
            </a:r>
            <a:endParaRPr lang="da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49848A4-1A71-B13E-0405-2E1906AB3372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</a:t>
            </a:r>
            <a:endParaRPr lang="da-DK" sz="1400" dirty="0">
              <a:solidFill>
                <a:srgbClr val="2C3A4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en-US" dirty="0">
              <a:solidFill>
                <a:srgbClr val="2C3A41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833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4C2A15EC-77B9-B6ED-9405-438F957B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77" y="-45720"/>
            <a:ext cx="12244754" cy="7797928"/>
          </a:xfrm>
          <a:prstGeom prst="rect">
            <a:avLst/>
          </a:prstGeom>
          <a:ln w="57150">
            <a:noFill/>
            <a:prstDash val="solid"/>
          </a:ln>
        </p:spPr>
      </p:pic>
      <p:pic>
        <p:nvPicPr>
          <p:cNvPr id="1030" name="Picture 6" descr="Beating the cycle: Building resilience ...">
            <a:extLst>
              <a:ext uri="{FF2B5EF4-FFF2-40B4-BE49-F238E27FC236}">
                <a16:creationId xmlns:a16="http://schemas.microsoft.com/office/drawing/2014/main" id="{3E5EAACF-B749-407C-B07E-18B5BE03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55" y="392487"/>
            <a:ext cx="1691743" cy="5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339F52-DBCF-4FEC-BB8A-20C75D8502D1}"/>
              </a:ext>
            </a:extLst>
          </p:cNvPr>
          <p:cNvSpPr/>
          <p:nvPr/>
        </p:nvSpPr>
        <p:spPr>
          <a:xfrm flipV="1">
            <a:off x="5098273" y="2914239"/>
            <a:ext cx="3137906" cy="1269634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29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A3952CF-59DF-3AAA-1304-89531CEC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92" y="908874"/>
            <a:ext cx="8948637" cy="5965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26049-C24B-C3FD-AC63-FE3DA72BB5B5}"/>
              </a:ext>
            </a:extLst>
          </p:cNvPr>
          <p:cNvSpPr/>
          <p:nvPr/>
        </p:nvSpPr>
        <p:spPr>
          <a:xfrm>
            <a:off x="5901926" y="2105112"/>
            <a:ext cx="5241795" cy="33519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6059D-3EE9-257A-0431-C4F0E101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927" y="2247505"/>
            <a:ext cx="5241795" cy="36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99CBB-966A-FFC2-CC40-B5AA39E1E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12" y="3198054"/>
            <a:ext cx="5241795" cy="217052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EC5D58-6E45-0D22-51D1-F1C7B12A9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58EC55-BBB7-E23B-5BA5-523175A1FC64}"/>
              </a:ext>
            </a:extLst>
          </p:cNvPr>
          <p:cNvSpPr txBox="1">
            <a:spLocks/>
          </p:cNvSpPr>
          <p:nvPr/>
        </p:nvSpPr>
        <p:spPr>
          <a:xfrm>
            <a:off x="914400" y="979200"/>
            <a:ext cx="4069724" cy="12194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da-DK" dirty="0"/>
              <a:t>Evaluation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2AF17-1689-323B-8223-A24A4E5F6E8B}"/>
              </a:ext>
            </a:extLst>
          </p:cNvPr>
          <p:cNvSpPr txBox="1">
            <a:spLocks/>
          </p:cNvSpPr>
          <p:nvPr/>
        </p:nvSpPr>
        <p:spPr>
          <a:xfrm>
            <a:off x="914400" y="2442447"/>
            <a:ext cx="4069724" cy="28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err="1">
                <a:solidFill>
                  <a:srgbClr val="2C3A41"/>
                </a:solidFill>
              </a:rPr>
              <a:t>Lorem</a:t>
            </a:r>
            <a:r>
              <a:rPr lang="da-DK" sz="1400" dirty="0">
                <a:solidFill>
                  <a:srgbClr val="2C3A41"/>
                </a:solidFill>
              </a:rPr>
              <a:t> </a:t>
            </a:r>
            <a:r>
              <a:rPr lang="da-DK" sz="1400" dirty="0" err="1">
                <a:solidFill>
                  <a:srgbClr val="2C3A41"/>
                </a:solidFill>
              </a:rPr>
              <a:t>ipsum-work</a:t>
            </a:r>
            <a:r>
              <a:rPr lang="da-DK" sz="1400" dirty="0">
                <a:solidFill>
                  <a:srgbClr val="2C3A41"/>
                </a:solidFill>
              </a:rPr>
              <a:t> in </a:t>
            </a:r>
            <a:r>
              <a:rPr lang="da-DK" sz="1400" dirty="0" err="1">
                <a:solidFill>
                  <a:srgbClr val="2C3A41"/>
                </a:solidFill>
              </a:rPr>
              <a:t>progress</a:t>
            </a:r>
            <a:endParaRPr lang="da-DK" sz="1400" dirty="0">
              <a:solidFill>
                <a:srgbClr val="2C3A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08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E7F626-D493-3B5C-21C7-335D3910D1A4}"/>
              </a:ext>
            </a:extLst>
          </p:cNvPr>
          <p:cNvSpPr/>
          <p:nvPr/>
        </p:nvSpPr>
        <p:spPr>
          <a:xfrm>
            <a:off x="0" y="0"/>
            <a:ext cx="12192000" cy="169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2"/>
                </a:solidFill>
              </a:rPr>
              <a:t>A short story…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555DB-DB82-54E7-5646-A49C077F1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>
                <a:solidFill>
                  <a:schemeClr val="bg2"/>
                </a:solidFill>
              </a:rPr>
              <a:t>Corax.ai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77C72A9-F27D-86C0-36AF-1366BE37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38400"/>
            <a:ext cx="10296995" cy="40644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dirty="0"/>
              <a:t>Second, “How can </a:t>
            </a:r>
            <a:r>
              <a:rPr lang="en-GB" sz="1800" dirty="0" err="1"/>
              <a:t>Corax.ai</a:t>
            </a:r>
            <a:r>
              <a:rPr lang="en-GB" sz="1800" dirty="0"/>
              <a:t> help?”</a:t>
            </a:r>
          </a:p>
          <a:p>
            <a:r>
              <a:rPr lang="en-GB" dirty="0"/>
              <a:t>Identify and map workflow to automate</a:t>
            </a:r>
          </a:p>
          <a:p>
            <a:r>
              <a:rPr lang="en-GB" dirty="0"/>
              <a:t>Use </a:t>
            </a:r>
            <a:r>
              <a:rPr lang="en-GB" dirty="0" err="1"/>
              <a:t>Corax.ai</a:t>
            </a:r>
            <a:r>
              <a:rPr lang="en-GB" dirty="0"/>
              <a:t> to configure, evaluate and deploy necessary AI capabilities to support workflow</a:t>
            </a:r>
          </a:p>
          <a:p>
            <a:r>
              <a:rPr lang="en-GB" dirty="0"/>
              <a:t>Configure workflow and integrations in e.g. *Power Automate and configure API calls to Corax</a:t>
            </a:r>
          </a:p>
          <a:p>
            <a:r>
              <a:rPr lang="en-GB" dirty="0"/>
              <a:t>Validate and fine-tune flow</a:t>
            </a:r>
          </a:p>
          <a:p>
            <a:r>
              <a:rPr lang="en-GB" dirty="0">
                <a:sym typeface="Wingdings" pitchFamily="2" charset="2"/>
              </a:rPr>
              <a:t>Deploy to production</a:t>
            </a:r>
            <a:endParaRPr lang="en-GB" sz="2100" dirty="0"/>
          </a:p>
          <a:p>
            <a:pPr marL="0" indent="0">
              <a:buNone/>
            </a:pPr>
            <a:endParaRPr lang="en-GB" sz="2200" dirty="0"/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B82B5-EF74-8F31-D8F7-9DECC58559AB}"/>
              </a:ext>
            </a:extLst>
          </p:cNvPr>
          <p:cNvSpPr txBox="1"/>
          <p:nvPr/>
        </p:nvSpPr>
        <p:spPr>
          <a:xfrm>
            <a:off x="387559" y="6340243"/>
            <a:ext cx="645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*Any workflow </a:t>
            </a:r>
            <a:r>
              <a:rPr lang="da-DK" sz="1400" i="1" dirty="0" err="1"/>
              <a:t>builder</a:t>
            </a:r>
            <a:r>
              <a:rPr lang="da-DK" sz="1400" i="1" dirty="0"/>
              <a:t> </a:t>
            </a:r>
            <a:r>
              <a:rPr lang="da-DK" sz="1400" i="1" dirty="0" err="1"/>
              <a:t>can</a:t>
            </a:r>
            <a:r>
              <a:rPr lang="da-DK" sz="1400" i="1" dirty="0"/>
              <a:t> </a:t>
            </a:r>
            <a:r>
              <a:rPr lang="da-DK" sz="1400" i="1" dirty="0" err="1"/>
              <a:t>be</a:t>
            </a:r>
            <a:r>
              <a:rPr lang="da-DK" sz="1400" i="1" dirty="0"/>
              <a:t> </a:t>
            </a:r>
            <a:r>
              <a:rPr lang="da-DK" sz="1400" i="1" dirty="0" err="1"/>
              <a:t>used</a:t>
            </a:r>
            <a:r>
              <a:rPr lang="da-DK" sz="1400" i="1" dirty="0"/>
              <a:t> </a:t>
            </a:r>
            <a:r>
              <a:rPr lang="da-DK" sz="1400" i="1" dirty="0" err="1"/>
              <a:t>that</a:t>
            </a:r>
            <a:r>
              <a:rPr lang="da-DK" sz="1400" i="1" dirty="0"/>
              <a:t> supports </a:t>
            </a:r>
            <a:r>
              <a:rPr lang="da-DK" sz="1400" i="1" dirty="0" err="1"/>
              <a:t>calling</a:t>
            </a:r>
            <a:r>
              <a:rPr lang="da-DK" sz="1400" i="1" dirty="0"/>
              <a:t> </a:t>
            </a:r>
            <a:r>
              <a:rPr lang="da-DK" sz="1400" i="1" dirty="0" err="1"/>
              <a:t>APIs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140776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FBE60D-1B43-10D4-F2EB-09EBAB73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D56C8-C158-1858-E2A6-1CC1C76A10EB}"/>
              </a:ext>
            </a:extLst>
          </p:cNvPr>
          <p:cNvSpPr txBox="1"/>
          <p:nvPr/>
        </p:nvSpPr>
        <p:spPr>
          <a:xfrm>
            <a:off x="914400" y="979200"/>
            <a:ext cx="6460296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Extending</a:t>
            </a:r>
            <a:r>
              <a:rPr lang="da-DK" sz="3600" b="1" dirty="0">
                <a:latin typeface="Poppins SemiBold" pitchFamily="2" charset="77"/>
                <a:cs typeface="Poppins SemiBold" pitchFamily="2" charset="77"/>
              </a:rPr>
              <a:t> an App </a:t>
            </a:r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through</a:t>
            </a:r>
            <a:r>
              <a:rPr lang="da-DK" sz="3600" b="1" dirty="0">
                <a:latin typeface="Poppins SemiBold" pitchFamily="2" charset="77"/>
                <a:cs typeface="Poppins SemiBold" pitchFamily="2" charset="77"/>
              </a:rPr>
              <a:t> workflows + AI </a:t>
            </a:r>
            <a:r>
              <a:rPr lang="da-DK" sz="3600" b="1" dirty="0" err="1">
                <a:latin typeface="Poppins SemiBold" pitchFamily="2" charset="77"/>
                <a:cs typeface="Poppins SemiBold" pitchFamily="2" charset="77"/>
              </a:rPr>
              <a:t>capabilities</a:t>
            </a:r>
            <a:endParaRPr lang="da-DK" sz="3600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F23794-67F1-5AA1-8734-6DCB6F1C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86" y="2108462"/>
            <a:ext cx="4838639" cy="40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DEDE255-7B3C-3E53-04A4-9C84ADF35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>
            <a:normAutofit/>
          </a:bodyPr>
          <a:lstStyle/>
          <a:p>
            <a:r>
              <a:rPr lang="da-DK" dirty="0"/>
              <a:t>MEETING SUMMARY-UNDER THE HOOD</a:t>
            </a:r>
            <a:endParaRPr lang="en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5D2C863-042E-7E15-99F1-1CB6E454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65768"/>
            <a:ext cx="5588950" cy="3618195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</a:pP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Raw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transcription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from online meeting is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generated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by MS Teams </a:t>
            </a:r>
          </a:p>
          <a:p>
            <a:pPr>
              <a:lnSpc>
                <a:spcPts val="2000"/>
              </a:lnSpc>
            </a:pP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Raw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transcription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triggers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through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webhook</a:t>
            </a:r>
            <a:b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</a:br>
            <a:r>
              <a:rPr lang="da-DK" sz="1200" dirty="0">
                <a:latin typeface="Poppins" pitchFamily="2" charset="77"/>
                <a:cs typeface="Poppins" pitchFamily="2" charset="77"/>
              </a:rPr>
              <a:t>(</a:t>
            </a:r>
            <a:r>
              <a:rPr lang="da-DK" sz="1200" dirty="0" err="1">
                <a:latin typeface="Poppins" pitchFamily="2" charset="77"/>
                <a:cs typeface="Poppins" pitchFamily="2" charset="77"/>
              </a:rPr>
              <a:t>incl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. call-back URL)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”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Summarise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meeting” node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uses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 user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defined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to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generate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structured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summary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sends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resulting summary back to meeting app 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meeting app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update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CRM system</a:t>
            </a: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continues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with a compliance check,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using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user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defined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AI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capability</a:t>
            </a:r>
            <a:endParaRPr lang="da-DK" sz="1200" dirty="0">
              <a:solidFill>
                <a:srgbClr val="2C3A4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000"/>
              </a:lnSpc>
            </a:pP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 workflow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then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conditionally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decides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if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the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Internal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Compliance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department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should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receive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an </a:t>
            </a:r>
            <a:r>
              <a:rPr lang="da-DK" sz="1200" dirty="0" err="1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email</a:t>
            </a:r>
            <a:r>
              <a:rPr lang="da-DK" sz="120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200" dirty="0">
                <a:latin typeface="Poppins" pitchFamily="2" charset="77"/>
                <a:cs typeface="Poppins" pitchFamily="2" charset="77"/>
              </a:rPr>
              <a:t>(in case of red flag)</a:t>
            </a:r>
          </a:p>
        </p:txBody>
      </p:sp>
    </p:spTree>
    <p:extLst>
      <p:ext uri="{BB962C8B-B14F-4D97-AF65-F5344CB8AC3E}">
        <p14:creationId xmlns:p14="http://schemas.microsoft.com/office/powerpoint/2010/main" val="2251558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865D7D-2F92-D564-0D1D-192EB5EB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7C9C8E5-39A8-5A55-B944-09062E63B63A}"/>
              </a:ext>
            </a:extLst>
          </p:cNvPr>
          <p:cNvSpPr/>
          <p:nvPr/>
        </p:nvSpPr>
        <p:spPr>
          <a:xfrm>
            <a:off x="6188220" y="2518428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A87FA1-51BC-D8D7-483E-D4B40F183BA6}"/>
              </a:ext>
            </a:extLst>
          </p:cNvPr>
          <p:cNvSpPr/>
          <p:nvPr/>
        </p:nvSpPr>
        <p:spPr>
          <a:xfrm>
            <a:off x="7198746" y="2513556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6BC13E-882B-ACF7-88E9-AFEA352F160A}"/>
              </a:ext>
            </a:extLst>
          </p:cNvPr>
          <p:cNvSpPr/>
          <p:nvPr/>
        </p:nvSpPr>
        <p:spPr>
          <a:xfrm>
            <a:off x="5234726" y="2529653"/>
            <a:ext cx="692150" cy="94888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B1D653-04B3-742F-D05F-64456CC7683B}"/>
              </a:ext>
            </a:extLst>
          </p:cNvPr>
          <p:cNvSpPr/>
          <p:nvPr/>
        </p:nvSpPr>
        <p:spPr>
          <a:xfrm>
            <a:off x="3073177" y="2521251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E7A0EB-3227-5464-7D07-806A36117A1D}"/>
              </a:ext>
            </a:extLst>
          </p:cNvPr>
          <p:cNvSpPr/>
          <p:nvPr/>
        </p:nvSpPr>
        <p:spPr>
          <a:xfrm>
            <a:off x="2154027" y="2518428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1B9007-925F-3CC2-D0E9-D5660A119E93}"/>
              </a:ext>
            </a:extLst>
          </p:cNvPr>
          <p:cNvSpPr/>
          <p:nvPr/>
        </p:nvSpPr>
        <p:spPr>
          <a:xfrm>
            <a:off x="1197405" y="2522878"/>
            <a:ext cx="692150" cy="383173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9F299-0331-5467-3B21-539B357B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86" y="1030903"/>
            <a:ext cx="10714779" cy="914400"/>
          </a:xfrm>
        </p:spPr>
        <p:txBody>
          <a:bodyPr>
            <a:noAutofit/>
          </a:bodyPr>
          <a:lstStyle/>
          <a:p>
            <a:r>
              <a:rPr lang="da-DK" dirty="0" err="1">
                <a:solidFill>
                  <a:srgbClr val="2C3A41"/>
                </a:solidFill>
              </a:rPr>
              <a:t>Reduced</a:t>
            </a:r>
            <a:r>
              <a:rPr lang="da-DK" dirty="0">
                <a:solidFill>
                  <a:srgbClr val="2C3A41"/>
                </a:solidFill>
              </a:rPr>
              <a:t> </a:t>
            </a:r>
            <a:r>
              <a:rPr lang="da-DK" dirty="0" err="1">
                <a:solidFill>
                  <a:srgbClr val="2C3A41"/>
                </a:solidFill>
              </a:rPr>
              <a:t>cost</a:t>
            </a:r>
            <a:r>
              <a:rPr lang="da-DK" dirty="0">
                <a:solidFill>
                  <a:srgbClr val="2C3A41"/>
                </a:solidFill>
              </a:rPr>
              <a:t> and time in </a:t>
            </a:r>
            <a:r>
              <a:rPr lang="da-DK" dirty="0" err="1">
                <a:solidFill>
                  <a:srgbClr val="2C3A41"/>
                </a:solidFill>
              </a:rPr>
              <a:t>development</a:t>
            </a:r>
            <a:r>
              <a:rPr lang="da-DK" dirty="0">
                <a:solidFill>
                  <a:srgbClr val="2C3A41"/>
                </a:solidFill>
              </a:rPr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FC3E59A-7D2F-B56E-50DB-8972B19A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9814126-90E6-DA4E-0D9C-066AE60C46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5037" y="5814344"/>
            <a:ext cx="1738800" cy="241200"/>
          </a:xfrm>
        </p:spPr>
        <p:txBody>
          <a:bodyPr/>
          <a:lstStyle/>
          <a:p>
            <a:endParaRPr lang="en-DK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7122996-260A-FCB4-D0DB-A2C5261D87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89037" y="4899944"/>
            <a:ext cx="1738800" cy="1011600"/>
          </a:xfrm>
        </p:spPr>
        <p:txBody>
          <a:bodyPr/>
          <a:lstStyle/>
          <a:p>
            <a:endParaRPr lang="en-DK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CE2F41E-94D1-BE37-4156-3EBE33ABB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037" y="5814344"/>
            <a:ext cx="1738800" cy="241200"/>
          </a:xfrm>
        </p:spPr>
        <p:txBody>
          <a:bodyPr/>
          <a:lstStyle/>
          <a:p>
            <a:endParaRPr lang="en-DK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470C50-272F-BDE4-9D02-81725D943B0C}"/>
              </a:ext>
            </a:extLst>
          </p:cNvPr>
          <p:cNvGrpSpPr/>
          <p:nvPr/>
        </p:nvGrpSpPr>
        <p:grpSpPr>
          <a:xfrm>
            <a:off x="12383014" y="-440650"/>
            <a:ext cx="2247386" cy="1990099"/>
            <a:chOff x="3573740" y="3074142"/>
            <a:chExt cx="4250012" cy="36820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123628-C966-D3FC-B67E-9B0AF04C3C1E}"/>
                </a:ext>
              </a:extLst>
            </p:cNvPr>
            <p:cNvSpPr/>
            <p:nvPr/>
          </p:nvSpPr>
          <p:spPr>
            <a:xfrm>
              <a:off x="4493995" y="3074142"/>
              <a:ext cx="2409502" cy="2276427"/>
            </a:xfrm>
            <a:prstGeom prst="ellipse">
              <a:avLst/>
            </a:prstGeom>
            <a:solidFill>
              <a:schemeClr val="accent6">
                <a:lumMod val="5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 err="1"/>
                <a:t>Easy</a:t>
              </a:r>
              <a:endParaRPr lang="da-DK" b="1" i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F71C1D-2E8C-8F85-36B4-169F4C80660D}"/>
                </a:ext>
              </a:extLst>
            </p:cNvPr>
            <p:cNvSpPr/>
            <p:nvPr/>
          </p:nvSpPr>
          <p:spPr>
            <a:xfrm>
              <a:off x="5414250" y="4467774"/>
              <a:ext cx="2409502" cy="22764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/>
                <a:t>Low</a:t>
              </a:r>
            </a:p>
            <a:p>
              <a:pPr algn="ctr"/>
              <a:r>
                <a:rPr lang="da-DK" b="1" i="1" dirty="0"/>
                <a:t>Code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094E8E-98B2-1A63-41FF-A2C5E59FE1CD}"/>
                </a:ext>
              </a:extLst>
            </p:cNvPr>
            <p:cNvSpPr/>
            <p:nvPr/>
          </p:nvSpPr>
          <p:spPr>
            <a:xfrm>
              <a:off x="3573740" y="4479808"/>
              <a:ext cx="2409502" cy="227642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i="1" dirty="0" err="1"/>
                <a:t>Safe</a:t>
              </a:r>
              <a:endParaRPr lang="da-DK" sz="1400" b="1" i="1" dirty="0"/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F7C41C-AB34-6A0C-DA27-315F3067134B}"/>
              </a:ext>
            </a:extLst>
          </p:cNvPr>
          <p:cNvSpPr/>
          <p:nvPr/>
        </p:nvSpPr>
        <p:spPr>
          <a:xfrm>
            <a:off x="932932" y="2636270"/>
            <a:ext cx="3214168" cy="7138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Application Development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CC39FA-FEE8-0CE3-EF89-4AB7CACC2401}"/>
              </a:ext>
            </a:extLst>
          </p:cNvPr>
          <p:cNvSpPr/>
          <p:nvPr/>
        </p:nvSpPr>
        <p:spPr>
          <a:xfrm>
            <a:off x="932932" y="3574734"/>
            <a:ext cx="3214168" cy="7138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Development of integrations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F4627D-DB02-4D1C-0356-96A419262309}"/>
              </a:ext>
            </a:extLst>
          </p:cNvPr>
          <p:cNvSpPr/>
          <p:nvPr/>
        </p:nvSpPr>
        <p:spPr>
          <a:xfrm>
            <a:off x="932932" y="4504736"/>
            <a:ext cx="3214168" cy="71387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AI Development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C46073-E25F-A7F9-37E2-1218321D9D6F}"/>
              </a:ext>
            </a:extLst>
          </p:cNvPr>
          <p:cNvSpPr/>
          <p:nvPr/>
        </p:nvSpPr>
        <p:spPr>
          <a:xfrm>
            <a:off x="932932" y="5466628"/>
            <a:ext cx="3214168" cy="7138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Setup of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infrastructure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,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observability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5C08ED-6392-7361-F819-D3B7D098B96E}"/>
              </a:ext>
            </a:extLst>
          </p:cNvPr>
          <p:cNvSpPr txBox="1"/>
          <p:nvPr/>
        </p:nvSpPr>
        <p:spPr>
          <a:xfrm>
            <a:off x="911225" y="1922443"/>
            <a:ext cx="316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Traditional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development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 (with AI)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34236-AC0A-BAA9-523C-848AF14B4933}"/>
              </a:ext>
            </a:extLst>
          </p:cNvPr>
          <p:cNvCxnSpPr/>
          <p:nvPr/>
        </p:nvCxnSpPr>
        <p:spPr>
          <a:xfrm>
            <a:off x="4500026" y="2144661"/>
            <a:ext cx="0" cy="4211053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5104595-ADB5-04CF-503D-BEEC600200CD}"/>
              </a:ext>
            </a:extLst>
          </p:cNvPr>
          <p:cNvSpPr/>
          <p:nvPr/>
        </p:nvSpPr>
        <p:spPr>
          <a:xfrm>
            <a:off x="4927211" y="2636270"/>
            <a:ext cx="3214168" cy="7138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Application Development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561D2B-7E87-F91F-D851-2E6F13DCD8F6}"/>
              </a:ext>
            </a:extLst>
          </p:cNvPr>
          <p:cNvSpPr/>
          <p:nvPr/>
        </p:nvSpPr>
        <p:spPr>
          <a:xfrm>
            <a:off x="4927211" y="3574734"/>
            <a:ext cx="3214168" cy="71387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Configuration of integration points and AI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capabilities</a:t>
            </a:r>
            <a:endParaRPr lang="da-DK" sz="1600" dirty="0">
              <a:solidFill>
                <a:sysClr val="windowText" lastClr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288E1-4CC1-1798-B84E-E39580E4752F}"/>
              </a:ext>
            </a:extLst>
          </p:cNvPr>
          <p:cNvSpPr txBox="1"/>
          <p:nvPr/>
        </p:nvSpPr>
        <p:spPr>
          <a:xfrm>
            <a:off x="4662126" y="1893600"/>
            <a:ext cx="3744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New </a:t>
            </a:r>
            <a:r>
              <a:rPr lang="da-DK" sz="1600" b="1" dirty="0" err="1">
                <a:latin typeface="Poppins SemiBold" pitchFamily="2" charset="77"/>
                <a:cs typeface="Poppins SemiBold" pitchFamily="2" charset="77"/>
              </a:rPr>
              <a:t>paradigm</a:t>
            </a:r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: </a:t>
            </a:r>
          </a:p>
          <a:p>
            <a:pPr algn="ctr"/>
            <a:r>
              <a:rPr lang="da-DK" sz="1600" b="1" dirty="0">
                <a:latin typeface="Poppins SemiBold" pitchFamily="2" charset="77"/>
                <a:cs typeface="Poppins SemiBold" pitchFamily="2" charset="77"/>
              </a:rPr>
              <a:t>Development + Configurations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3454F1-C8A9-93B7-95F8-7763674A989A}"/>
              </a:ext>
            </a:extLst>
          </p:cNvPr>
          <p:cNvSpPr txBox="1"/>
          <p:nvPr/>
        </p:nvSpPr>
        <p:spPr>
          <a:xfrm>
            <a:off x="9308210" y="2688095"/>
            <a:ext cx="2552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Poppins" pitchFamily="2" charset="77"/>
                <a:cs typeface="Poppins" pitchFamily="2" charset="77"/>
              </a:rPr>
              <a:t>In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some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cases the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traditional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model still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makes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perfect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sense, but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shifting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towards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configuration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+ platform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leverage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(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where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possible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),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reduces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da-DK" sz="1400" dirty="0" err="1">
                <a:latin typeface="Poppins" pitchFamily="2" charset="77"/>
                <a:cs typeface="Poppins" pitchFamily="2" charset="77"/>
              </a:rPr>
              <a:t>cost</a:t>
            </a:r>
            <a:r>
              <a:rPr lang="da-DK" sz="1400" dirty="0">
                <a:latin typeface="Poppins" pitchFamily="2" charset="77"/>
                <a:cs typeface="Poppins" pitchFamily="2" charset="77"/>
              </a:rPr>
              <a:t> and save time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E3A029-F232-E38C-6DCB-0326A78E1AD7}"/>
              </a:ext>
            </a:extLst>
          </p:cNvPr>
          <p:cNvSpPr/>
          <p:nvPr/>
        </p:nvSpPr>
        <p:spPr>
          <a:xfrm>
            <a:off x="4927211" y="4473274"/>
            <a:ext cx="3214168" cy="170722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Platform +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Tooling</a:t>
            </a:r>
            <a:r>
              <a:rPr lang="da-DK" sz="1600" dirty="0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da-DK" sz="1600" dirty="0" err="1">
                <a:solidFill>
                  <a:sysClr val="windowText" lastClr="000000"/>
                </a:solidFill>
                <a:latin typeface="Poppins" pitchFamily="2" charset="77"/>
                <a:cs typeface="Poppins" pitchFamily="2" charset="77"/>
              </a:rPr>
              <a:t>leverage</a:t>
            </a:r>
            <a:endParaRPr lang="da-DK" sz="1600" dirty="0">
              <a:solidFill>
                <a:sysClr val="windowText" lastClr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5C6F6EA9-1E94-2DFD-D616-BDCB284CAE20}"/>
              </a:ext>
            </a:extLst>
          </p:cNvPr>
          <p:cNvSpPr/>
          <p:nvPr/>
        </p:nvSpPr>
        <p:spPr>
          <a:xfrm>
            <a:off x="8332563" y="2688095"/>
            <a:ext cx="649704" cy="3492407"/>
          </a:xfrm>
          <a:prstGeom prst="upArrow">
            <a:avLst>
              <a:gd name="adj1" fmla="val 50000"/>
              <a:gd name="adj2" fmla="val 5610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sz="1600" dirty="0">
                <a:latin typeface="Poppins" pitchFamily="2" charset="77"/>
                <a:cs typeface="Poppins" pitchFamily="2" charset="77"/>
              </a:rPr>
              <a:t> Customer </a:t>
            </a:r>
            <a:r>
              <a:rPr lang="da-DK" sz="1600" dirty="0" err="1">
                <a:latin typeface="Poppins" pitchFamily="2" charset="77"/>
                <a:cs typeface="Poppins" pitchFamily="2" charset="77"/>
              </a:rPr>
              <a:t>value</a:t>
            </a:r>
            <a:r>
              <a:rPr lang="da-DK" sz="1600" dirty="0">
                <a:latin typeface="Poppins" pitchFamily="2" charset="77"/>
                <a:cs typeface="Poppins" pitchFamily="2" charset="77"/>
              </a:rPr>
              <a:t> generation</a:t>
            </a:r>
          </a:p>
        </p:txBody>
      </p:sp>
    </p:spTree>
    <p:extLst>
      <p:ext uri="{BB962C8B-B14F-4D97-AF65-F5344CB8AC3E}">
        <p14:creationId xmlns:p14="http://schemas.microsoft.com/office/powerpoint/2010/main" val="333069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86ACAA-B29C-F4CE-D801-BD3AC97B4E5A}"/>
              </a:ext>
            </a:extLst>
          </p:cNvPr>
          <p:cNvSpPr/>
          <p:nvPr/>
        </p:nvSpPr>
        <p:spPr>
          <a:xfrm>
            <a:off x="6196711" y="3863183"/>
            <a:ext cx="5084064" cy="2176374"/>
          </a:xfrm>
          <a:prstGeom prst="roundRect">
            <a:avLst>
              <a:gd name="adj" fmla="val 9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1FCDD4A-41AE-0DBF-E214-484D9F3ADAD9}"/>
              </a:ext>
            </a:extLst>
          </p:cNvPr>
          <p:cNvSpPr/>
          <p:nvPr/>
        </p:nvSpPr>
        <p:spPr>
          <a:xfrm>
            <a:off x="6196711" y="1899979"/>
            <a:ext cx="5084064" cy="1773275"/>
          </a:xfrm>
          <a:prstGeom prst="roundRect">
            <a:avLst>
              <a:gd name="adj" fmla="val 116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D3C9A-0B8F-5EB4-6CD0-2048DA50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2C3A41"/>
                </a:solidFill>
              </a:rPr>
              <a:t>AI </a:t>
            </a:r>
            <a:r>
              <a:rPr lang="da-DK" dirty="0" err="1">
                <a:solidFill>
                  <a:srgbClr val="2C3A41"/>
                </a:solidFill>
              </a:rPr>
              <a:t>enablement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C0F74-9174-E3CE-E2CF-EC689C5D58A5}"/>
              </a:ext>
            </a:extLst>
          </p:cNvPr>
          <p:cNvSpPr txBox="1"/>
          <p:nvPr/>
        </p:nvSpPr>
        <p:spPr>
          <a:xfrm>
            <a:off x="1514104" y="19713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DBEAE7-842A-D4B3-6CEA-0A1C1B970FB9}"/>
              </a:ext>
            </a:extLst>
          </p:cNvPr>
          <p:cNvSpPr/>
          <p:nvPr/>
        </p:nvSpPr>
        <p:spPr>
          <a:xfrm>
            <a:off x="911227" y="1899980"/>
            <a:ext cx="5084064" cy="413957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BBEC1F9-92BD-55E7-C155-27C5FE658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CF3B8-483F-028A-7CDB-02166254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743"/>
          <a:stretch/>
        </p:blipFill>
        <p:spPr>
          <a:xfrm>
            <a:off x="6483670" y="4028674"/>
            <a:ext cx="4510145" cy="185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1B4458-8A35-A337-FC06-A95FA634C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650"/>
          <a:stretch/>
        </p:blipFill>
        <p:spPr>
          <a:xfrm>
            <a:off x="6685960" y="2486876"/>
            <a:ext cx="4105564" cy="853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79C0B-63B3-94A4-D61A-2D1828B2A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180"/>
          <a:stretch/>
        </p:blipFill>
        <p:spPr>
          <a:xfrm>
            <a:off x="6716782" y="2216096"/>
            <a:ext cx="3084571" cy="2945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4CCCA7-6FBF-4039-8B34-5D44E2F86FB2}"/>
              </a:ext>
            </a:extLst>
          </p:cNvPr>
          <p:cNvGrpSpPr/>
          <p:nvPr/>
        </p:nvGrpSpPr>
        <p:grpSpPr>
          <a:xfrm>
            <a:off x="868023" y="1958885"/>
            <a:ext cx="5084064" cy="4139577"/>
            <a:chOff x="911227" y="1899980"/>
            <a:chExt cx="5084064" cy="4139577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F98218FA-14F4-4E31-9AA1-F7A9011BB270}"/>
                </a:ext>
              </a:extLst>
            </p:cNvPr>
            <p:cNvSpPr/>
            <p:nvPr/>
          </p:nvSpPr>
          <p:spPr>
            <a:xfrm>
              <a:off x="911227" y="1899980"/>
              <a:ext cx="5084064" cy="4139577"/>
            </a:xfrm>
            <a:prstGeom prst="roundRect">
              <a:avLst>
                <a:gd name="adj" fmla="val 5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0B882C-DB3A-4CCF-97CA-4CA346CEB1BC}"/>
                </a:ext>
              </a:extLst>
            </p:cNvPr>
            <p:cNvSpPr/>
            <p:nvPr/>
          </p:nvSpPr>
          <p:spPr>
            <a:xfrm>
              <a:off x="1204188" y="2489200"/>
              <a:ext cx="4498143" cy="325938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C6E4A5-8A44-47F7-A5D1-773C1DD2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908"/>
            <a:stretch/>
          </p:blipFill>
          <p:spPr>
            <a:xfrm>
              <a:off x="1408649" y="2489200"/>
              <a:ext cx="4089221" cy="32593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E5E051-3BF3-4828-BC93-9302CA9F0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41" b="90092"/>
            <a:stretch/>
          </p:blipFill>
          <p:spPr>
            <a:xfrm>
              <a:off x="1536963" y="2130757"/>
              <a:ext cx="3584589" cy="358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06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e 34">
            <a:extLst>
              <a:ext uri="{FF2B5EF4-FFF2-40B4-BE49-F238E27FC236}">
                <a16:creationId xmlns:a16="http://schemas.microsoft.com/office/drawing/2014/main" id="{ABFF00D9-68AE-4872-9388-C6E47F6AA37B}"/>
              </a:ext>
            </a:extLst>
          </p:cNvPr>
          <p:cNvGrpSpPr>
            <a:grpSpLocks noChangeAspect="1"/>
          </p:cNvGrpSpPr>
          <p:nvPr/>
        </p:nvGrpSpPr>
        <p:grpSpPr>
          <a:xfrm>
            <a:off x="17098940" y="8346833"/>
            <a:ext cx="3860892" cy="1763885"/>
            <a:chOff x="17980322" y="8346930"/>
            <a:chExt cx="4509829" cy="20603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ktangel: afrundede hjørner 28">
              <a:extLst>
                <a:ext uri="{FF2B5EF4-FFF2-40B4-BE49-F238E27FC236}">
                  <a16:creationId xmlns:a16="http://schemas.microsoft.com/office/drawing/2014/main" id="{C964CF14-EF83-4EF9-9AD0-A5825075858A}"/>
                </a:ext>
              </a:extLst>
            </p:cNvPr>
            <p:cNvSpPr/>
            <p:nvPr/>
          </p:nvSpPr>
          <p:spPr>
            <a:xfrm>
              <a:off x="17980322" y="8346930"/>
              <a:ext cx="4509829" cy="20603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2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ocoGothicPro Regular"/>
              </a:endParaRPr>
            </a:p>
          </p:txBody>
        </p:sp>
        <p:pic>
          <p:nvPicPr>
            <p:cNvPr id="16" name="Billede 21">
              <a:extLst>
                <a:ext uri="{FF2B5EF4-FFF2-40B4-BE49-F238E27FC236}">
                  <a16:creationId xmlns:a16="http://schemas.microsoft.com/office/drawing/2014/main" id="{611A4A1D-A650-4143-8DA2-F820A114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8958" y="9270723"/>
              <a:ext cx="3485593" cy="366163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588B79B-1503-5EEE-8BC6-0B1315EE919C}"/>
              </a:ext>
            </a:extLst>
          </p:cNvPr>
          <p:cNvSpPr/>
          <p:nvPr/>
        </p:nvSpPr>
        <p:spPr>
          <a:xfrm>
            <a:off x="3946795" y="7394142"/>
            <a:ext cx="2409502" cy="2276427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</a:t>
            </a:r>
            <a:endParaRPr kumimoji="0" lang="da-DK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E8AF27-60A0-192D-2F5F-4053B23CD75E}"/>
              </a:ext>
            </a:extLst>
          </p:cNvPr>
          <p:cNvSpPr/>
          <p:nvPr/>
        </p:nvSpPr>
        <p:spPr>
          <a:xfrm>
            <a:off x="4867050" y="8787774"/>
            <a:ext cx="2409502" cy="2276427"/>
          </a:xfrm>
          <a:prstGeom prst="ellipse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A304AE-C0EA-24B8-A759-F72A9B67F0A4}"/>
              </a:ext>
            </a:extLst>
          </p:cNvPr>
          <p:cNvSpPr/>
          <p:nvPr/>
        </p:nvSpPr>
        <p:spPr>
          <a:xfrm>
            <a:off x="3026540" y="8799808"/>
            <a:ext cx="2409502" cy="2276427"/>
          </a:xfrm>
          <a:prstGeom prst="ellipse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  <a:endParaRPr kumimoji="0" lang="da-DK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iagram">
            <a:extLst>
              <a:ext uri="{FF2B5EF4-FFF2-40B4-BE49-F238E27FC236}">
                <a16:creationId xmlns:a16="http://schemas.microsoft.com/office/drawing/2014/main" id="{7FFCA01A-FCB0-FBBE-C9E1-5A767C0E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9" y="2060052"/>
            <a:ext cx="3793773" cy="3836399"/>
          </a:xfrm>
          <a:prstGeom prst="rect">
            <a:avLst/>
          </a:prstGeom>
          <a:noFill/>
          <a:effectLst>
            <a:softEdge rad="6874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A1AE1-3C17-3659-6590-9A1F6008D096}"/>
              </a:ext>
            </a:extLst>
          </p:cNvPr>
          <p:cNvSpPr txBox="1"/>
          <p:nvPr/>
        </p:nvSpPr>
        <p:spPr>
          <a:xfrm>
            <a:off x="821809" y="999649"/>
            <a:ext cx="8967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The AI implementation challenge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A7CC1-6869-BA87-3435-24F400EB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874674"/>
            <a:ext cx="5094984" cy="43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D5F5E5-761B-4CDF-B6D4-2342C727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520" y="2126877"/>
            <a:ext cx="928151" cy="97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ADAF2-7667-48B6-9B90-603EC8AAE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395" y="3846016"/>
            <a:ext cx="360276" cy="35912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07B90CE-A539-929E-2B36-2C1FABCD34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8454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25E734-FD81-D4C6-6F20-15A885ABAEEF}"/>
              </a:ext>
            </a:extLst>
          </p:cNvPr>
          <p:cNvSpPr/>
          <p:nvPr/>
        </p:nvSpPr>
        <p:spPr>
          <a:xfrm>
            <a:off x="911224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33002D-7E4F-8297-4DC8-0C5584014C23}"/>
              </a:ext>
            </a:extLst>
          </p:cNvPr>
          <p:cNvSpPr/>
          <p:nvPr/>
        </p:nvSpPr>
        <p:spPr>
          <a:xfrm>
            <a:off x="911224" y="4379959"/>
            <a:ext cx="3385819" cy="1066800"/>
          </a:xfrm>
          <a:prstGeom prst="roundRect">
            <a:avLst>
              <a:gd name="adj" fmla="val 19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9A0BF1-95A6-DAE7-4CE1-2CABC0256412}"/>
              </a:ext>
            </a:extLst>
          </p:cNvPr>
          <p:cNvSpPr/>
          <p:nvPr/>
        </p:nvSpPr>
        <p:spPr>
          <a:xfrm>
            <a:off x="4401571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E75AE7-1F91-247D-13C4-AC872D1FC6C0}"/>
              </a:ext>
            </a:extLst>
          </p:cNvPr>
          <p:cNvSpPr/>
          <p:nvPr/>
        </p:nvSpPr>
        <p:spPr>
          <a:xfrm>
            <a:off x="7891918" y="3078209"/>
            <a:ext cx="3385819" cy="1200150"/>
          </a:xfrm>
          <a:prstGeom prst="roundRect">
            <a:avLst>
              <a:gd name="adj" fmla="val 14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399F9A-C985-1E99-B9D4-9FD196BF63BF}"/>
              </a:ext>
            </a:extLst>
          </p:cNvPr>
          <p:cNvSpPr/>
          <p:nvPr/>
        </p:nvSpPr>
        <p:spPr>
          <a:xfrm>
            <a:off x="4398622" y="4379959"/>
            <a:ext cx="3385819" cy="1066800"/>
          </a:xfrm>
          <a:prstGeom prst="roundRect">
            <a:avLst>
              <a:gd name="adj" fmla="val 192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AA3BB-CBA0-4DE8-9F00-992EFFD6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065792"/>
            <a:ext cx="10364400" cy="1692000"/>
          </a:xfrm>
        </p:spPr>
        <p:txBody>
          <a:bodyPr>
            <a:normAutofit fontScale="90000"/>
          </a:bodyPr>
          <a:lstStyle/>
          <a:p>
            <a:r>
              <a:rPr lang="da-DK" dirty="0"/>
              <a:t>Challenges </a:t>
            </a:r>
            <a:r>
              <a:rPr lang="da-DK" dirty="0" err="1"/>
              <a:t>verified</a:t>
            </a:r>
            <a:r>
              <a:rPr lang="da-DK" dirty="0"/>
              <a:t> by </a:t>
            </a:r>
            <a:r>
              <a:rPr lang="da-DK" dirty="0" err="1"/>
              <a:t>customers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started</a:t>
            </a:r>
            <a:r>
              <a:rPr lang="da-DK" dirty="0"/>
              <a:t> AI </a:t>
            </a:r>
            <a:r>
              <a:rPr lang="da-DK" dirty="0" err="1"/>
              <a:t>development</a:t>
            </a:r>
            <a:r>
              <a:rPr lang="da-DK" dirty="0"/>
              <a:t> &amp; </a:t>
            </a:r>
            <a:r>
              <a:rPr lang="da-DK" dirty="0" err="1"/>
              <a:t>implementation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A987F-7252-4143-9F5B-AA1FDC2A8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 OF USING CORAX</a:t>
            </a:r>
          </a:p>
        </p:txBody>
      </p:sp>
      <p:pic>
        <p:nvPicPr>
          <p:cNvPr id="26" name="Image 1" descr=" ">
            <a:extLst>
              <a:ext uri="{FF2B5EF4-FFF2-40B4-BE49-F238E27FC236}">
                <a16:creationId xmlns:a16="http://schemas.microsoft.com/office/drawing/2014/main" id="{FAA23F38-0C1D-7E4B-18F3-847255C9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895" y="3449684"/>
            <a:ext cx="457086" cy="457200"/>
          </a:xfrm>
          <a:prstGeom prst="rect">
            <a:avLst/>
          </a:prstGeom>
        </p:spPr>
      </p:pic>
      <p:sp>
        <p:nvSpPr>
          <p:cNvPr id="27" name="Text 0">
            <a:extLst>
              <a:ext uri="{FF2B5EF4-FFF2-40B4-BE49-F238E27FC236}">
                <a16:creationId xmlns:a16="http://schemas.microsoft.com/office/drawing/2014/main" id="{64F1D62C-8042-F892-5309-8551C6CB0018}"/>
              </a:ext>
            </a:extLst>
          </p:cNvPr>
          <p:cNvSpPr/>
          <p:nvPr/>
        </p:nvSpPr>
        <p:spPr>
          <a:xfrm>
            <a:off x="1929917" y="3348084"/>
            <a:ext cx="2116137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AI in production. Take AI from Data science to production</a:t>
            </a:r>
            <a:endParaRPr lang="en-US" sz="1200" dirty="0"/>
          </a:p>
        </p:txBody>
      </p:sp>
      <p:pic>
        <p:nvPicPr>
          <p:cNvPr id="29" name="Image 3" descr=" ">
            <a:extLst>
              <a:ext uri="{FF2B5EF4-FFF2-40B4-BE49-F238E27FC236}">
                <a16:creationId xmlns:a16="http://schemas.microsoft.com/office/drawing/2014/main" id="{8215D026-8967-46C2-8A2C-0D362E6E3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6294" y="3449684"/>
            <a:ext cx="457086" cy="457200"/>
          </a:xfrm>
          <a:prstGeom prst="rect">
            <a:avLst/>
          </a:prstGeom>
        </p:spPr>
      </p:pic>
      <p:sp>
        <p:nvSpPr>
          <p:cNvPr id="30" name="Text 1">
            <a:extLst>
              <a:ext uri="{FF2B5EF4-FFF2-40B4-BE49-F238E27FC236}">
                <a16:creationId xmlns:a16="http://schemas.microsoft.com/office/drawing/2014/main" id="{8C624DCC-BA07-824D-6B3C-52596DAF544E}"/>
              </a:ext>
            </a:extLst>
          </p:cNvPr>
          <p:cNvSpPr/>
          <p:nvPr/>
        </p:nvSpPr>
        <p:spPr>
          <a:xfrm>
            <a:off x="5417316" y="3348084"/>
            <a:ext cx="2116138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Scalable AI in organization, enterprise development </a:t>
            </a:r>
            <a:endParaRPr lang="en-US" sz="1200" dirty="0"/>
          </a:p>
        </p:txBody>
      </p:sp>
      <p:pic>
        <p:nvPicPr>
          <p:cNvPr id="32" name="Image 5" descr=" ">
            <a:extLst>
              <a:ext uri="{FF2B5EF4-FFF2-40B4-BE49-F238E27FC236}">
                <a16:creationId xmlns:a16="http://schemas.microsoft.com/office/drawing/2014/main" id="{0397BD04-DA8C-0669-62F8-3BBAFFBB8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3680" y="3449684"/>
            <a:ext cx="457086" cy="457200"/>
          </a:xfrm>
          <a:prstGeom prst="rect">
            <a:avLst/>
          </a:prstGeom>
        </p:spPr>
      </p:pic>
      <p:sp>
        <p:nvSpPr>
          <p:cNvPr id="33" name="Text 2">
            <a:extLst>
              <a:ext uri="{FF2B5EF4-FFF2-40B4-BE49-F238E27FC236}">
                <a16:creationId xmlns:a16="http://schemas.microsoft.com/office/drawing/2014/main" id="{4452EBCF-8BCF-9FA3-823B-91050A1CF267}"/>
              </a:ext>
            </a:extLst>
          </p:cNvPr>
          <p:cNvSpPr/>
          <p:nvPr/>
        </p:nvSpPr>
        <p:spPr>
          <a:xfrm>
            <a:off x="8904702" y="3551284"/>
            <a:ext cx="1606459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Security &amp; Compliance</a:t>
            </a:r>
            <a:endParaRPr lang="en-US" sz="1200" dirty="0"/>
          </a:p>
        </p:txBody>
      </p:sp>
      <p:pic>
        <p:nvPicPr>
          <p:cNvPr id="35" name="Image 7" descr=" ">
            <a:extLst>
              <a:ext uri="{FF2B5EF4-FFF2-40B4-BE49-F238E27FC236}">
                <a16:creationId xmlns:a16="http://schemas.microsoft.com/office/drawing/2014/main" id="{C32F4743-473A-DBB9-DD75-C7F20AF35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8895" y="4684759"/>
            <a:ext cx="457086" cy="457200"/>
          </a:xfrm>
          <a:prstGeom prst="rect">
            <a:avLst/>
          </a:prstGeom>
        </p:spPr>
      </p:pic>
      <p:sp>
        <p:nvSpPr>
          <p:cNvPr id="36" name="Text 3">
            <a:extLst>
              <a:ext uri="{FF2B5EF4-FFF2-40B4-BE49-F238E27FC236}">
                <a16:creationId xmlns:a16="http://schemas.microsoft.com/office/drawing/2014/main" id="{80A7913F-55EC-3A81-F380-E9E561CA9FC9}"/>
              </a:ext>
            </a:extLst>
          </p:cNvPr>
          <p:cNvSpPr/>
          <p:nvPr/>
        </p:nvSpPr>
        <p:spPr>
          <a:xfrm>
            <a:off x="1929917" y="4684759"/>
            <a:ext cx="211613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Using local LLMs</a:t>
            </a:r>
            <a:b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or Cloud or both?</a:t>
            </a:r>
            <a:endParaRPr lang="en-US" sz="1200" dirty="0"/>
          </a:p>
        </p:txBody>
      </p:sp>
      <p:pic>
        <p:nvPicPr>
          <p:cNvPr id="38" name="Image 9" descr=" ">
            <a:extLst>
              <a:ext uri="{FF2B5EF4-FFF2-40B4-BE49-F238E27FC236}">
                <a16:creationId xmlns:a16="http://schemas.microsoft.com/office/drawing/2014/main" id="{9767A487-F7F1-2E36-A1E0-79652C123F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06294" y="4684759"/>
            <a:ext cx="457086" cy="457200"/>
          </a:xfrm>
          <a:prstGeom prst="rect">
            <a:avLst/>
          </a:prstGeom>
        </p:spPr>
      </p:pic>
      <p:sp>
        <p:nvSpPr>
          <p:cNvPr id="39" name="Text 4">
            <a:extLst>
              <a:ext uri="{FF2B5EF4-FFF2-40B4-BE49-F238E27FC236}">
                <a16:creationId xmlns:a16="http://schemas.microsoft.com/office/drawing/2014/main" id="{A7816D74-282D-DEBE-2888-59CEEAFDD70D}"/>
              </a:ext>
            </a:extLst>
          </p:cNvPr>
          <p:cNvSpPr/>
          <p:nvPr/>
        </p:nvSpPr>
        <p:spPr>
          <a:xfrm>
            <a:off x="5417316" y="4684759"/>
            <a:ext cx="211613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Management</a:t>
            </a:r>
            <a:b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200" dirty="0">
                <a:solidFill>
                  <a:srgbClr val="2C3A42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of cost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934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67F41-C451-B36B-FC94-18D9B2B3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7688E9-16AC-3F44-2635-3EA52E20EF8D}"/>
              </a:ext>
            </a:extLst>
          </p:cNvPr>
          <p:cNvSpPr txBox="1"/>
          <p:nvPr/>
        </p:nvSpPr>
        <p:spPr>
          <a:xfrm>
            <a:off x="1514104" y="22060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968091-A0AE-6E66-82BD-C2504E55B08B}"/>
              </a:ext>
            </a:extLst>
          </p:cNvPr>
          <p:cNvSpPr/>
          <p:nvPr/>
        </p:nvSpPr>
        <p:spPr>
          <a:xfrm>
            <a:off x="914400" y="2243583"/>
            <a:ext cx="10360152" cy="3403459"/>
          </a:xfrm>
          <a:prstGeom prst="roundRect">
            <a:avLst>
              <a:gd name="adj" fmla="val 75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925D1-7F57-16FC-6C3D-EBCA54B19FE2}"/>
              </a:ext>
            </a:extLst>
          </p:cNvPr>
          <p:cNvSpPr txBox="1"/>
          <p:nvPr/>
        </p:nvSpPr>
        <p:spPr>
          <a:xfrm>
            <a:off x="1409154" y="3516870"/>
            <a:ext cx="8901088" cy="1403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chemeClr val="accent1"/>
                </a:solidFill>
                <a:effectLst/>
                <a:latin typeface="Poppins SemiBold" pitchFamily="2" charset="77"/>
                <a:cs typeface="Poppins SemiBold" pitchFamily="2" charset="77"/>
              </a:rPr>
              <a:t>A tooling platform that makes it faster, easier and more secure to implement AI solutions in your organisation to optimise processes and generate revenue.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CD05B41-4BDD-AB00-90F1-C914DF3E4C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C5F5D14-F728-0468-658D-612EF528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01626"/>
            <a:ext cx="10364400" cy="712800"/>
          </a:xfrm>
        </p:spPr>
        <p:txBody>
          <a:bodyPr/>
          <a:lstStyle/>
          <a:p>
            <a:r>
              <a:rPr lang="en-GB" dirty="0"/>
              <a:t>What everybody needs is…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0C29D12-313E-CCAA-CBDF-F2F0126C2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642" y="2880274"/>
            <a:ext cx="1395488" cy="2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3C9A-0B8F-5EB4-6CD0-2048DA50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407758"/>
            <a:ext cx="4574644" cy="1917286"/>
          </a:xfrm>
        </p:spPr>
        <p:txBody>
          <a:bodyPr>
            <a:normAutofit/>
          </a:bodyPr>
          <a:lstStyle/>
          <a:p>
            <a:r>
              <a:rPr lang="da-DK" dirty="0" err="1">
                <a:solidFill>
                  <a:srgbClr val="2C3A41"/>
                </a:solidFill>
              </a:rPr>
              <a:t>Suggested</a:t>
            </a:r>
            <a:r>
              <a:rPr lang="da-DK" dirty="0">
                <a:solidFill>
                  <a:srgbClr val="2C3A41"/>
                </a:solidFill>
              </a:rPr>
              <a:t> AI </a:t>
            </a:r>
            <a:r>
              <a:rPr lang="da-DK" dirty="0" err="1">
                <a:solidFill>
                  <a:srgbClr val="2C3A41"/>
                </a:solidFill>
              </a:rPr>
              <a:t>implementation</a:t>
            </a:r>
            <a:r>
              <a:rPr lang="da-DK" dirty="0">
                <a:solidFill>
                  <a:srgbClr val="2C3A41"/>
                </a:solidFill>
              </a:rPr>
              <a:t> </a:t>
            </a:r>
            <a:r>
              <a:rPr lang="da-DK" dirty="0" err="1">
                <a:solidFill>
                  <a:srgbClr val="2C3A41"/>
                </a:solidFill>
              </a:rPr>
              <a:t>roadmap</a:t>
            </a:r>
            <a:endParaRPr lang="da-DK" dirty="0">
              <a:solidFill>
                <a:srgbClr val="2C3A41"/>
              </a:solidFill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F08B426A-AD7A-DFCA-BA79-D1D961F91BCC}"/>
              </a:ext>
            </a:extLst>
          </p:cNvPr>
          <p:cNvSpPr/>
          <p:nvPr/>
        </p:nvSpPr>
        <p:spPr>
          <a:xfrm>
            <a:off x="4318000" y="1180490"/>
            <a:ext cx="6718300" cy="457261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/>
          </a:solidFill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673094-079F-152C-7D36-6AD4570B321B}"/>
              </a:ext>
            </a:extLst>
          </p:cNvPr>
          <p:cNvGrpSpPr/>
          <p:nvPr/>
        </p:nvGrpSpPr>
        <p:grpSpPr>
          <a:xfrm>
            <a:off x="4953031" y="4592073"/>
            <a:ext cx="2434112" cy="416765"/>
            <a:chOff x="4914931" y="4592073"/>
            <a:chExt cx="2434112" cy="4167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B30D6E2-3D7F-33C3-324F-9D38CD07B3E2}"/>
                </a:ext>
              </a:extLst>
            </p:cNvPr>
            <p:cNvSpPr/>
            <p:nvPr/>
          </p:nvSpPr>
          <p:spPr>
            <a:xfrm>
              <a:off x="4914931" y="4614087"/>
              <a:ext cx="149613" cy="1496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4D51855-1713-DC17-6472-4E992873620D}"/>
                </a:ext>
              </a:extLst>
            </p:cNvPr>
            <p:cNvSpPr/>
            <p:nvPr/>
          </p:nvSpPr>
          <p:spPr>
            <a:xfrm>
              <a:off x="5201662" y="4592073"/>
              <a:ext cx="2147381" cy="416765"/>
            </a:xfrm>
            <a:custGeom>
              <a:avLst/>
              <a:gdLst>
                <a:gd name="connsiteX0" fmla="*/ 0 w 4181792"/>
                <a:gd name="connsiteY0" fmla="*/ 0 h 967609"/>
                <a:gd name="connsiteX1" fmla="*/ 4181792 w 4181792"/>
                <a:gd name="connsiteY1" fmla="*/ 0 h 967609"/>
                <a:gd name="connsiteX2" fmla="*/ 4181792 w 4181792"/>
                <a:gd name="connsiteY2" fmla="*/ 967609 h 967609"/>
                <a:gd name="connsiteX3" fmla="*/ 0 w 4181792"/>
                <a:gd name="connsiteY3" fmla="*/ 967609 h 967609"/>
                <a:gd name="connsiteX4" fmla="*/ 0 w 4181792"/>
                <a:gd name="connsiteY4" fmla="*/ 0 h 96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792" h="967609">
                  <a:moveTo>
                    <a:pt x="0" y="0"/>
                  </a:moveTo>
                  <a:lnTo>
                    <a:pt x="4181792" y="0"/>
                  </a:lnTo>
                  <a:lnTo>
                    <a:pt x="4181792" y="967609"/>
                  </a:lnTo>
                  <a:lnTo>
                    <a:pt x="0" y="9676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Automation of simple internal workflows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6123A7-098A-3514-0DAF-3F7EEE8847BA}"/>
              </a:ext>
            </a:extLst>
          </p:cNvPr>
          <p:cNvGrpSpPr/>
          <p:nvPr/>
        </p:nvGrpSpPr>
        <p:grpSpPr>
          <a:xfrm>
            <a:off x="5719027" y="3778902"/>
            <a:ext cx="2297164" cy="444852"/>
            <a:chOff x="5655527" y="3804302"/>
            <a:chExt cx="2297164" cy="4448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1C4BA2-7992-2814-EE5C-DF53EA9DEF0B}"/>
                </a:ext>
              </a:extLst>
            </p:cNvPr>
            <p:cNvSpPr/>
            <p:nvPr/>
          </p:nvSpPr>
          <p:spPr>
            <a:xfrm>
              <a:off x="5655527" y="3819312"/>
              <a:ext cx="260197" cy="2601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32FC763-CA3E-3FB0-4A33-C568961D0D21}"/>
                </a:ext>
              </a:extLst>
            </p:cNvPr>
            <p:cNvSpPr/>
            <p:nvPr/>
          </p:nvSpPr>
          <p:spPr>
            <a:xfrm>
              <a:off x="6055424" y="3804302"/>
              <a:ext cx="1897267" cy="444852"/>
            </a:xfrm>
            <a:custGeom>
              <a:avLst/>
              <a:gdLst>
                <a:gd name="connsiteX0" fmla="*/ 0 w 3621979"/>
                <a:gd name="connsiteY0" fmla="*/ 0 h 1857973"/>
                <a:gd name="connsiteX1" fmla="*/ 3621979 w 3621979"/>
                <a:gd name="connsiteY1" fmla="*/ 0 h 1857973"/>
                <a:gd name="connsiteX2" fmla="*/ 3621979 w 3621979"/>
                <a:gd name="connsiteY2" fmla="*/ 1857973 h 1857973"/>
                <a:gd name="connsiteX3" fmla="*/ 0 w 3621979"/>
                <a:gd name="connsiteY3" fmla="*/ 1857973 h 1857973"/>
                <a:gd name="connsiteX4" fmla="*/ 0 w 3621979"/>
                <a:gd name="connsiteY4" fmla="*/ 0 h 185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1979" h="1857973">
                  <a:moveTo>
                    <a:pt x="0" y="0"/>
                  </a:moveTo>
                  <a:lnTo>
                    <a:pt x="3621979" y="0"/>
                  </a:lnTo>
                  <a:lnTo>
                    <a:pt x="3621979" y="1857973"/>
                  </a:lnTo>
                  <a:lnTo>
                    <a:pt x="0" y="18579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Complex internal workflows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53362-8E74-10DC-4616-18208325A6A0}"/>
              </a:ext>
            </a:extLst>
          </p:cNvPr>
          <p:cNvGrpSpPr/>
          <p:nvPr/>
        </p:nvGrpSpPr>
        <p:grpSpPr>
          <a:xfrm>
            <a:off x="6885088" y="2969545"/>
            <a:ext cx="3060378" cy="461850"/>
            <a:chOff x="6681888" y="3045745"/>
            <a:chExt cx="3060378" cy="4618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563A69-55E3-0AAD-0F87-D2114C71D48B}"/>
                </a:ext>
              </a:extLst>
            </p:cNvPr>
            <p:cNvSpPr/>
            <p:nvPr/>
          </p:nvSpPr>
          <p:spPr>
            <a:xfrm>
              <a:off x="6681888" y="3066654"/>
              <a:ext cx="344761" cy="34476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431BF1-7DAB-BA9E-6CA4-CF25B942CFAC}"/>
                </a:ext>
              </a:extLst>
            </p:cNvPr>
            <p:cNvSpPr/>
            <p:nvPr/>
          </p:nvSpPr>
          <p:spPr>
            <a:xfrm>
              <a:off x="7183115" y="3045745"/>
              <a:ext cx="2559151" cy="461850"/>
            </a:xfrm>
            <a:custGeom>
              <a:avLst/>
              <a:gdLst>
                <a:gd name="connsiteX0" fmla="*/ 0 w 4681177"/>
                <a:gd name="connsiteY0" fmla="*/ 0 h 2512532"/>
                <a:gd name="connsiteX1" fmla="*/ 4681177 w 4681177"/>
                <a:gd name="connsiteY1" fmla="*/ 0 h 2512532"/>
                <a:gd name="connsiteX2" fmla="*/ 4681177 w 4681177"/>
                <a:gd name="connsiteY2" fmla="*/ 2512532 h 2512532"/>
                <a:gd name="connsiteX3" fmla="*/ 0 w 4681177"/>
                <a:gd name="connsiteY3" fmla="*/ 2512532 h 2512532"/>
                <a:gd name="connsiteX4" fmla="*/ 0 w 4681177"/>
                <a:gd name="connsiteY4" fmla="*/ 0 h 251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1177" h="2512532">
                  <a:moveTo>
                    <a:pt x="0" y="0"/>
                  </a:moveTo>
                  <a:lnTo>
                    <a:pt x="4681177" y="0"/>
                  </a:lnTo>
                  <a:lnTo>
                    <a:pt x="4681177" y="2512532"/>
                  </a:lnTo>
                  <a:lnTo>
                    <a:pt x="0" y="25125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Extend AI flows to external partners / customers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9C3D4-ACCA-DBC1-F2E7-A4D87A9EA9BD}"/>
              </a:ext>
            </a:extLst>
          </p:cNvPr>
          <p:cNvGrpSpPr/>
          <p:nvPr/>
        </p:nvGrpSpPr>
        <p:grpSpPr>
          <a:xfrm>
            <a:off x="8646573" y="2236388"/>
            <a:ext cx="2224251" cy="463038"/>
            <a:chOff x="8443373" y="2325288"/>
            <a:chExt cx="2224251" cy="4630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3BF358-1021-0F74-A788-2DC452554B97}"/>
                </a:ext>
              </a:extLst>
            </p:cNvPr>
            <p:cNvSpPr/>
            <p:nvPr/>
          </p:nvSpPr>
          <p:spPr>
            <a:xfrm>
              <a:off x="8443373" y="2325288"/>
              <a:ext cx="461850" cy="46185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62AC0B1-6D77-CA3D-DF05-B5F4F374B9DA}"/>
                </a:ext>
              </a:extLst>
            </p:cNvPr>
            <p:cNvSpPr/>
            <p:nvPr/>
          </p:nvSpPr>
          <p:spPr>
            <a:xfrm>
              <a:off x="9083144" y="2326476"/>
              <a:ext cx="1584480" cy="461850"/>
            </a:xfrm>
            <a:custGeom>
              <a:avLst/>
              <a:gdLst>
                <a:gd name="connsiteX0" fmla="*/ 0 w 3169725"/>
                <a:gd name="connsiteY0" fmla="*/ 0 h 2915025"/>
                <a:gd name="connsiteX1" fmla="*/ 3169725 w 3169725"/>
                <a:gd name="connsiteY1" fmla="*/ 0 h 2915025"/>
                <a:gd name="connsiteX2" fmla="*/ 3169725 w 3169725"/>
                <a:gd name="connsiteY2" fmla="*/ 2915025 h 2915025"/>
                <a:gd name="connsiteX3" fmla="*/ 0 w 3169725"/>
                <a:gd name="connsiteY3" fmla="*/ 2915025 h 2915025"/>
                <a:gd name="connsiteX4" fmla="*/ 0 w 3169725"/>
                <a:gd name="connsiteY4" fmla="*/ 0 h 291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9725" h="2915025">
                  <a:moveTo>
                    <a:pt x="0" y="0"/>
                  </a:moveTo>
                  <a:lnTo>
                    <a:pt x="3169725" y="0"/>
                  </a:lnTo>
                  <a:lnTo>
                    <a:pt x="3169725" y="2915025"/>
                  </a:lnTo>
                  <a:lnTo>
                    <a:pt x="0" y="29150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1" i="0" kern="1200" dirty="0">
                  <a:latin typeface="Poppins SemiBold" pitchFamily="2" charset="77"/>
                  <a:cs typeface="Poppins SemiBold" pitchFamily="2" charset="77"/>
                </a:rPr>
                <a:t>Autonomous AI workflows </a:t>
              </a: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D0CB6CC-275D-4CDB-C1F0-B5A11D8C9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66820AC-C16A-F05A-EA10-956BFE7AA3F6}"/>
              </a:ext>
            </a:extLst>
          </p:cNvPr>
          <p:cNvSpPr txBox="1">
            <a:spLocks/>
          </p:cNvSpPr>
          <p:nvPr/>
        </p:nvSpPr>
        <p:spPr>
          <a:xfrm>
            <a:off x="910205" y="3559284"/>
            <a:ext cx="3532306" cy="14086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Core principles</a:t>
            </a:r>
            <a:endParaRPr lang="en-GB" sz="1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tx1">
                    <a:alpha val="80000"/>
                  </a:schemeClr>
                </a:solidFill>
              </a:rPr>
              <a:t>Start simple with low risk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GB" sz="1400" dirty="0">
                <a:solidFill>
                  <a:schemeClr val="tx1">
                    <a:alpha val="80000"/>
                  </a:schemeClr>
                </a:solidFill>
              </a:rPr>
              <a:t>Slowly add complexity while keeping risk acceptable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9E63-61B0-3C93-F419-CCBEE79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C3A41"/>
                </a:solidFill>
              </a:rPr>
              <a:t>Corax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9E2DA4-0286-0466-E634-662261DE1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0" y="446400"/>
            <a:ext cx="5637600" cy="216000"/>
          </a:xfrm>
        </p:spPr>
        <p:txBody>
          <a:bodyPr/>
          <a:lstStyle/>
          <a:p>
            <a:r>
              <a:rPr lang="da-DK" dirty="0"/>
              <a:t>CORAX AI</a:t>
            </a:r>
            <a:endParaRPr lang="en-DK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A8178655-1116-C912-B8FD-4F7FA4810350}"/>
              </a:ext>
            </a:extLst>
          </p:cNvPr>
          <p:cNvSpPr/>
          <p:nvPr/>
        </p:nvSpPr>
        <p:spPr>
          <a:xfrm>
            <a:off x="914171" y="1981200"/>
            <a:ext cx="2513971" cy="3962400"/>
          </a:xfrm>
          <a:prstGeom prst="rect">
            <a:avLst/>
          </a:prstGeom>
          <a:noFill/>
          <a:ln/>
        </p:spPr>
      </p:sp>
      <p:sp>
        <p:nvSpPr>
          <p:cNvPr id="33" name="Shape 6">
            <a:extLst>
              <a:ext uri="{FF2B5EF4-FFF2-40B4-BE49-F238E27FC236}">
                <a16:creationId xmlns:a16="http://schemas.microsoft.com/office/drawing/2014/main" id="{0306EA58-1F9C-A171-25F4-14E551012B37}"/>
              </a:ext>
            </a:extLst>
          </p:cNvPr>
          <p:cNvSpPr/>
          <p:nvPr/>
        </p:nvSpPr>
        <p:spPr>
          <a:xfrm>
            <a:off x="3529717" y="1981200"/>
            <a:ext cx="7745063" cy="3962400"/>
          </a:xfrm>
          <a:prstGeom prst="rect">
            <a:avLst/>
          </a:prstGeom>
          <a:noFill/>
          <a:ln/>
        </p:spPr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D1393F-ABB4-FD2C-7E0A-0B8CF8DBF24F}"/>
              </a:ext>
            </a:extLst>
          </p:cNvPr>
          <p:cNvGrpSpPr/>
          <p:nvPr/>
        </p:nvGrpSpPr>
        <p:grpSpPr>
          <a:xfrm>
            <a:off x="914171" y="1981200"/>
            <a:ext cx="10360609" cy="914400"/>
            <a:chOff x="914171" y="1981200"/>
            <a:chExt cx="10360609" cy="914400"/>
          </a:xfrm>
        </p:grpSpPr>
        <p:pic>
          <p:nvPicPr>
            <p:cNvPr id="25" name="Image 0" descr=" ">
              <a:extLst>
                <a:ext uri="{FF2B5EF4-FFF2-40B4-BE49-F238E27FC236}">
                  <a16:creationId xmlns:a16="http://schemas.microsoft.com/office/drawing/2014/main" id="{09E7D4BD-4577-7135-6504-CFFC4342E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171" y="1981200"/>
              <a:ext cx="2513971" cy="914400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AA9DF702-F697-D4A8-3BDD-811158BBD5DA}"/>
                </a:ext>
              </a:extLst>
            </p:cNvPr>
            <p:cNvSpPr/>
            <p:nvPr/>
          </p:nvSpPr>
          <p:spPr>
            <a:xfrm>
              <a:off x="1193501" y="2209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AI enabled</a:t>
              </a:r>
              <a:b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applications</a:t>
              </a:r>
              <a:endParaRPr lang="en-US" sz="1200" dirty="0"/>
            </a:p>
          </p:txBody>
        </p:sp>
        <p:pic>
          <p:nvPicPr>
            <p:cNvPr id="34" name="Image 4" descr=" ">
              <a:extLst>
                <a:ext uri="{FF2B5EF4-FFF2-40B4-BE49-F238E27FC236}">
                  <a16:creationId xmlns:a16="http://schemas.microsoft.com/office/drawing/2014/main" id="{E6CF81B1-C457-4726-6418-1C2455CF9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9717" y="1981200"/>
              <a:ext cx="7745063" cy="914400"/>
            </a:xfrm>
            <a:prstGeom prst="rect">
              <a:avLst/>
            </a:prstGeom>
          </p:spPr>
        </p:pic>
        <p:sp>
          <p:nvSpPr>
            <p:cNvPr id="35" name="Text 7">
              <a:extLst>
                <a:ext uri="{FF2B5EF4-FFF2-40B4-BE49-F238E27FC236}">
                  <a16:creationId xmlns:a16="http://schemas.microsoft.com/office/drawing/2014/main" id="{EDC47EED-268E-09A4-7C10-32DB6F79F5A4}"/>
                </a:ext>
              </a:extLst>
            </p:cNvPr>
            <p:cNvSpPr/>
            <p:nvPr/>
          </p:nvSpPr>
          <p:spPr>
            <a:xfrm>
              <a:off x="3834441" y="2171700"/>
              <a:ext cx="656003" cy="1608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040"/>
                </a:lnSpc>
                <a:buNone/>
              </a:pPr>
              <a:r>
                <a:rPr lang="en-US" sz="800" kern="0" spc="8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EXAMPLES:</a:t>
              </a:r>
              <a:endParaRPr lang="en-US" sz="800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29F49469-4291-260B-964C-EF2DF3E3288E}"/>
                </a:ext>
              </a:extLst>
            </p:cNvPr>
            <p:cNvSpPr/>
            <p:nvPr/>
          </p:nvSpPr>
          <p:spPr>
            <a:xfrm>
              <a:off x="3834441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Summarizing meetings</a:t>
              </a:r>
              <a:endParaRPr lang="en-US" sz="1100" dirty="0"/>
            </a:p>
          </p:txBody>
        </p:sp>
        <p:sp>
          <p:nvSpPr>
            <p:cNvPr id="37" name="Text 9">
              <a:extLst>
                <a:ext uri="{FF2B5EF4-FFF2-40B4-BE49-F238E27FC236}">
                  <a16:creationId xmlns:a16="http://schemas.microsoft.com/office/drawing/2014/main" id="{33317C9C-D04A-4D80-DE85-BC594171975F}"/>
                </a:ext>
              </a:extLst>
            </p:cNvPr>
            <p:cNvSpPr/>
            <p:nvPr/>
          </p:nvSpPr>
          <p:spPr>
            <a:xfrm>
              <a:off x="6246838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Answering customer mails</a:t>
              </a:r>
              <a:endParaRPr lang="en-US" sz="1100" dirty="0"/>
            </a:p>
          </p:txBody>
        </p:sp>
        <p:sp>
          <p:nvSpPr>
            <p:cNvPr id="38" name="Text 10">
              <a:extLst>
                <a:ext uri="{FF2B5EF4-FFF2-40B4-BE49-F238E27FC236}">
                  <a16:creationId xmlns:a16="http://schemas.microsoft.com/office/drawing/2014/main" id="{3B04F438-4CB7-1111-0194-0B2F3A809BE3}"/>
                </a:ext>
              </a:extLst>
            </p:cNvPr>
            <p:cNvSpPr/>
            <p:nvPr/>
          </p:nvSpPr>
          <p:spPr>
            <a:xfrm>
              <a:off x="8659235" y="2349500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Evaluation and scoring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of documents</a:t>
              </a:r>
              <a:endParaRPr lang="en-US" sz="11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423062-CCC3-5FC2-BD3D-D9CCB22E5C51}"/>
              </a:ext>
            </a:extLst>
          </p:cNvPr>
          <p:cNvGrpSpPr/>
          <p:nvPr/>
        </p:nvGrpSpPr>
        <p:grpSpPr>
          <a:xfrm>
            <a:off x="914171" y="2997200"/>
            <a:ext cx="10360609" cy="914400"/>
            <a:chOff x="914171" y="2997200"/>
            <a:chExt cx="10360609" cy="914400"/>
          </a:xfrm>
        </p:grpSpPr>
        <p:pic>
          <p:nvPicPr>
            <p:cNvPr id="27" name="Image 1" descr=" ">
              <a:extLst>
                <a:ext uri="{FF2B5EF4-FFF2-40B4-BE49-F238E27FC236}">
                  <a16:creationId xmlns:a16="http://schemas.microsoft.com/office/drawing/2014/main" id="{80AAA665-91DE-F810-14B4-896E6401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171" y="2997200"/>
              <a:ext cx="2513971" cy="914400"/>
            </a:xfrm>
            <a:prstGeom prst="rect">
              <a:avLst/>
            </a:prstGeom>
          </p:spPr>
        </p:pic>
        <p:sp>
          <p:nvSpPr>
            <p:cNvPr id="28" name="Text 3">
              <a:extLst>
                <a:ext uri="{FF2B5EF4-FFF2-40B4-BE49-F238E27FC236}">
                  <a16:creationId xmlns:a16="http://schemas.microsoft.com/office/drawing/2014/main" id="{A81979A4-239F-27FA-0B35-3A8BF5C8C550}"/>
                </a:ext>
              </a:extLst>
            </p:cNvPr>
            <p:cNvSpPr/>
            <p:nvPr/>
          </p:nvSpPr>
          <p:spPr>
            <a:xfrm>
              <a:off x="1193501" y="3327400"/>
              <a:ext cx="1955311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Workflows</a:t>
              </a:r>
              <a:endParaRPr lang="en-US" sz="1200" dirty="0"/>
            </a:p>
          </p:txBody>
        </p:sp>
        <p:pic>
          <p:nvPicPr>
            <p:cNvPr id="39" name="Image 5" descr=" ">
              <a:extLst>
                <a:ext uri="{FF2B5EF4-FFF2-40B4-BE49-F238E27FC236}">
                  <a16:creationId xmlns:a16="http://schemas.microsoft.com/office/drawing/2014/main" id="{AD00040C-D700-C1EC-7011-09C200B67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9717" y="2997200"/>
              <a:ext cx="7745063" cy="914400"/>
            </a:xfrm>
            <a:prstGeom prst="rect">
              <a:avLst/>
            </a:prstGeom>
          </p:spPr>
        </p:pic>
        <p:sp>
          <p:nvSpPr>
            <p:cNvPr id="40" name="Text 11">
              <a:extLst>
                <a:ext uri="{FF2B5EF4-FFF2-40B4-BE49-F238E27FC236}">
                  <a16:creationId xmlns:a16="http://schemas.microsoft.com/office/drawing/2014/main" id="{AA25F064-25A7-3D55-2441-6AD23C5C678F}"/>
                </a:ext>
              </a:extLst>
            </p:cNvPr>
            <p:cNvSpPr/>
            <p:nvPr/>
          </p:nvSpPr>
          <p:spPr>
            <a:xfrm>
              <a:off x="3834441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Low code approach to implement workflows</a:t>
              </a:r>
              <a:endParaRPr lang="en-US" sz="1100" dirty="0"/>
            </a:p>
          </p:txBody>
        </p:sp>
        <p:sp>
          <p:nvSpPr>
            <p:cNvPr id="41" name="Text 12">
              <a:extLst>
                <a:ext uri="{FF2B5EF4-FFF2-40B4-BE49-F238E27FC236}">
                  <a16:creationId xmlns:a16="http://schemas.microsoft.com/office/drawing/2014/main" id="{5FFE66E9-17F5-E808-C41A-D3B779F9FF50}"/>
                </a:ext>
              </a:extLst>
            </p:cNvPr>
            <p:cNvSpPr/>
            <p:nvPr/>
          </p:nvSpPr>
          <p:spPr>
            <a:xfrm>
              <a:off x="6246838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Workflow engine: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Italic" pitchFamily="34" charset="0"/>
                  <a:ea typeface="Poppins Italic" pitchFamily="34" charset="-122"/>
                  <a:cs typeface="Poppins Italic" pitchFamily="34" charset="-120"/>
                </a:rPr>
                <a:t>Power Automate, Logic Apps, Nodemation (n8n), ...</a:t>
              </a:r>
              <a:endParaRPr lang="en-US" sz="1100" dirty="0"/>
            </a:p>
          </p:txBody>
        </p:sp>
        <p:sp>
          <p:nvSpPr>
            <p:cNvPr id="42" name="Text 13">
              <a:extLst>
                <a:ext uri="{FF2B5EF4-FFF2-40B4-BE49-F238E27FC236}">
                  <a16:creationId xmlns:a16="http://schemas.microsoft.com/office/drawing/2014/main" id="{B6ED2A6F-A47F-8C8B-5D01-063235F9D000}"/>
                </a:ext>
              </a:extLst>
            </p:cNvPr>
            <p:cNvSpPr/>
            <p:nvPr/>
          </p:nvSpPr>
          <p:spPr>
            <a:xfrm>
              <a:off x="8659235" y="3184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1000s of integrations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“out-of-the-box”</a:t>
              </a:r>
              <a:endParaRPr lang="en-US" sz="11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7446B1-D8A3-AC73-30ED-7203897ED4CD}"/>
              </a:ext>
            </a:extLst>
          </p:cNvPr>
          <p:cNvGrpSpPr/>
          <p:nvPr/>
        </p:nvGrpSpPr>
        <p:grpSpPr>
          <a:xfrm>
            <a:off x="914171" y="4013200"/>
            <a:ext cx="10360609" cy="914400"/>
            <a:chOff x="914171" y="4013200"/>
            <a:chExt cx="10360609" cy="914400"/>
          </a:xfrm>
        </p:grpSpPr>
        <p:pic>
          <p:nvPicPr>
            <p:cNvPr id="29" name="Image 2" descr=" ">
              <a:extLst>
                <a:ext uri="{FF2B5EF4-FFF2-40B4-BE49-F238E27FC236}">
                  <a16:creationId xmlns:a16="http://schemas.microsoft.com/office/drawing/2014/main" id="{8751DBF2-ECA2-D78B-84D2-995C35FF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171" y="4013200"/>
              <a:ext cx="2513971" cy="914400"/>
            </a:xfrm>
            <a:prstGeom prst="rect">
              <a:avLst/>
            </a:prstGeom>
          </p:spPr>
        </p:pic>
        <p:sp>
          <p:nvSpPr>
            <p:cNvPr id="30" name="Text 4">
              <a:extLst>
                <a:ext uri="{FF2B5EF4-FFF2-40B4-BE49-F238E27FC236}">
                  <a16:creationId xmlns:a16="http://schemas.microsoft.com/office/drawing/2014/main" id="{A8627EC0-35BB-94D8-7086-95DAE8A92673}"/>
                </a:ext>
              </a:extLst>
            </p:cNvPr>
            <p:cNvSpPr/>
            <p:nvPr/>
          </p:nvSpPr>
          <p:spPr>
            <a:xfrm>
              <a:off x="1193501" y="4241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Corax</a:t>
              </a:r>
              <a:b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9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tooling platform</a:t>
              </a:r>
              <a:endParaRPr lang="en-US" sz="1200" dirty="0"/>
            </a:p>
          </p:txBody>
        </p:sp>
        <p:pic>
          <p:nvPicPr>
            <p:cNvPr id="43" name="Image 6" descr=" ">
              <a:extLst>
                <a:ext uri="{FF2B5EF4-FFF2-40B4-BE49-F238E27FC236}">
                  <a16:creationId xmlns:a16="http://schemas.microsoft.com/office/drawing/2014/main" id="{4E7CEE3B-AF52-919B-1748-5E549FA3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9717" y="4013200"/>
              <a:ext cx="7745063" cy="914400"/>
            </a:xfrm>
            <a:prstGeom prst="rect">
              <a:avLst/>
            </a:prstGeom>
          </p:spPr>
        </p:pic>
        <p:sp>
          <p:nvSpPr>
            <p:cNvPr id="44" name="Text 14">
              <a:extLst>
                <a:ext uri="{FF2B5EF4-FFF2-40B4-BE49-F238E27FC236}">
                  <a16:creationId xmlns:a16="http://schemas.microsoft.com/office/drawing/2014/main" id="{619C7010-8BF2-420B-2CE0-336B3D25771E}"/>
                </a:ext>
              </a:extLst>
            </p:cNvPr>
            <p:cNvSpPr/>
            <p:nvPr/>
          </p:nvSpPr>
          <p:spPr>
            <a:xfrm>
              <a:off x="3834441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Capability configuration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and deployment</a:t>
              </a:r>
              <a:endParaRPr lang="en-US" sz="1100" dirty="0"/>
            </a:p>
          </p:txBody>
        </p:sp>
        <p:sp>
          <p:nvSpPr>
            <p:cNvPr id="45" name="Text 15">
              <a:extLst>
                <a:ext uri="{FF2B5EF4-FFF2-40B4-BE49-F238E27FC236}">
                  <a16:creationId xmlns:a16="http://schemas.microsoft.com/office/drawing/2014/main" id="{7CFD964D-4A8E-9B36-F159-FA1DF2BA6898}"/>
                </a:ext>
              </a:extLst>
            </p:cNvPr>
            <p:cNvSpPr/>
            <p:nvPr/>
          </p:nvSpPr>
          <p:spPr>
            <a:xfrm>
              <a:off x="6246838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DevOps (tracing,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observability, evaluation)</a:t>
              </a:r>
              <a:endParaRPr lang="en-US" sz="1100" dirty="0"/>
            </a:p>
          </p:txBody>
        </p:sp>
        <p:sp>
          <p:nvSpPr>
            <p:cNvPr id="46" name="Text 16">
              <a:extLst>
                <a:ext uri="{FF2B5EF4-FFF2-40B4-BE49-F238E27FC236}">
                  <a16:creationId xmlns:a16="http://schemas.microsoft.com/office/drawing/2014/main" id="{D4D47C51-62FB-5053-4DAF-4A6BC7CD4C68}"/>
                </a:ext>
              </a:extLst>
            </p:cNvPr>
            <p:cNvSpPr/>
            <p:nvPr/>
          </p:nvSpPr>
          <p:spPr>
            <a:xfrm>
              <a:off x="8659235" y="4269317"/>
              <a:ext cx="2357377" cy="4021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AI SecOps (guardrails,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content moderation)</a:t>
              </a:r>
              <a:endParaRPr lang="en-US" sz="1100" dirty="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DC17A09-173D-5F35-7DB1-64B59DC93B30}"/>
                </a:ext>
              </a:extLst>
            </p:cNvPr>
            <p:cNvSpPr/>
            <p:nvPr/>
          </p:nvSpPr>
          <p:spPr>
            <a:xfrm>
              <a:off x="1026404" y="4183722"/>
              <a:ext cx="54864" cy="585216"/>
            </a:xfrm>
            <a:prstGeom prst="roundRect">
              <a:avLst>
                <a:gd name="adj" fmla="val 50000"/>
              </a:avLst>
            </a:prstGeom>
            <a:solidFill>
              <a:srgbClr val="FCB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F4708D-DEE0-8F46-C152-AF207229DFE9}"/>
              </a:ext>
            </a:extLst>
          </p:cNvPr>
          <p:cNvGrpSpPr/>
          <p:nvPr/>
        </p:nvGrpSpPr>
        <p:grpSpPr>
          <a:xfrm>
            <a:off x="914171" y="5029200"/>
            <a:ext cx="10360609" cy="914400"/>
            <a:chOff x="914171" y="5029200"/>
            <a:chExt cx="10360609" cy="914400"/>
          </a:xfrm>
        </p:grpSpPr>
        <p:pic>
          <p:nvPicPr>
            <p:cNvPr id="31" name="Image 3" descr=" ">
              <a:extLst>
                <a:ext uri="{FF2B5EF4-FFF2-40B4-BE49-F238E27FC236}">
                  <a16:creationId xmlns:a16="http://schemas.microsoft.com/office/drawing/2014/main" id="{3B01C6B7-6666-4E74-EF06-9940AF51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171" y="5029200"/>
              <a:ext cx="2513971" cy="914400"/>
            </a:xfrm>
            <a:prstGeom prst="rect">
              <a:avLst/>
            </a:prstGeom>
          </p:spPr>
        </p:pic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58543505-6ED8-DA0D-1010-2F792E02B111}"/>
                </a:ext>
              </a:extLst>
            </p:cNvPr>
            <p:cNvSpPr/>
            <p:nvPr/>
          </p:nvSpPr>
          <p:spPr>
            <a:xfrm>
              <a:off x="1193501" y="5257800"/>
              <a:ext cx="1955311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1560"/>
                </a:lnSpc>
                <a:buNone/>
              </a:pP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Hosting /</a:t>
              </a:r>
              <a:b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</a:br>
              <a:r>
                <a:rPr lang="en-US" sz="1200" dirty="0">
                  <a:solidFill>
                    <a:srgbClr val="2C3A42">
                      <a:alpha val="100000"/>
                    </a:srgbClr>
                  </a:solidFill>
                  <a:latin typeface="Poppins SemiBold" pitchFamily="34" charset="0"/>
                  <a:ea typeface="Poppins SemiBold" pitchFamily="34" charset="-122"/>
                  <a:cs typeface="Poppins SemiBold" pitchFamily="34" charset="-120"/>
                </a:rPr>
                <a:t>Infrastructure</a:t>
              </a:r>
              <a:endParaRPr lang="en-US" sz="1200" dirty="0"/>
            </a:p>
          </p:txBody>
        </p:sp>
        <p:pic>
          <p:nvPicPr>
            <p:cNvPr id="47" name="Image 7" descr=" ">
              <a:extLst>
                <a:ext uri="{FF2B5EF4-FFF2-40B4-BE49-F238E27FC236}">
                  <a16:creationId xmlns:a16="http://schemas.microsoft.com/office/drawing/2014/main" id="{F53DABCC-07BE-2B0A-F0EC-20ECED30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9717" y="5029200"/>
              <a:ext cx="7745063" cy="914400"/>
            </a:xfrm>
            <a:prstGeom prst="rect">
              <a:avLst/>
            </a:prstGeom>
          </p:spPr>
        </p:pic>
        <p:sp>
          <p:nvSpPr>
            <p:cNvPr id="48" name="Text 17">
              <a:extLst>
                <a:ext uri="{FF2B5EF4-FFF2-40B4-BE49-F238E27FC236}">
                  <a16:creationId xmlns:a16="http://schemas.microsoft.com/office/drawing/2014/main" id="{98927904-7154-62C5-E484-196903C0FA92}"/>
                </a:ext>
              </a:extLst>
            </p:cNvPr>
            <p:cNvSpPr/>
            <p:nvPr/>
          </p:nvSpPr>
          <p:spPr>
            <a:xfrm>
              <a:off x="3834441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Foundation models,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Fine-tuned models</a:t>
              </a:r>
              <a:endParaRPr lang="en-US" sz="1100" dirty="0"/>
            </a:p>
          </p:txBody>
        </p:sp>
        <p:sp>
          <p:nvSpPr>
            <p:cNvPr id="49" name="Text 18">
              <a:extLst>
                <a:ext uri="{FF2B5EF4-FFF2-40B4-BE49-F238E27FC236}">
                  <a16:creationId xmlns:a16="http://schemas.microsoft.com/office/drawing/2014/main" id="{D73E33C5-9BCF-BE16-CAB4-FE38BBF17CF4}"/>
                </a:ext>
              </a:extLst>
            </p:cNvPr>
            <p:cNvSpPr/>
            <p:nvPr/>
          </p:nvSpPr>
          <p:spPr>
            <a:xfrm>
              <a:off x="6246838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Digital infrastructure: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Database, Storage,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Network, VMs</a:t>
              </a:r>
              <a:endParaRPr lang="en-US" sz="1100" dirty="0"/>
            </a:p>
          </p:txBody>
        </p:sp>
        <p:sp>
          <p:nvSpPr>
            <p:cNvPr id="50" name="Text 19">
              <a:extLst>
                <a:ext uri="{FF2B5EF4-FFF2-40B4-BE49-F238E27FC236}">
                  <a16:creationId xmlns:a16="http://schemas.microsoft.com/office/drawing/2014/main" id="{0C76F15B-32C6-E844-0CD6-97EAD850D187}"/>
                </a:ext>
              </a:extLst>
            </p:cNvPr>
            <p:cNvSpPr/>
            <p:nvPr/>
          </p:nvSpPr>
          <p:spPr>
            <a:xfrm>
              <a:off x="8659235" y="5216652"/>
              <a:ext cx="2357377" cy="5394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30"/>
                </a:lnSpc>
                <a:buNone/>
              </a:pP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Physical infrastructure:</a:t>
              </a:r>
              <a:b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</a:br>
              <a:r>
                <a:rPr lang="en-US" sz="1100" dirty="0">
                  <a:solidFill>
                    <a:srgbClr val="2C3A42">
                      <a:alpha val="100000"/>
                    </a:srgbClr>
                  </a:solidFill>
                  <a:latin typeface="Poppins Regular" pitchFamily="34" charset="0"/>
                  <a:ea typeface="Poppins Regular" pitchFamily="34" charset="-122"/>
                  <a:cs typeface="Poppins Regular" pitchFamily="34" charset="-120"/>
                </a:rPr>
                <a:t>Servers, Routers, GPUs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7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12852</TotalTime>
  <Words>2196</Words>
  <Application>Microsoft Office PowerPoint</Application>
  <PresentationFormat>Widescreen</PresentationFormat>
  <Paragraphs>408</Paragraphs>
  <Slides>33</Slides>
  <Notes>29</Notes>
  <HiddenSlides>13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__montserrat_f9c99d</vt:lpstr>
      <vt:lpstr>Arial</vt:lpstr>
      <vt:lpstr>Calibri</vt:lpstr>
      <vt:lpstr>Caveat</vt:lpstr>
      <vt:lpstr>CocoGothicPro Regular</vt:lpstr>
      <vt:lpstr>Poppins</vt:lpstr>
      <vt:lpstr>Poppins Italic</vt:lpstr>
      <vt:lpstr>Poppins Regular</vt:lpstr>
      <vt:lpstr>Poppins SemiBold</vt:lpstr>
      <vt:lpstr>System Font Regular</vt:lpstr>
      <vt:lpstr>var(--theme-font-article-body)</vt:lpstr>
      <vt:lpstr>Wingdings</vt:lpstr>
      <vt:lpstr>Office Theme</vt:lpstr>
      <vt:lpstr>PowerPoint Presentation</vt:lpstr>
      <vt:lpstr>AI challenges</vt:lpstr>
      <vt:lpstr>PowerPoint Presentation</vt:lpstr>
      <vt:lpstr>AI enablement</vt:lpstr>
      <vt:lpstr>PowerPoint Presentation</vt:lpstr>
      <vt:lpstr>Challenges verified by customers that started AI development &amp; implementation</vt:lpstr>
      <vt:lpstr>What everybody needs is…</vt:lpstr>
      <vt:lpstr>Suggested AI implementation roadmap</vt:lpstr>
      <vt:lpstr>Corax</vt:lpstr>
      <vt:lpstr>Corax</vt:lpstr>
      <vt:lpstr>Workflows already supported</vt:lpstr>
      <vt:lpstr>Streamlining grant application evaluation with AI</vt:lpstr>
      <vt:lpstr>Corax &amp; Workflow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 - Roadmap</vt:lpstr>
      <vt:lpstr>Corax ai – Pricelist</vt:lpstr>
      <vt:lpstr>PowerPoint Presentation</vt:lpstr>
      <vt:lpstr>PowerPoint Presentation</vt:lpstr>
      <vt:lpstr>Corax configurator</vt:lpstr>
      <vt:lpstr>Corax configurator</vt:lpstr>
      <vt:lpstr>API first</vt:lpstr>
      <vt:lpstr>DevOps Dashboard</vt:lpstr>
      <vt:lpstr>PowerPoint Presentation</vt:lpstr>
      <vt:lpstr>PowerPoint Presentation</vt:lpstr>
      <vt:lpstr>PowerPoint Presentation</vt:lpstr>
      <vt:lpstr>A short story…</vt:lpstr>
      <vt:lpstr>PowerPoint Presentation</vt:lpstr>
      <vt:lpstr>Reduced cost and time in development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Jesper Mygind</cp:lastModifiedBy>
  <cp:revision>397</cp:revision>
  <dcterms:created xsi:type="dcterms:W3CDTF">2022-05-24T07:05:45Z</dcterms:created>
  <dcterms:modified xsi:type="dcterms:W3CDTF">2024-12-12T07:00:35Z</dcterms:modified>
</cp:coreProperties>
</file>