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30"/>
  </p:notesMasterIdLst>
  <p:sldIdLst>
    <p:sldId id="2146847765" r:id="rId3"/>
    <p:sldId id="2146847800" r:id="rId4"/>
    <p:sldId id="2146847729" r:id="rId5"/>
    <p:sldId id="2146847794" r:id="rId6"/>
    <p:sldId id="2146847785" r:id="rId7"/>
    <p:sldId id="2146847782" r:id="rId8"/>
    <p:sldId id="2146847795" r:id="rId9"/>
    <p:sldId id="2146847824" r:id="rId10"/>
    <p:sldId id="2146847817" r:id="rId11"/>
    <p:sldId id="2146847787" r:id="rId12"/>
    <p:sldId id="308" r:id="rId13"/>
    <p:sldId id="311" r:id="rId14"/>
    <p:sldId id="2146847797" r:id="rId15"/>
    <p:sldId id="2146847809" r:id="rId16"/>
    <p:sldId id="2146847827" r:id="rId17"/>
    <p:sldId id="2146847803" r:id="rId18"/>
    <p:sldId id="2146847805" r:id="rId19"/>
    <p:sldId id="2146847816" r:id="rId20"/>
    <p:sldId id="2146847823" r:id="rId21"/>
    <p:sldId id="2146847826" r:id="rId22"/>
    <p:sldId id="260" r:id="rId23"/>
    <p:sldId id="2146847825" r:id="rId24"/>
    <p:sldId id="2146847788" r:id="rId25"/>
    <p:sldId id="2146847822" r:id="rId26"/>
    <p:sldId id="2146847798" r:id="rId27"/>
    <p:sldId id="2146847771" r:id="rId28"/>
    <p:sldId id="2146847808" r:id="rId29"/>
  </p:sldIdLst>
  <p:sldSz cx="12192000" cy="6858000"/>
  <p:notesSz cx="6858000" cy="9144000"/>
  <p:defaultText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4" userDrawn="1">
          <p15:clr>
            <a:srgbClr val="A4A3A4"/>
          </p15:clr>
        </p15:guide>
        <p15:guide id="3" pos="325" userDrawn="1">
          <p15:clr>
            <a:srgbClr val="A4A3A4"/>
          </p15:clr>
        </p15:guide>
        <p15:guide id="4" orient="horz" pos="13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ABCACA-D46A-5C6B-8CE7-CE60BA8A3CD0}" name="Jacob Haubach Smedegaard" initials="JHS" userId="Jacob Haubach Smedegaar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A41"/>
    <a:srgbClr val="EBEBEB"/>
    <a:srgbClr val="000000"/>
    <a:srgbClr val="485A65"/>
    <a:srgbClr val="FCB64C"/>
    <a:srgbClr val="FFFFFF"/>
    <a:srgbClr val="E4A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9" autoAdjust="0"/>
    <p:restoredTop sz="85745" autoAdjust="0"/>
  </p:normalViewPr>
  <p:slideViewPr>
    <p:cSldViewPr snapToGrid="0" snapToObjects="1">
      <p:cViewPr>
        <p:scale>
          <a:sx n="67" d="100"/>
          <a:sy n="67" d="100"/>
        </p:scale>
        <p:origin x="1248" y="952"/>
      </p:cViewPr>
      <p:guideLst>
        <p:guide orient="horz" pos="935"/>
        <p:guide pos="574"/>
        <p:guide pos="325"/>
        <p:guide orient="horz" pos="1344"/>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'Ark1'!$A$2:$C$17</cx:f>
        <cx:lvl ptCount="16">
          <cx:pt idx="0">Logs</cx:pt>
          <cx:pt idx="1">Alerts</cx:pt>
          <cx:pt idx="2">UI</cx:pt>
          <cx:pt idx="3">Public</cx:pt>
          <cx:pt idx="4">Cloud</cx:pt>
          <cx:pt idx="5">Local</cx:pt>
          <cx:pt idx="7">Admin</cx:pt>
          <cx:pt idx="9">Unit Test</cx:pt>
          <cx:pt idx="10">Delete</cx:pt>
          <cx:pt idx="11">Modify </cx:pt>
          <cx:pt idx="12">Create </cx:pt>
          <cx:pt idx="13">API</cx:pt>
          <cx:pt idx="14">Import/Export</cx:pt>
        </cx:lvl>
        <cx:lvl ptCount="16">
          <cx:pt idx="0">Metrics</cx:pt>
          <cx:pt idx="2">Dash boards</cx:pt>
          <cx:pt idx="3">Model Deploy</cx:pt>
          <cx:pt idx="4">Model Deploy</cx:pt>
          <cx:pt idx="5">Model Deploy</cx:pt>
          <cx:pt idx="6">Guard rails</cx:pt>
          <cx:pt idx="7">Security </cx:pt>
          <cx:pt idx="8">Evalua- tion</cx:pt>
          <cx:pt idx="9">Verify</cx:pt>
          <cx:pt idx="10">Develop AI</cx:pt>
          <cx:pt idx="11">Develop AI</cx:pt>
          <cx:pt idx="12">Develop AI</cx:pt>
          <cx:pt idx="13">Expose</cx:pt>
          <cx:pt idx="14">Colla- borate</cx:pt>
        </cx:lvl>
        <cx:lvl ptCount="16">
          <cx:pt idx="0">ML Ops</cx:pt>
          <cx:pt idx="3">Deploy</cx:pt>
          <cx:pt idx="8">Test &amp; Verify</cx:pt>
          <cx:pt idx="10">Develop</cx:pt>
        </cx:lvl>
      </cx:strDim>
      <cx:numDim type="size">
        <cx:f>'Ark1'!$D$2:$D$17</cx:f>
        <cx:lvl ptCount="16" formatCode="Standard">
          <cx:pt idx="0">20</cx:pt>
          <cx:pt idx="1">20</cx:pt>
          <cx:pt idx="2">20</cx:pt>
          <cx:pt idx="3">10</cx:pt>
          <cx:pt idx="4">10</cx:pt>
          <cx:pt idx="5">10</cx:pt>
          <cx:pt idx="6">15</cx:pt>
          <cx:pt idx="7">15</cx:pt>
          <cx:pt idx="8">30</cx:pt>
          <cx:pt idx="9">30</cx:pt>
          <cx:pt idx="10">10</cx:pt>
          <cx:pt idx="11">10</cx:pt>
          <cx:pt idx="12">10</cx:pt>
          <cx:pt idx="13">15</cx:pt>
          <cx:pt idx="14">15</cx:pt>
        </cx:lvl>
      </cx:numDim>
    </cx:data>
  </cx:chartData>
  <cx:chart>
    <cx:title pos="t" align="ctr" overlay="0">
      <cx:txPr>
        <a:bodyPr spcFirstLastPara="1" vertOverflow="ellipsis" horzOverflow="overflow" wrap="square" lIns="0" tIns="0" rIns="0" bIns="0" anchor="ctr" anchorCtr="1"/>
        <a:lstStyle/>
        <a:p>
          <a:pPr algn="ctr" rtl="0">
            <a:defRPr/>
          </a:pPr>
          <a:endParaRPr lang="en-US" sz="2128" b="1" i="0" u="none" strike="noStrike" baseline="0" dirty="0">
            <a:solidFill>
              <a:srgbClr val="44546A"/>
            </a:solidFill>
            <a:latin typeface="Calibri" panose="020F0502020204030204"/>
          </a:endParaRPr>
        </a:p>
      </cx:txPr>
    </cx:title>
    <cx:plotArea>
      <cx:plotAreaRegion>
        <cx:series layoutId="sunburst" uniqueId="{FCE8FDCC-C4CF-487C-A67F-84FF99AB5EC0}">
          <cx:tx>
            <cx:txData>
              <cx:f>'Ark1'!$D$1</cx:f>
              <cx:v>Serie1</cx:v>
            </cx:txData>
          </cx:tx>
          <cx:dataPt idx="0">
            <cx:spPr>
              <a:solidFill>
                <a:srgbClr val="5B9BD5">
                  <a:lumMod val="20000"/>
                  <a:lumOff val="80000"/>
                </a:srgbClr>
              </a:solidFill>
            </cx:spPr>
          </cx:dataPt>
          <cx:dataPt idx="5"/>
          <cx:dataPt idx="6">
            <cx:spPr>
              <a:solidFill>
                <a:srgbClr val="5B9BD5">
                  <a:lumMod val="60000"/>
                  <a:lumOff val="40000"/>
                </a:srgbClr>
              </a:solidFill>
            </cx:spPr>
          </cx:dataPt>
          <cx:dataPt idx="14">
            <cx:spPr>
              <a:solidFill>
                <a:srgbClr val="5B9BD5">
                  <a:lumMod val="60000"/>
                  <a:lumOff val="40000"/>
                </a:srgbClr>
              </a:solidFill>
            </cx:spPr>
          </cx:dataPt>
          <cx:dataPt idx="18">
            <cx:spPr>
              <a:solidFill>
                <a:srgbClr val="5B9BD5">
                  <a:lumMod val="40000"/>
                  <a:lumOff val="60000"/>
                </a:srgbClr>
              </a:solidFill>
            </cx:spPr>
          </cx:dataPt>
          <cx:dataLabels pos="ctr">
            <cx:txPr>
              <a:bodyPr spcFirstLastPara="1" vertOverflow="ellipsis" horzOverflow="overflow" wrap="square" lIns="0" tIns="0" rIns="0" bIns="0" anchor="ctr" anchorCtr="1"/>
              <a:lstStyle/>
              <a:p>
                <a:pPr algn="ctr" rtl="0">
                  <a:defRPr sz="1200">
                    <a:solidFill>
                      <a:srgbClr val="2C3A41"/>
                    </a:solidFill>
                    <a:latin typeface="Poppins" pitchFamily="2" charset="77"/>
                    <a:ea typeface="Poppins" pitchFamily="2" charset="77"/>
                    <a:cs typeface="Poppins" pitchFamily="2" charset="77"/>
                  </a:defRPr>
                </a:pPr>
                <a:endParaRPr lang="da-DK" sz="1200" b="0" i="0" u="none" strike="noStrike" baseline="0">
                  <a:solidFill>
                    <a:srgbClr val="2C3A41"/>
                  </a:solidFill>
                  <a:latin typeface="Poppins" pitchFamily="2" charset="77"/>
                  <a:cs typeface="Poppins" pitchFamily="2" charset="77"/>
                </a:endParaRPr>
              </a:p>
            </cx:txPr>
            <cx:visibility seriesName="0" categoryName="1" value="0"/>
          </cx:dataLabels>
          <cx:dataId val="0"/>
        </cx:series>
      </cx:plotAreaRegion>
    </cx:plotArea>
    <cx:legend pos="b" align="ctr" overlay="0">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endParaRPr lang="en-GB" sz="1197" b="0" i="0" u="none" strike="noStrike" baseline="0">
            <a:solidFill>
              <a:srgbClr val="44546A"/>
            </a:solidFill>
            <a:latin typeface="Poppins" pitchFamily="2" charset="77"/>
            <a:cs typeface="Poppins" pitchFamily="2" charset="77"/>
          </a:endParaRPr>
        </a:p>
      </cx:txPr>
    </cx:legend>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85">
  <cs:axisTitle>
    <cs:lnRef idx="0"/>
    <cs:fillRef idx="0"/>
    <cs:effectRef idx="0"/>
    <cs:fontRef idx="minor">
      <a:schemeClr val="tx2"/>
    </cs:fontRef>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1811E-4725-1441-9A43-43F9461DFA69}" type="datetimeFigureOut">
              <a:rPr lang="en-GB" smtClean="0"/>
              <a:t>09/04/2025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00F70-246A-764B-86A3-E73911D7B1A2}" type="slidenum">
              <a:rPr lang="en-GB" smtClean="0"/>
              <a:t>‹#›</a:t>
            </a:fld>
            <a:endParaRPr lang="en-GB"/>
          </a:p>
        </p:txBody>
      </p:sp>
    </p:spTree>
    <p:extLst>
      <p:ext uri="{BB962C8B-B14F-4D97-AF65-F5344CB8AC3E}">
        <p14:creationId xmlns:p14="http://schemas.microsoft.com/office/powerpoint/2010/main" val="626973875"/>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a:t>
            </a:fld>
            <a:endParaRPr lang="en-GB"/>
          </a:p>
        </p:txBody>
      </p:sp>
    </p:spTree>
    <p:extLst>
      <p:ext uri="{BB962C8B-B14F-4D97-AF65-F5344CB8AC3E}">
        <p14:creationId xmlns:p14="http://schemas.microsoft.com/office/powerpoint/2010/main" val="1956992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Citat her </a:t>
            </a:r>
            <a:r>
              <a:rPr lang="en-GB" dirty="0" err="1"/>
              <a:t>fra</a:t>
            </a:r>
            <a:r>
              <a:rPr lang="en-GB" dirty="0"/>
              <a:t>: https://investindk.com/insights/boston-consulting-group-reveals-strong-belief-in-generative-ai-among-danish-leaders</a:t>
            </a:r>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11</a:t>
            </a:fld>
            <a:endParaRPr lang="en-GB"/>
          </a:p>
        </p:txBody>
      </p:sp>
    </p:spTree>
    <p:extLst>
      <p:ext uri="{BB962C8B-B14F-4D97-AF65-F5344CB8AC3E}">
        <p14:creationId xmlns:p14="http://schemas.microsoft.com/office/powerpoint/2010/main" val="126246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Denne workshop </a:t>
            </a:r>
            <a:r>
              <a:rPr lang="en-GB" err="1"/>
              <a:t>hjælper</a:t>
            </a:r>
            <a:r>
              <a:rPr lang="en-GB"/>
              <a:t> </a:t>
            </a:r>
            <a:r>
              <a:rPr lang="en-GB" err="1"/>
              <a:t>os</a:t>
            </a:r>
            <a:r>
              <a:rPr lang="en-GB"/>
              <a:t> med at </a:t>
            </a:r>
            <a:r>
              <a:rPr lang="en-GB" err="1"/>
              <a:t>spotte</a:t>
            </a:r>
            <a:r>
              <a:rPr lang="en-GB"/>
              <a:t> </a:t>
            </a:r>
            <a:r>
              <a:rPr lang="en-GB" err="1"/>
              <a:t>forretningsudfordringer</a:t>
            </a:r>
            <a:r>
              <a:rPr lang="en-GB"/>
              <a:t> </a:t>
            </a:r>
            <a:r>
              <a:rPr lang="en-GB" err="1"/>
              <a:t>og</a:t>
            </a:r>
            <a:r>
              <a:rPr lang="en-GB"/>
              <a:t> </a:t>
            </a:r>
            <a:r>
              <a:rPr lang="en-GB" err="1"/>
              <a:t>muligheder</a:t>
            </a:r>
            <a:r>
              <a:rPr lang="en-GB"/>
              <a:t>, </a:t>
            </a:r>
            <a:r>
              <a:rPr lang="en-GB" err="1"/>
              <a:t>hvor</a:t>
            </a:r>
            <a:r>
              <a:rPr lang="en-GB"/>
              <a:t> </a:t>
            </a:r>
            <a:r>
              <a:rPr lang="en-GB" err="1"/>
              <a:t>kunstig</a:t>
            </a:r>
            <a:r>
              <a:rPr lang="en-GB"/>
              <a:t> </a:t>
            </a:r>
            <a:r>
              <a:rPr lang="en-GB" err="1"/>
              <a:t>intelligens</a:t>
            </a:r>
            <a:r>
              <a:rPr lang="en-GB"/>
              <a:t> (AI) </a:t>
            </a:r>
            <a:r>
              <a:rPr lang="en-GB" err="1"/>
              <a:t>kan</a:t>
            </a:r>
            <a:r>
              <a:rPr lang="en-GB"/>
              <a:t> </a:t>
            </a:r>
            <a:r>
              <a:rPr lang="en-GB" err="1"/>
              <a:t>gøre</a:t>
            </a:r>
            <a:r>
              <a:rPr lang="en-GB"/>
              <a:t> </a:t>
            </a:r>
            <a:r>
              <a:rPr lang="en-GB" err="1"/>
              <a:t>en</a:t>
            </a:r>
            <a:r>
              <a:rPr lang="en-GB"/>
              <a:t> </a:t>
            </a:r>
            <a:r>
              <a:rPr lang="en-GB" err="1"/>
              <a:t>forskel</a:t>
            </a:r>
            <a:r>
              <a:rPr lang="en-GB"/>
              <a:t>. Med </a:t>
            </a:r>
            <a:r>
              <a:rPr lang="en-GB" err="1"/>
              <a:t>mulighedskort</a:t>
            </a:r>
            <a:r>
              <a:rPr lang="en-GB"/>
              <a:t> </a:t>
            </a:r>
            <a:r>
              <a:rPr lang="en-GB" err="1"/>
              <a:t>i</a:t>
            </a:r>
            <a:r>
              <a:rPr lang="en-GB"/>
              <a:t> </a:t>
            </a:r>
            <a:r>
              <a:rPr lang="en-GB" err="1"/>
              <a:t>hånden</a:t>
            </a:r>
            <a:r>
              <a:rPr lang="en-GB"/>
              <a:t> brainstormer vi </a:t>
            </a:r>
            <a:r>
              <a:rPr lang="en-GB" err="1"/>
              <a:t>idéer</a:t>
            </a:r>
            <a:r>
              <a:rPr lang="en-GB"/>
              <a:t>, </a:t>
            </a:r>
            <a:r>
              <a:rPr lang="en-GB" err="1"/>
              <a:t>dykker</a:t>
            </a:r>
            <a:r>
              <a:rPr lang="en-GB"/>
              <a:t> ned </a:t>
            </a:r>
            <a:r>
              <a:rPr lang="en-GB" err="1"/>
              <a:t>i</a:t>
            </a:r>
            <a:r>
              <a:rPr lang="en-GB"/>
              <a:t> de </a:t>
            </a:r>
            <a:r>
              <a:rPr lang="en-GB" err="1"/>
              <a:t>mest</a:t>
            </a:r>
            <a:r>
              <a:rPr lang="en-GB"/>
              <a:t> </a:t>
            </a:r>
            <a:r>
              <a:rPr lang="en-GB" err="1"/>
              <a:t>lovende</a:t>
            </a:r>
            <a:r>
              <a:rPr lang="en-GB"/>
              <a:t> </a:t>
            </a:r>
            <a:r>
              <a:rPr lang="en-GB" err="1"/>
              <a:t>og</a:t>
            </a:r>
            <a:r>
              <a:rPr lang="en-GB"/>
              <a:t> </a:t>
            </a:r>
            <a:r>
              <a:rPr lang="en-GB" err="1"/>
              <a:t>sammenligner</a:t>
            </a:r>
            <a:r>
              <a:rPr lang="en-GB"/>
              <a:t> </a:t>
            </a:r>
            <a:r>
              <a:rPr lang="en-GB" err="1"/>
              <a:t>dem</a:t>
            </a:r>
            <a:r>
              <a:rPr lang="en-GB"/>
              <a:t> for at </a:t>
            </a:r>
            <a:r>
              <a:rPr lang="en-GB" err="1"/>
              <a:t>finde</a:t>
            </a:r>
            <a:r>
              <a:rPr lang="en-GB"/>
              <a:t> de </a:t>
            </a:r>
            <a:r>
              <a:rPr lang="en-GB" err="1"/>
              <a:t>bedste</a:t>
            </a:r>
            <a:r>
              <a:rPr lang="en-GB"/>
              <a:t> at </a:t>
            </a:r>
            <a:r>
              <a:rPr lang="en-GB" err="1"/>
              <a:t>arbejde</a:t>
            </a:r>
            <a:r>
              <a:rPr lang="en-GB"/>
              <a:t> </a:t>
            </a:r>
            <a:r>
              <a:rPr lang="en-GB" err="1"/>
              <a:t>videre</a:t>
            </a:r>
            <a:r>
              <a:rPr lang="en-GB"/>
              <a:t> med.</a:t>
            </a:r>
          </a:p>
          <a:p>
            <a:endParaRPr lang="en-DK"/>
          </a:p>
        </p:txBody>
      </p:sp>
      <p:sp>
        <p:nvSpPr>
          <p:cNvPr id="4" name="Slide Number Placeholder 3"/>
          <p:cNvSpPr>
            <a:spLocks noGrp="1"/>
          </p:cNvSpPr>
          <p:nvPr>
            <p:ph type="sldNum" sz="quarter" idx="5"/>
          </p:nvPr>
        </p:nvSpPr>
        <p:spPr/>
        <p:txBody>
          <a:bodyPr/>
          <a:lstStyle/>
          <a:p>
            <a:fld id="{34900F70-246A-764B-86A3-E73911D7B1A2}" type="slidenum">
              <a:rPr lang="en-GB" smtClean="0"/>
              <a:t>12</a:t>
            </a:fld>
            <a:endParaRPr lang="en-GB"/>
          </a:p>
        </p:txBody>
      </p:sp>
    </p:spTree>
    <p:extLst>
      <p:ext uri="{BB962C8B-B14F-4D97-AF65-F5344CB8AC3E}">
        <p14:creationId xmlns:p14="http://schemas.microsoft.com/office/powerpoint/2010/main" val="393113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A6BB-E243-08E7-E8C4-7829E298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A6718-FA26-525A-267B-1A29F7697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BD25E-C339-B0C2-E39C-9917F6FEFA3A}"/>
              </a:ext>
            </a:extLst>
          </p:cNvPr>
          <p:cNvSpPr>
            <a:spLocks noGrp="1"/>
          </p:cNvSpPr>
          <p:nvPr>
            <p:ph type="body" idx="1"/>
          </p:nvPr>
        </p:nvSpPr>
        <p:spPr/>
        <p:txBody>
          <a:bodyPr/>
          <a:lstStyle/>
          <a:p>
            <a:r>
              <a:rPr lang="da-DK" dirty="0"/>
              <a:t>Fremhæv workflow og mulighed for at anvende forskellige </a:t>
            </a:r>
            <a:r>
              <a:rPr lang="da-DK" dirty="0" err="1"/>
              <a:t>LLMs</a:t>
            </a:r>
            <a:r>
              <a:rPr lang="da-DK" dirty="0"/>
              <a:t> (Local / Cloud)</a:t>
            </a:r>
          </a:p>
          <a:p>
            <a:endParaRPr lang="da-DK" dirty="0"/>
          </a:p>
          <a:p>
            <a:r>
              <a:rPr lang="da-DK" dirty="0"/>
              <a:t>Slide 9 and 10 </a:t>
            </a:r>
            <a:r>
              <a:rPr lang="da-DK" dirty="0" err="1"/>
              <a:t>says</a:t>
            </a:r>
            <a:r>
              <a:rPr lang="da-DK" dirty="0"/>
              <a:t> the same. </a:t>
            </a:r>
            <a:r>
              <a:rPr lang="da-DK" dirty="0" err="1"/>
              <a:t>Use</a:t>
            </a:r>
            <a:r>
              <a:rPr lang="da-DK" dirty="0"/>
              <a:t> </a:t>
            </a:r>
            <a:r>
              <a:rPr lang="da-DK" dirty="0" err="1"/>
              <a:t>this</a:t>
            </a:r>
            <a:r>
              <a:rPr lang="da-DK" dirty="0"/>
              <a:t> </a:t>
            </a:r>
            <a:r>
              <a:rPr lang="da-DK" dirty="0" err="1"/>
              <a:t>one</a:t>
            </a:r>
            <a:r>
              <a:rPr lang="da-DK" dirty="0"/>
              <a:t> </a:t>
            </a:r>
            <a:r>
              <a:rPr lang="da-DK" dirty="0" err="1"/>
              <a:t>if</a:t>
            </a:r>
            <a:r>
              <a:rPr lang="da-DK" dirty="0"/>
              <a:t> </a:t>
            </a:r>
            <a:r>
              <a:rPr lang="da-DK" dirty="0" err="1"/>
              <a:t>audience</a:t>
            </a:r>
            <a:r>
              <a:rPr lang="da-DK" dirty="0"/>
              <a:t> is a </a:t>
            </a:r>
            <a:r>
              <a:rPr lang="da-DK" dirty="0" err="1"/>
              <a:t>little</a:t>
            </a:r>
            <a:r>
              <a:rPr lang="da-DK" dirty="0"/>
              <a:t> </a:t>
            </a:r>
            <a:r>
              <a:rPr lang="da-DK" dirty="0" err="1"/>
              <a:t>technical</a:t>
            </a:r>
            <a:endParaRPr lang="da-DK" dirty="0"/>
          </a:p>
          <a:p>
            <a:endParaRPr lang="da-DK" dirty="0"/>
          </a:p>
          <a:p>
            <a:r>
              <a:rPr lang="da-DK" dirty="0" err="1"/>
              <a:t>Emphasize</a:t>
            </a:r>
            <a:r>
              <a:rPr lang="da-DK" dirty="0"/>
              <a:t> the point with Local </a:t>
            </a:r>
            <a:r>
              <a:rPr lang="da-DK" dirty="0" err="1"/>
              <a:t>hosted</a:t>
            </a:r>
            <a:r>
              <a:rPr lang="da-DK" dirty="0"/>
              <a:t> AI (</a:t>
            </a:r>
            <a:r>
              <a:rPr lang="da-DK" dirty="0" err="1"/>
              <a:t>purple</a:t>
            </a:r>
            <a:r>
              <a:rPr lang="da-DK" dirty="0"/>
              <a:t> </a:t>
            </a:r>
            <a:r>
              <a:rPr lang="da-DK" dirty="0" err="1"/>
              <a:t>box</a:t>
            </a:r>
            <a:r>
              <a:rPr lang="da-DK" dirty="0"/>
              <a:t>) for </a:t>
            </a:r>
            <a:r>
              <a:rPr lang="da-DK" dirty="0" err="1"/>
              <a:t>critical</a:t>
            </a:r>
            <a:r>
              <a:rPr lang="da-DK" dirty="0"/>
              <a:t> data or in light of </a:t>
            </a:r>
            <a:r>
              <a:rPr lang="da-DK" dirty="0" err="1"/>
              <a:t>current</a:t>
            </a:r>
            <a:r>
              <a:rPr lang="da-DK" dirty="0"/>
              <a:t> </a:t>
            </a:r>
            <a:r>
              <a:rPr lang="da-DK" dirty="0" err="1"/>
              <a:t>geo</a:t>
            </a:r>
            <a:r>
              <a:rPr lang="da-DK" dirty="0"/>
              <a:t> </a:t>
            </a:r>
            <a:r>
              <a:rPr lang="da-DK" dirty="0" err="1"/>
              <a:t>political</a:t>
            </a:r>
            <a:r>
              <a:rPr lang="da-DK" dirty="0"/>
              <a:t> situation</a:t>
            </a:r>
          </a:p>
        </p:txBody>
      </p:sp>
      <p:sp>
        <p:nvSpPr>
          <p:cNvPr id="4" name="Slide Number Placeholder 3">
            <a:extLst>
              <a:ext uri="{FF2B5EF4-FFF2-40B4-BE49-F238E27FC236}">
                <a16:creationId xmlns:a16="http://schemas.microsoft.com/office/drawing/2014/main" id="{6760FA1F-7A28-3235-6B7E-BE37F2935375}"/>
              </a:ext>
            </a:extLst>
          </p:cNvPr>
          <p:cNvSpPr>
            <a:spLocks noGrp="1"/>
          </p:cNvSpPr>
          <p:nvPr>
            <p:ph type="sldNum" sz="quarter" idx="5"/>
          </p:nvPr>
        </p:nvSpPr>
        <p:spPr/>
        <p:txBody>
          <a:bodyPr/>
          <a:lstStyle/>
          <a:p>
            <a:fld id="{34900F70-246A-764B-86A3-E73911D7B1A2}" type="slidenum">
              <a:rPr lang="en-GB" smtClean="0"/>
              <a:t>13</a:t>
            </a:fld>
            <a:endParaRPr lang="en-GB"/>
          </a:p>
        </p:txBody>
      </p:sp>
    </p:spTree>
    <p:extLst>
      <p:ext uri="{BB962C8B-B14F-4D97-AF65-F5344CB8AC3E}">
        <p14:creationId xmlns:p14="http://schemas.microsoft.com/office/powerpoint/2010/main" val="381758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Frigør tid</a:t>
            </a:r>
          </a:p>
          <a:p>
            <a:r>
              <a:rPr lang="da-DK" dirty="0" err="1"/>
              <a:t>Un-biased</a:t>
            </a:r>
            <a:endParaRPr lang="da-DK" dirty="0"/>
          </a:p>
          <a:p>
            <a:r>
              <a:rPr lang="da-DK" dirty="0"/>
              <a:t>Bedre Compliance</a:t>
            </a:r>
          </a:p>
          <a:p>
            <a:r>
              <a:rPr lang="da-DK" dirty="0"/>
              <a:t>Skarpere datagrundlag til optimering og </a:t>
            </a:r>
            <a:r>
              <a:rPr lang="da-DK" dirty="0" err="1"/>
              <a:t>insigt</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24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2824-0387-329C-3E16-31BBFCAB636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3CD303E-9EDE-16D6-5571-171AF5201AD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7737CD-4860-EEC7-3ACE-929AB75BBA7F}"/>
              </a:ext>
            </a:extLst>
          </p:cNvPr>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a:extLst>
              <a:ext uri="{FF2B5EF4-FFF2-40B4-BE49-F238E27FC236}">
                <a16:creationId xmlns:a16="http://schemas.microsoft.com/office/drawing/2014/main" id="{EB61A724-B74C-CFA1-88C8-56185E311842}"/>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2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secret here is 3 parts:</a:t>
            </a:r>
          </a:p>
          <a:p>
            <a:pPr marL="171450" indent="-171450">
              <a:buFont typeface="Arial" panose="020B0604020202020204" pitchFamily="34" charset="0"/>
              <a:buChar char="•"/>
            </a:pPr>
            <a:r>
              <a:rPr lang="en-US" dirty="0"/>
              <a:t>A skilled Product Owner (Anders)</a:t>
            </a:r>
          </a:p>
          <a:p>
            <a:pPr marL="171450" indent="-171450">
              <a:buFont typeface="Arial" panose="020B0604020202020204" pitchFamily="34" charset="0"/>
              <a:buChar char="•"/>
            </a:pPr>
            <a:r>
              <a:rPr lang="en-US" dirty="0"/>
              <a:t>A skilled AI + Full stack developer. AI alone doesn’t do the thing (Christian)</a:t>
            </a:r>
          </a:p>
          <a:p>
            <a:pPr marL="171450" indent="-171450">
              <a:buFont typeface="Arial" panose="020B0604020202020204" pitchFamily="34" charset="0"/>
              <a:buChar char="•"/>
            </a:pPr>
            <a:r>
              <a:rPr lang="en-US" dirty="0"/>
              <a:t>A tool (</a:t>
            </a:r>
            <a:r>
              <a:rPr lang="en-US" dirty="0" err="1"/>
              <a:t>Corax</a:t>
            </a:r>
            <a:r>
              <a:rPr lang="en-US" dirty="0"/>
              <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first solution was not build on </a:t>
            </a:r>
            <a:r>
              <a:rPr lang="en-US" dirty="0" err="1"/>
              <a:t>Corax</a:t>
            </a:r>
            <a:r>
              <a:rPr lang="en-US" dirty="0"/>
              <a:t>, but it became obvious for AL that in order to speed up development, control versions and adaptation and reuse AI capabilities across solutions a tool like </a:t>
            </a:r>
            <a:r>
              <a:rPr lang="en-US" dirty="0" err="1"/>
              <a:t>Corax</a:t>
            </a:r>
            <a:r>
              <a:rPr lang="en-US" dirty="0"/>
              <a:t> is required</a:t>
            </a:r>
          </a:p>
        </p:txBody>
      </p:sp>
      <p:sp>
        <p:nvSpPr>
          <p:cNvPr id="4" name="Slide Number Placeholder 3"/>
          <p:cNvSpPr>
            <a:spLocks noGrp="1"/>
          </p:cNvSpPr>
          <p:nvPr>
            <p:ph type="sldNum" sz="quarter" idx="5"/>
          </p:nvPr>
        </p:nvSpPr>
        <p:spPr/>
        <p:txBody>
          <a:bodyPr/>
          <a:lstStyle/>
          <a:p>
            <a:fld id="{34900F70-246A-764B-86A3-E73911D7B1A2}" type="slidenum">
              <a:rPr lang="en-GB" smtClean="0"/>
              <a:t>18</a:t>
            </a:fld>
            <a:endParaRPr lang="en-GB"/>
          </a:p>
        </p:txBody>
      </p:sp>
    </p:spTree>
    <p:extLst>
      <p:ext uri="{BB962C8B-B14F-4D97-AF65-F5344CB8AC3E}">
        <p14:creationId xmlns:p14="http://schemas.microsoft.com/office/powerpoint/2010/main" val="108742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6F55-D5A6-80D0-28B3-C1633A568E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5098ED9-016C-586D-5397-662A09C8F3E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0A22DF5-C712-BD04-BAE6-7ED4B28D2716}"/>
              </a:ext>
            </a:extLst>
          </p:cNvPr>
          <p:cNvSpPr>
            <a:spLocks noGrp="1"/>
          </p:cNvSpPr>
          <p:nvPr>
            <p:ph type="body" idx="1"/>
          </p:nvPr>
        </p:nvSpPr>
        <p:spPr/>
        <p:txBody>
          <a:bodyPr/>
          <a:lstStyle/>
          <a:p>
            <a:r>
              <a:rPr lang="da-DK" dirty="0"/>
              <a:t>Hvis vi skulle præsentere i dag, hvordan vil det se ud.</a:t>
            </a:r>
          </a:p>
          <a:p>
            <a:r>
              <a:rPr lang="da-DK" dirty="0"/>
              <a:t>Collaboration punkt (</a:t>
            </a:r>
            <a:r>
              <a:rPr lang="da-DK" dirty="0" err="1"/>
              <a:t>export</a:t>
            </a:r>
            <a:r>
              <a:rPr lang="da-DK" dirty="0"/>
              <a:t>)</a:t>
            </a:r>
          </a:p>
          <a:p>
            <a:r>
              <a:rPr lang="da-DK" dirty="0" err="1"/>
              <a:t>Use</a:t>
            </a:r>
            <a:r>
              <a:rPr lang="da-DK" dirty="0"/>
              <a:t> </a:t>
            </a:r>
            <a:r>
              <a:rPr lang="da-DK" dirty="0" err="1"/>
              <a:t>icons</a:t>
            </a:r>
            <a:r>
              <a:rPr lang="da-DK" dirty="0"/>
              <a:t> from menu (</a:t>
            </a:r>
            <a:r>
              <a:rPr lang="da-DK" dirty="0" err="1"/>
              <a:t>capabilites</a:t>
            </a:r>
            <a:r>
              <a:rPr lang="da-DK" dirty="0"/>
              <a:t>, </a:t>
            </a:r>
            <a:r>
              <a:rPr lang="da-DK" dirty="0" err="1"/>
              <a:t>knowledge</a:t>
            </a:r>
            <a:r>
              <a:rPr lang="da-DK" dirty="0"/>
              <a:t> </a:t>
            </a:r>
            <a:r>
              <a:rPr lang="da-DK" dirty="0" err="1"/>
              <a:t>collections</a:t>
            </a:r>
            <a:r>
              <a:rPr lang="da-DK" dirty="0"/>
              <a:t>)</a:t>
            </a:r>
          </a:p>
        </p:txBody>
      </p:sp>
      <p:sp>
        <p:nvSpPr>
          <p:cNvPr id="4" name="Pladsholder til slidenummer 3">
            <a:extLst>
              <a:ext uri="{FF2B5EF4-FFF2-40B4-BE49-F238E27FC236}">
                <a16:creationId xmlns:a16="http://schemas.microsoft.com/office/drawing/2014/main" id="{29EDC199-A66E-134B-11F2-F75EBF811134}"/>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6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9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videos from brand.Trifork.com or live demo</a:t>
            </a:r>
          </a:p>
          <a:p>
            <a:endParaRPr lang="en-US" dirty="0"/>
          </a:p>
        </p:txBody>
      </p:sp>
      <p:sp>
        <p:nvSpPr>
          <p:cNvPr id="4" name="Slide Number Placeholder 3"/>
          <p:cNvSpPr>
            <a:spLocks noGrp="1"/>
          </p:cNvSpPr>
          <p:nvPr>
            <p:ph type="sldNum" sz="quarter" idx="5"/>
          </p:nvPr>
        </p:nvSpPr>
        <p:spPr/>
        <p:txBody>
          <a:bodyPr/>
          <a:lstStyle/>
          <a:p>
            <a:fld id="{34900F70-246A-764B-86A3-E73911D7B1A2}" type="slidenum">
              <a:rPr lang="en-GB" smtClean="0"/>
              <a:t>23</a:t>
            </a:fld>
            <a:endParaRPr lang="en-GB"/>
          </a:p>
        </p:txBody>
      </p:sp>
    </p:spTree>
    <p:extLst>
      <p:ext uri="{BB962C8B-B14F-4D97-AF65-F5344CB8AC3E}">
        <p14:creationId xmlns:p14="http://schemas.microsoft.com/office/powerpoint/2010/main" val="388592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a:solidFill>
                  <a:srgbClr val="2C3A41"/>
                </a:solidFill>
                <a:latin typeface="Poppins" pitchFamily="2" charset="77"/>
                <a:cs typeface="Poppins" pitchFamily="2" charset="77"/>
              </a:rPr>
              <a:t>Faster than you think</a:t>
            </a:r>
          </a:p>
          <a:p>
            <a:pPr>
              <a:lnSpc>
                <a:spcPts val="2000"/>
              </a:lnSpc>
            </a:pPr>
            <a:r>
              <a:rPr lang="en-US" sz="1200" dirty="0">
                <a:solidFill>
                  <a:srgbClr val="2C3A41"/>
                </a:solidFill>
                <a:latin typeface="Poppins" pitchFamily="2" charset="77"/>
                <a:cs typeface="Poppins" pitchFamily="2" charset="77"/>
              </a:rPr>
              <a:t>Tech is ready</a:t>
            </a:r>
          </a:p>
          <a:p>
            <a:pPr>
              <a:lnSpc>
                <a:spcPts val="2000"/>
              </a:lnSpc>
            </a:pPr>
            <a:r>
              <a:rPr lang="en-US" sz="1200" dirty="0">
                <a:solidFill>
                  <a:srgbClr val="2C3A41"/>
                </a:solidFill>
                <a:latin typeface="Poppins" pitchFamily="2" charset="77"/>
                <a:cs typeface="Poppins" pitchFamily="2" charset="77"/>
              </a:rPr>
              <a:t>Don’t need to look for projects. Same tasks you had the last 10 years</a:t>
            </a:r>
            <a:endParaRPr lang="da-DK" dirty="0"/>
          </a:p>
          <a:p>
            <a:endParaRPr lang="da-DK" dirty="0"/>
          </a:p>
          <a:p>
            <a:endParaRPr lang="da-DK" dirty="0"/>
          </a:p>
          <a:p>
            <a:r>
              <a:rPr lang="da-DK" dirty="0"/>
              <a:t>Martin Møller, Head of AI, Microsoft FSI EMEA at Nordic </a:t>
            </a:r>
            <a:r>
              <a:rPr lang="da-DK" dirty="0" err="1"/>
              <a:t>Fintech</a:t>
            </a:r>
            <a:r>
              <a:rPr lang="da-DK" dirty="0"/>
              <a:t> </a:t>
            </a:r>
            <a:r>
              <a:rPr lang="da-DK" dirty="0" err="1"/>
              <a:t>Week</a:t>
            </a:r>
            <a:endParaRPr lang="da-DK" dirty="0"/>
          </a:p>
          <a:p>
            <a:endParaRPr lang="da-DK" dirty="0"/>
          </a:p>
          <a:p>
            <a:r>
              <a:rPr lang="da-DK" dirty="0"/>
              <a:t>Teknologien er klar…</a:t>
            </a:r>
          </a:p>
          <a:p>
            <a:r>
              <a:rPr lang="da-DK" dirty="0"/>
              <a:t>Implementeringen går hurtigere end du tror…</a:t>
            </a:r>
          </a:p>
          <a:p>
            <a:r>
              <a:rPr lang="da-DK" dirty="0"/>
              <a:t>Problemerne vi kan løse er de problemer I har bøvlet med de sidste 15 år…</a:t>
            </a:r>
          </a:p>
          <a:p>
            <a:endParaRPr lang="da-DK" dirty="0"/>
          </a:p>
          <a:p>
            <a:r>
              <a:rPr lang="da-DK" dirty="0"/>
              <a:t>Skriv disse med hvidt til </a:t>
            </a:r>
            <a:r>
              <a:rPr lang="da-DK" dirty="0" err="1"/>
              <a:t>venstra</a:t>
            </a:r>
            <a:r>
              <a:rPr lang="da-DK" dirty="0"/>
              <a:t>. Sæt Microsoft Logo på</a:t>
            </a:r>
          </a:p>
          <a:p>
            <a:endParaRPr lang="da-DK" dirty="0"/>
          </a:p>
          <a:p>
            <a:endParaRPr lang="en-GB" dirty="0"/>
          </a:p>
        </p:txBody>
      </p:sp>
      <p:sp>
        <p:nvSpPr>
          <p:cNvPr id="4" name="Slide Number Placeholder 3"/>
          <p:cNvSpPr>
            <a:spLocks noGrp="1"/>
          </p:cNvSpPr>
          <p:nvPr>
            <p:ph type="sldNum" sz="quarter" idx="5"/>
          </p:nvPr>
        </p:nvSpPr>
        <p:spPr/>
        <p:txBody>
          <a:bodyPr/>
          <a:lstStyle/>
          <a:p>
            <a:fld id="{34900F70-246A-764B-86A3-E73911D7B1A2}" type="slidenum">
              <a:rPr lang="en-GB" smtClean="0"/>
              <a:t>2</a:t>
            </a:fld>
            <a:endParaRPr lang="en-GB"/>
          </a:p>
        </p:txBody>
      </p:sp>
    </p:spTree>
    <p:extLst>
      <p:ext uri="{BB962C8B-B14F-4D97-AF65-F5344CB8AC3E}">
        <p14:creationId xmlns:p14="http://schemas.microsoft.com/office/powerpoint/2010/main" val="4232168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da-DK" sz="1200" dirty="0">
              <a:latin typeface="Poppins" pitchFamily="2" charset="77"/>
              <a:cs typeface="Poppins" pitchFamily="2" charset="77"/>
            </a:endParaRPr>
          </a:p>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Video: </a:t>
            </a:r>
            <a:r>
              <a:rPr lang="da-DK" sz="1200" dirty="0" err="1">
                <a:latin typeface="Poppins" pitchFamily="2" charset="77"/>
                <a:cs typeface="Poppins" pitchFamily="2" charset="77"/>
              </a:rPr>
              <a:t>Corax</a:t>
            </a:r>
            <a:r>
              <a:rPr lang="da-DK" sz="1200" dirty="0">
                <a:latin typeface="Poppins" pitchFamily="2" charset="77"/>
                <a:cs typeface="Poppins" pitchFamily="2" charset="77"/>
              </a:rPr>
              <a:t> </a:t>
            </a:r>
            <a:r>
              <a:rPr lang="da-DK" sz="1200" dirty="0" err="1">
                <a:latin typeface="Poppins" pitchFamily="2" charset="77"/>
                <a:cs typeface="Poppins" pitchFamily="2" charset="77"/>
              </a:rPr>
              <a:t>ai</a:t>
            </a:r>
            <a:r>
              <a:rPr lang="da-DK" sz="1200" dirty="0">
                <a:latin typeface="Poppins" pitchFamily="2" charset="77"/>
                <a:cs typeface="Poppins" pitchFamily="2" charset="77"/>
              </a:rPr>
              <a:t> – workflow summary</a:t>
            </a:r>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4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6BE9-63C3-8CEF-9973-B59B9A81A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B92A0-EC60-040A-D68C-7FE1FC7DE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5C995-A4DE-3336-2911-31792FD47B6A}"/>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endParaRPr lang="da-DK" dirty="0"/>
          </a:p>
        </p:txBody>
      </p:sp>
      <p:sp>
        <p:nvSpPr>
          <p:cNvPr id="4" name="Slide Number Placeholder 3">
            <a:extLst>
              <a:ext uri="{FF2B5EF4-FFF2-40B4-BE49-F238E27FC236}">
                <a16:creationId xmlns:a16="http://schemas.microsoft.com/office/drawing/2014/main" id="{B98B4108-140A-9C83-52BB-4D4F267D8E6B}"/>
              </a:ext>
            </a:extLst>
          </p:cNvPr>
          <p:cNvSpPr>
            <a:spLocks noGrp="1"/>
          </p:cNvSpPr>
          <p:nvPr>
            <p:ph type="sldNum" sz="quarter" idx="5"/>
          </p:nvPr>
        </p:nvSpPr>
        <p:spPr/>
        <p:txBody>
          <a:bodyPr/>
          <a:lstStyle/>
          <a:p>
            <a:fld id="{34900F70-246A-764B-86A3-E73911D7B1A2}" type="slidenum">
              <a:rPr lang="en-GB" smtClean="0"/>
              <a:t>25</a:t>
            </a:fld>
            <a:endParaRPr lang="en-GB"/>
          </a:p>
        </p:txBody>
      </p:sp>
    </p:spTree>
    <p:extLst>
      <p:ext uri="{BB962C8B-B14F-4D97-AF65-F5344CB8AC3E}">
        <p14:creationId xmlns:p14="http://schemas.microsoft.com/office/powerpoint/2010/main" val="423826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26</a:t>
            </a:fld>
            <a:endParaRPr lang="en-GB"/>
          </a:p>
        </p:txBody>
      </p:sp>
    </p:spTree>
    <p:extLst>
      <p:ext uri="{BB962C8B-B14F-4D97-AF65-F5344CB8AC3E}">
        <p14:creationId xmlns:p14="http://schemas.microsoft.com/office/powerpoint/2010/main" val="94402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27</a:t>
            </a:fld>
            <a:endParaRPr lang="en-GB"/>
          </a:p>
        </p:txBody>
      </p:sp>
    </p:spTree>
    <p:extLst>
      <p:ext uri="{BB962C8B-B14F-4D97-AF65-F5344CB8AC3E}">
        <p14:creationId xmlns:p14="http://schemas.microsoft.com/office/powerpoint/2010/main" val="252814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3</a:t>
            </a:fld>
            <a:endParaRPr lang="en-GB"/>
          </a:p>
        </p:txBody>
      </p:sp>
    </p:spTree>
    <p:extLst>
      <p:ext uri="{BB962C8B-B14F-4D97-AF65-F5344CB8AC3E}">
        <p14:creationId xmlns:p14="http://schemas.microsoft.com/office/powerpoint/2010/main" val="25442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4</a:t>
            </a:fld>
            <a:endParaRPr lang="en-GB"/>
          </a:p>
        </p:txBody>
      </p:sp>
    </p:spTree>
    <p:extLst>
      <p:ext uri="{BB962C8B-B14F-4D97-AF65-F5344CB8AC3E}">
        <p14:creationId xmlns:p14="http://schemas.microsoft.com/office/powerpoint/2010/main" val="54171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Støjer for meget pt</a:t>
            </a:r>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4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err="1">
                <a:solidFill>
                  <a:srgbClr val="2C3A41"/>
                </a:solidFill>
              </a:rPr>
              <a:t>Taget</a:t>
            </a:r>
            <a:r>
              <a:rPr lang="en-US" sz="1200" dirty="0">
                <a:solidFill>
                  <a:srgbClr val="2C3A41"/>
                </a:solidFill>
              </a:rPr>
              <a:t> </a:t>
            </a:r>
            <a:r>
              <a:rPr lang="en-US" sz="1200" dirty="0" err="1">
                <a:solidFill>
                  <a:srgbClr val="2C3A41"/>
                </a:solidFill>
              </a:rPr>
              <a:t>ud</a:t>
            </a:r>
            <a:r>
              <a:rPr lang="en-US" sz="1200" dirty="0">
                <a:solidFill>
                  <a:srgbClr val="2C3A41"/>
                </a:solidFill>
              </a:rPr>
              <a:t>:</a:t>
            </a:r>
          </a:p>
          <a:p>
            <a:pPr>
              <a:lnSpc>
                <a:spcPts val="2000"/>
              </a:lnSpc>
            </a:pPr>
            <a:r>
              <a:rPr lang="en-US" sz="1200" dirty="0">
                <a:solidFill>
                  <a:srgbClr val="2C3A41"/>
                </a:solidFill>
              </a:rPr>
              <a:t>Providing access to the benefits</a:t>
            </a:r>
            <a:br>
              <a:rPr lang="en-US" sz="1200" dirty="0">
                <a:solidFill>
                  <a:srgbClr val="2C3A41"/>
                </a:solidFill>
              </a:rPr>
            </a:br>
            <a:r>
              <a:rPr lang="en-US" sz="1200" dirty="0">
                <a:solidFill>
                  <a:srgbClr val="2C3A41"/>
                </a:solidFill>
              </a:rPr>
              <a:t>of </a:t>
            </a:r>
            <a:r>
              <a:rPr lang="en-US" sz="1200" dirty="0" err="1">
                <a:solidFill>
                  <a:srgbClr val="2C3A41"/>
                </a:solidFill>
              </a:rPr>
              <a:t>GenAI</a:t>
            </a:r>
            <a:r>
              <a:rPr lang="en-US" sz="1200" dirty="0">
                <a:solidFill>
                  <a:srgbClr val="2C3A41"/>
                </a:solidFill>
              </a:rPr>
              <a:t> for individuals and organizations</a:t>
            </a:r>
          </a:p>
          <a:p>
            <a:pPr>
              <a:lnSpc>
                <a:spcPts val="2000"/>
              </a:lnSpc>
            </a:pPr>
            <a:r>
              <a:rPr lang="en-US" sz="1200" dirty="0">
                <a:solidFill>
                  <a:srgbClr val="2C3A41"/>
                </a:solidFill>
              </a:rPr>
              <a:t>Development by configuration. </a:t>
            </a:r>
            <a:br>
              <a:rPr lang="en-US" sz="1200" dirty="0">
                <a:solidFill>
                  <a:srgbClr val="2C3A41"/>
                </a:solidFill>
              </a:rPr>
            </a:br>
            <a:r>
              <a:rPr lang="en-US" sz="1200" dirty="0">
                <a:solidFill>
                  <a:srgbClr val="2C3A41"/>
                </a:solidFill>
              </a:rPr>
              <a:t>Reducing development cost and time – smaller AI enablement team </a:t>
            </a:r>
          </a:p>
          <a:p>
            <a:pPr>
              <a:lnSpc>
                <a:spcPts val="2000"/>
              </a:lnSpc>
            </a:pPr>
            <a:r>
              <a:rPr lang="en-US" sz="1200" dirty="0">
                <a:solidFill>
                  <a:srgbClr val="2C3A41"/>
                </a:solidFill>
              </a:rPr>
              <a:t>… by enabling individuals and organizations </a:t>
            </a:r>
            <a:br>
              <a:rPr lang="en-US" sz="1200" dirty="0">
                <a:solidFill>
                  <a:srgbClr val="2C3A41"/>
                </a:solidFill>
              </a:rPr>
            </a:br>
            <a:r>
              <a:rPr lang="en-US" sz="1200" dirty="0">
                <a:solidFill>
                  <a:srgbClr val="2C3A41"/>
                </a:solidFill>
              </a:rPr>
              <a:t>to efficiently configure and deploy safe and scalable AI solutions</a:t>
            </a:r>
          </a:p>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6</a:t>
            </a:fld>
            <a:endParaRPr lang="en-GB"/>
          </a:p>
        </p:txBody>
      </p:sp>
    </p:spTree>
    <p:extLst>
      <p:ext uri="{BB962C8B-B14F-4D97-AF65-F5344CB8AC3E}">
        <p14:creationId xmlns:p14="http://schemas.microsoft.com/office/powerpoint/2010/main" val="232878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4888-E90E-817A-A0B9-225CBEC00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FDDE8-14FB-C9C1-E5E8-F44F7467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0F995-F1D6-460B-E4B2-2A5E88480CF7}"/>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sz="1600" dirty="0">
                <a:latin typeface="Poppins" pitchFamily="2" charset="77"/>
                <a:cs typeface="Poppins" pitchFamily="2" charset="77"/>
              </a:rPr>
              <a:t>“...</a:t>
            </a:r>
            <a:r>
              <a:rPr lang="en-GB" sz="1200" dirty="0">
                <a:effectLst/>
                <a:latin typeface="Poppins" pitchFamily="2" charset="77"/>
                <a:cs typeface="Poppins" pitchFamily="2" charset="77"/>
              </a:rPr>
              <a:t>equipping individuals and organizations with the necessary knowledge, skills, data, </a:t>
            </a:r>
            <a:r>
              <a:rPr lang="en-GB" sz="1200" dirty="0">
                <a:solidFill>
                  <a:srgbClr val="2C3A41"/>
                </a:solidFill>
                <a:effectLst/>
                <a:latin typeface="Poppins" pitchFamily="2" charset="77"/>
                <a:cs typeface="Poppins" pitchFamily="2" charset="77"/>
              </a:rPr>
              <a:t>tools</a:t>
            </a:r>
            <a:r>
              <a:rPr lang="en-GB" sz="1200" dirty="0">
                <a:effectLst/>
                <a:latin typeface="Poppins" pitchFamily="2" charset="77"/>
                <a:cs typeface="Poppins" pitchFamily="2" charset="77"/>
              </a:rPr>
              <a:t>, and resources to effectively utilize artificial intelligence (AI) technologies...”</a:t>
            </a:r>
          </a:p>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a:extLst>
              <a:ext uri="{FF2B5EF4-FFF2-40B4-BE49-F238E27FC236}">
                <a16:creationId xmlns:a16="http://schemas.microsoft.com/office/drawing/2014/main" id="{FE3136CB-7D0A-3C23-23B6-229FD4C21004}"/>
              </a:ext>
            </a:extLst>
          </p:cNvPr>
          <p:cNvSpPr>
            <a:spLocks noGrp="1"/>
          </p:cNvSpPr>
          <p:nvPr>
            <p:ph type="sldNum" sz="quarter" idx="5"/>
          </p:nvPr>
        </p:nvSpPr>
        <p:spPr/>
        <p:txBody>
          <a:bodyPr/>
          <a:lstStyle/>
          <a:p>
            <a:fld id="{34900F70-246A-764B-86A3-E73911D7B1A2}" type="slidenum">
              <a:rPr lang="en-GB" smtClean="0"/>
              <a:t>7</a:t>
            </a:fld>
            <a:endParaRPr lang="en-GB"/>
          </a:p>
        </p:txBody>
      </p:sp>
    </p:spTree>
    <p:extLst>
      <p:ext uri="{BB962C8B-B14F-4D97-AF65-F5344CB8AC3E}">
        <p14:creationId xmlns:p14="http://schemas.microsoft.com/office/powerpoint/2010/main" val="108634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E20B-96A5-B4E9-8BFB-30A59CC3D7A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F018D2E-899C-5044-7B29-46626A05A5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7B48448-4658-9F7D-A78F-CB853ED0B53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97D230B-51D3-BBC7-68A6-D45C7B93CC73}"/>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85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Re-design model (Inspiration 2021.ai)</a:t>
            </a:r>
          </a:p>
          <a:p>
            <a:pPr marL="0" indent="0">
              <a:buNone/>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r>
              <a:rPr lang="en-GB" dirty="0"/>
              <a:t>Core principle: Start simple with low risk. Slowly add complexity while keeping risk acceptable.</a:t>
            </a:r>
          </a:p>
          <a:p>
            <a:pPr marL="457200" indent="-457200">
              <a:buAutoNum type="arabicPeriod"/>
            </a:pPr>
            <a:r>
              <a:rPr lang="en-GB" dirty="0"/>
              <a:t>Focus on </a:t>
            </a:r>
            <a:r>
              <a:rPr lang="en-GB" b="1" dirty="0"/>
              <a:t>automation of (internal) workflows</a:t>
            </a:r>
            <a:r>
              <a:rPr lang="en-GB" dirty="0"/>
              <a:t>. Start with simple workflow steps that are repetitive and time-consuming (no need to change your processes or structures)</a:t>
            </a:r>
          </a:p>
          <a:p>
            <a:pPr marL="457200" indent="-457200">
              <a:buAutoNum type="arabicPeriod"/>
            </a:pPr>
            <a:r>
              <a:rPr lang="en-GB" dirty="0"/>
              <a:t>Move on to more </a:t>
            </a:r>
            <a:r>
              <a:rPr lang="en-GB" b="1" dirty="0"/>
              <a:t>internal complex workflows </a:t>
            </a:r>
            <a:r>
              <a:rPr lang="en-GB" dirty="0"/>
              <a:t>and get experience with handling ‘edge’-cases with AI</a:t>
            </a:r>
          </a:p>
          <a:p>
            <a:pPr marL="457200" indent="-457200">
              <a:buAutoNum type="arabicPeriod"/>
            </a:pPr>
            <a:r>
              <a:rPr lang="en-GB" b="1" dirty="0"/>
              <a:t>Extend you AI solutions </a:t>
            </a:r>
            <a:r>
              <a:rPr lang="en-GB" dirty="0"/>
              <a:t>(i.e. automate beyond your internal workflows towards your external partners in your supply chain and towards your customers)</a:t>
            </a:r>
            <a:endParaRPr lang="en-GB" b="1"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10</a:t>
            </a:fld>
            <a:endParaRPr lang="en-GB"/>
          </a:p>
        </p:txBody>
      </p:sp>
    </p:spTree>
    <p:extLst>
      <p:ext uri="{BB962C8B-B14F-4D97-AF65-F5344CB8AC3E}">
        <p14:creationId xmlns:p14="http://schemas.microsoft.com/office/powerpoint/2010/main" val="1574004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5094000" cy="24372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562400" y="4114800"/>
            <a:ext cx="4446000" cy="2235600"/>
          </a:xfrm>
        </p:spPr>
        <p:txBody>
          <a:bodyPr>
            <a:normAutofit/>
          </a:bodyPr>
          <a:lstStyle>
            <a:lvl1pPr marL="0" indent="0" algn="l">
              <a:spcBef>
                <a:spcPts val="800"/>
              </a:spcBef>
              <a:spcAft>
                <a:spcPts val="800"/>
              </a:spcAft>
              <a:buNone/>
              <a:defRPr sz="16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sp>
        <p:nvSpPr>
          <p:cNvPr id="8" name="Text Placeholder 7">
            <a:extLst>
              <a:ext uri="{FF2B5EF4-FFF2-40B4-BE49-F238E27FC236}">
                <a16:creationId xmlns:a16="http://schemas.microsoft.com/office/drawing/2014/main" id="{EA504CEB-6C70-93C6-1077-ADD011CF4E8D}"/>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6656400" y="-608400"/>
            <a:ext cx="6145200" cy="6577200"/>
          </a:xfrm>
          <a:prstGeom prst="roundRect">
            <a:avLst>
              <a:gd name="adj" fmla="val 9302"/>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09401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Image on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1" y="0"/>
            <a:ext cx="4064399"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4978800" y="1105200"/>
            <a:ext cx="63000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4978800" y="730800"/>
            <a:ext cx="63000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4978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3250799" y="0"/>
            <a:ext cx="813600" cy="6858000"/>
          </a:xfrm>
          <a:prstGeom prst="rect">
            <a:avLst/>
          </a:prstGeom>
          <a:gradFill>
            <a:gsLst>
              <a:gs pos="100000">
                <a:schemeClr val="tx1">
                  <a:alpha val="30000"/>
                </a:schemeClr>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9" name="Graphic 8">
            <a:extLst>
              <a:ext uri="{FF2B5EF4-FFF2-40B4-BE49-F238E27FC236}">
                <a16:creationId xmlns:a16="http://schemas.microsoft.com/office/drawing/2014/main" id="{ACF94E32-058A-5811-4742-0F8908F8DE3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23646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583400" y="964800"/>
            <a:ext cx="9025200" cy="3456000"/>
          </a:xfrm>
          <a:prstGeom prst="rect">
            <a:avLst/>
          </a:prstGeom>
        </p:spPr>
        <p:txBody>
          <a:bodyPr vert="horz" lIns="0" tIns="0" rIns="0" bIns="0" rtlCol="0" anchor="b">
            <a:normAutofit/>
          </a:bodyPr>
          <a:lstStyle>
            <a:lvl1pPr marL="0" indent="0">
              <a:lnSpc>
                <a:spcPct val="100000"/>
              </a:lnSpc>
              <a:buNone/>
              <a:defRPr sz="6000" b="1" i="0">
                <a:solidFill>
                  <a:schemeClr val="accent1"/>
                </a:solidFill>
                <a:latin typeface="Caveat" pitchFamily="2" charset="0"/>
              </a:defRPr>
            </a:lvl1pPr>
          </a:lstStyle>
          <a:p>
            <a:pPr lvl="0"/>
            <a:r>
              <a:rPr lang="en-GB" dirty="0"/>
              <a:t>“Insert your quote here”</a:t>
            </a:r>
          </a:p>
        </p:txBody>
      </p:sp>
      <p:sp>
        <p:nvSpPr>
          <p:cNvPr id="4" name="Picture Placeholder 3">
            <a:extLst>
              <a:ext uri="{FF2B5EF4-FFF2-40B4-BE49-F238E27FC236}">
                <a16:creationId xmlns:a16="http://schemas.microsoft.com/office/drawing/2014/main" id="{6961BDE4-B79C-DC79-016F-2071F5163964}"/>
              </a:ext>
            </a:extLst>
          </p:cNvPr>
          <p:cNvSpPr>
            <a:spLocks noGrp="1" noChangeAspect="1"/>
          </p:cNvSpPr>
          <p:nvPr>
            <p:ph type="pic" sz="quarter" idx="14" hasCustomPrompt="1"/>
          </p:nvPr>
        </p:nvSpPr>
        <p:spPr>
          <a:xfrm>
            <a:off x="1583401" y="4863600"/>
            <a:ext cx="633599" cy="63360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9" name="Text Placeholder 7">
            <a:extLst>
              <a:ext uri="{FF2B5EF4-FFF2-40B4-BE49-F238E27FC236}">
                <a16:creationId xmlns:a16="http://schemas.microsoft.com/office/drawing/2014/main" id="{AD25B838-8302-B153-06DA-827565D5E24A}"/>
              </a:ext>
            </a:extLst>
          </p:cNvPr>
          <p:cNvSpPr>
            <a:spLocks noGrp="1"/>
          </p:cNvSpPr>
          <p:nvPr>
            <p:ph type="body" sz="quarter" idx="15" hasCustomPrompt="1"/>
          </p:nvPr>
        </p:nvSpPr>
        <p:spPr>
          <a:xfrm>
            <a:off x="2519400" y="4863600"/>
            <a:ext cx="8089200" cy="216000"/>
          </a:xfrm>
        </p:spPr>
        <p:txBody>
          <a:bodyPr lIns="0" tIns="0" rIns="0" bIns="0" anchor="ctr">
            <a:normAutofit/>
          </a:bodyPr>
          <a:lstStyle>
            <a:lvl1pPr marL="0" indent="0">
              <a:lnSpc>
                <a:spcPct val="100000"/>
              </a:lnSpc>
              <a:buNone/>
              <a:defRPr sz="700" b="1" i="0" spc="150" baseline="0">
                <a:solidFill>
                  <a:schemeClr val="accent1"/>
                </a:solidFill>
                <a:latin typeface="Poppins SemiBold" pitchFamily="2" charset="77"/>
                <a:cs typeface="Poppins SemiBold" pitchFamily="2" charset="77"/>
              </a:defRPr>
            </a:lvl1pPr>
          </a:lstStyle>
          <a:p>
            <a:pPr lvl="0"/>
            <a:r>
              <a:rPr lang="en-GB" dirty="0"/>
              <a:t>TITLE</a:t>
            </a:r>
          </a:p>
        </p:txBody>
      </p:sp>
      <p:sp>
        <p:nvSpPr>
          <p:cNvPr id="10" name="Text Placeholder 9">
            <a:extLst>
              <a:ext uri="{FF2B5EF4-FFF2-40B4-BE49-F238E27FC236}">
                <a16:creationId xmlns:a16="http://schemas.microsoft.com/office/drawing/2014/main" id="{2A973287-62BA-0B16-16BF-6F5146423896}"/>
              </a:ext>
            </a:extLst>
          </p:cNvPr>
          <p:cNvSpPr>
            <a:spLocks noGrp="1"/>
          </p:cNvSpPr>
          <p:nvPr>
            <p:ph type="body" sz="quarter" idx="16" hasCustomPrompt="1"/>
          </p:nvPr>
        </p:nvSpPr>
        <p:spPr>
          <a:xfrm>
            <a:off x="2519400" y="5068800"/>
            <a:ext cx="8089863" cy="446400"/>
          </a:xfrm>
        </p:spPr>
        <p:txBody>
          <a:bodyPr lIns="0" tIns="0" rIns="0" bIns="0" anchor="ctr"/>
          <a:lstStyle>
            <a:lvl1pPr marL="0" indent="0">
              <a:buNone/>
              <a:defRPr>
                <a:solidFill>
                  <a:srgbClr val="2C3A41"/>
                </a:solidFill>
              </a:defRPr>
            </a:lvl1pPr>
          </a:lstStyle>
          <a:p>
            <a:pPr lvl="0"/>
            <a:r>
              <a:rPr lang="en-GB" dirty="0"/>
              <a:t>Full Name</a:t>
            </a:r>
          </a:p>
        </p:txBody>
      </p:sp>
    </p:spTree>
    <p:extLst>
      <p:ext uri="{BB962C8B-B14F-4D97-AF65-F5344CB8AC3E}">
        <p14:creationId xmlns:p14="http://schemas.microsoft.com/office/powerpoint/2010/main" val="231342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gradFill>
            <a:gsLst>
              <a:gs pos="0">
                <a:schemeClr val="accent4"/>
              </a:gs>
              <a:gs pos="100000">
                <a:schemeClr val="accent3"/>
              </a:gs>
            </a:gsLst>
            <a:lin ang="8100000" scaled="0"/>
          </a:gradFill>
        </p:spPr>
        <p:txBody>
          <a:bodyPr/>
          <a:lstStyle>
            <a:lvl1pPr marL="0" indent="0">
              <a:buNone/>
              <a:defRPr/>
            </a:lvl1pPr>
          </a:lstStyle>
          <a:p>
            <a:r>
              <a:rPr lang="en-GB"/>
              <a:t> </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8182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8188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7214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7220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329577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6526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6532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390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3908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6" name="Text Placeholder 6">
            <a:extLst>
              <a:ext uri="{FF2B5EF4-FFF2-40B4-BE49-F238E27FC236}">
                <a16:creationId xmlns:a16="http://schemas.microsoft.com/office/drawing/2014/main" id="{F83A2946-E30F-77E9-DC11-C558A9F028F4}"/>
              </a:ext>
            </a:extLst>
          </p:cNvPr>
          <p:cNvSpPr>
            <a:spLocks noGrp="1"/>
          </p:cNvSpPr>
          <p:nvPr>
            <p:ph type="body" sz="quarter" idx="21" hasCustomPrompt="1"/>
          </p:nvPr>
        </p:nvSpPr>
        <p:spPr>
          <a:xfrm>
            <a:off x="61284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77</a:t>
            </a:r>
          </a:p>
        </p:txBody>
      </p:sp>
      <p:sp>
        <p:nvSpPr>
          <p:cNvPr id="17" name="Text Placeholder 8">
            <a:extLst>
              <a:ext uri="{FF2B5EF4-FFF2-40B4-BE49-F238E27FC236}">
                <a16:creationId xmlns:a16="http://schemas.microsoft.com/office/drawing/2014/main" id="{0B6C8A5E-4A35-BF07-E311-F7A4FEA99DFB}"/>
              </a:ext>
            </a:extLst>
          </p:cNvPr>
          <p:cNvSpPr>
            <a:spLocks noGrp="1"/>
          </p:cNvSpPr>
          <p:nvPr>
            <p:ph type="body" sz="quarter" idx="22" hasCustomPrompt="1"/>
          </p:nvPr>
        </p:nvSpPr>
        <p:spPr>
          <a:xfrm>
            <a:off x="6128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274537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Body Ind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4424400" cy="17640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879200" y="3758400"/>
            <a:ext cx="3459600" cy="2246400"/>
          </a:xfrm>
        </p:spPr>
        <p:txBody>
          <a:bodyPr>
            <a:normAutofit/>
          </a:bodyPr>
          <a:lstStyle>
            <a:lvl1pPr marL="0" indent="0" algn="l">
              <a:lnSpc>
                <a:spcPts val="3200"/>
              </a:lnSpc>
              <a:spcBef>
                <a:spcPts val="1600"/>
              </a:spcBef>
              <a:spcAft>
                <a:spcPts val="800"/>
              </a:spcAft>
              <a:buNone/>
              <a:defRPr sz="22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000652"/>
            <a:ext cx="6588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5950800" y="608400"/>
            <a:ext cx="5637600" cy="56376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108503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57276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7250400" y="406800"/>
            <a:ext cx="4532400" cy="60444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85136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 Lab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396800"/>
            <a:ext cx="5446800" cy="11448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914400" y="1112400"/>
            <a:ext cx="5446800" cy="2916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2509201"/>
            <a:ext cx="54468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AA95BB50-41F2-5087-720C-4335AFEF657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6800" y="306000"/>
            <a:ext cx="997200" cy="100840"/>
          </a:xfrm>
          <a:prstGeom prst="rect">
            <a:avLst/>
          </a:prstGeom>
        </p:spPr>
      </p:pic>
    </p:spTree>
    <p:extLst>
      <p:ext uri="{BB962C8B-B14F-4D97-AF65-F5344CB8AC3E}">
        <p14:creationId xmlns:p14="http://schemas.microsoft.com/office/powerpoint/2010/main" val="156813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Only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103644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3" name="Graphic 2">
            <a:extLst>
              <a:ext uri="{FF2B5EF4-FFF2-40B4-BE49-F238E27FC236}">
                <a16:creationId xmlns:a16="http://schemas.microsoft.com/office/drawing/2014/main" id="{BE3E4A40-D720-DF26-1BB7-520B7234F6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176890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amp; Text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34578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ody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602000"/>
            <a:ext cx="7621200" cy="2412000"/>
          </a:xfrm>
        </p:spPr>
        <p:txBody>
          <a:bodyPr lIns="0" tIns="0" rIns="0" bIns="0" anchor="b">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1562400" y="4101152"/>
            <a:ext cx="5180400" cy="1663200"/>
          </a:xfrm>
          <a:prstGeom prst="rect">
            <a:avLst/>
          </a:prstGeom>
        </p:spPr>
        <p:txBody>
          <a:bodyPr vert="horz" lIns="0" tIns="0" rIns="0" bIns="0" rtlCol="0">
            <a:normAutofit/>
          </a:bodyPr>
          <a:lstStyle>
            <a:lvl1pPr marL="0" indent="0">
              <a:lnSpc>
                <a:spcPts val="3200"/>
              </a:lnSpc>
              <a:buNone/>
              <a:defRPr sz="20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9" name="Content Placeholder 12">
            <a:extLst>
              <a:ext uri="{FF2B5EF4-FFF2-40B4-BE49-F238E27FC236}">
                <a16:creationId xmlns:a16="http://schemas.microsoft.com/office/drawing/2014/main" id="{A24D14E6-42BB-C223-577A-DEDFE916EF9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312897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6005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fork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12166" y="3150000"/>
            <a:ext cx="3773600" cy="381600"/>
          </a:xfrm>
          <a:prstGeom prst="rect">
            <a:avLst/>
          </a:prstGeom>
        </p:spPr>
      </p:pic>
    </p:spTree>
    <p:extLst>
      <p:ext uri="{BB962C8B-B14F-4D97-AF65-F5344CB8AC3E}">
        <p14:creationId xmlns:p14="http://schemas.microsoft.com/office/powerpoint/2010/main" val="18820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2318400"/>
            <a:ext cx="5180400" cy="1015200"/>
          </a:xfrm>
        </p:spPr>
        <p:txBody>
          <a:bodyPr lIns="0" tIns="0" rIns="0" bIns="0" anchor="b">
            <a:normAutofit/>
          </a:bodyPr>
          <a:lstStyle>
            <a:lvl1pPr>
              <a:lnSpc>
                <a:spcPts val="7000"/>
              </a:lnSpc>
              <a:defRPr sz="6000">
                <a:solidFill>
                  <a:schemeClr val="bg1"/>
                </a:solidFill>
              </a:defRPr>
            </a:lvl1pPr>
          </a:lstStyle>
          <a:p>
            <a:r>
              <a:rPr lang="en-GB" dirty="0"/>
              <a:t>Thank You!</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914400" y="4795200"/>
            <a:ext cx="5180400" cy="457200"/>
          </a:xfrm>
          <a:prstGeom prst="rect">
            <a:avLst/>
          </a:prstGeom>
        </p:spPr>
        <p:txBody>
          <a:bodyPr vert="horz" lIns="0" tIns="0" rIns="0" bIns="0" rtlCol="0" anchor="ctr">
            <a:normAutofit/>
          </a:bodyPr>
          <a:lstStyle>
            <a:lvl1pPr marL="0" indent="0">
              <a:lnSpc>
                <a:spcPct val="100000"/>
              </a:lnSpc>
              <a:buNone/>
              <a:defRPr sz="24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Full Name</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10" name="Text Placeholder 2">
            <a:extLst>
              <a:ext uri="{FF2B5EF4-FFF2-40B4-BE49-F238E27FC236}">
                <a16:creationId xmlns:a16="http://schemas.microsoft.com/office/drawing/2014/main" id="{156B5AB7-66FB-98D0-9858-AF093B038DD6}"/>
              </a:ext>
            </a:extLst>
          </p:cNvPr>
          <p:cNvSpPr>
            <a:spLocks noGrp="1"/>
          </p:cNvSpPr>
          <p:nvPr>
            <p:ph idx="14" hasCustomPrompt="1"/>
          </p:nvPr>
        </p:nvSpPr>
        <p:spPr>
          <a:xfrm>
            <a:off x="914400" y="4338000"/>
            <a:ext cx="5180400" cy="457200"/>
          </a:xfrm>
          <a:prstGeom prst="rect">
            <a:avLst/>
          </a:prstGeom>
        </p:spPr>
        <p:txBody>
          <a:bodyPr vert="horz" lIns="0" tIns="0" rIns="0" bIns="0" rtlCol="0" anchor="ctr">
            <a:normAutofit/>
          </a:bodyPr>
          <a:lstStyle>
            <a:lvl1pPr marL="0" indent="0">
              <a:lnSpc>
                <a:spcPct val="100000"/>
              </a:lnSpc>
              <a:buNone/>
              <a:defRPr sz="1000" b="1" i="0" spc="150" baseline="0">
                <a:solidFill>
                  <a:schemeClr val="bg1"/>
                </a:solidFill>
                <a:latin typeface="Poppins SemiBold" pitchFamily="2" charset="77"/>
                <a:cs typeface="Poppins SemiBold" pitchFamily="2" charset="77"/>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JOB TITLE</a:t>
            </a:r>
          </a:p>
        </p:txBody>
      </p:sp>
      <p:sp>
        <p:nvSpPr>
          <p:cNvPr id="11" name="Text Placeholder 2">
            <a:extLst>
              <a:ext uri="{FF2B5EF4-FFF2-40B4-BE49-F238E27FC236}">
                <a16:creationId xmlns:a16="http://schemas.microsoft.com/office/drawing/2014/main" id="{7631D32F-C1E3-BDDF-C221-9F471F7404E1}"/>
              </a:ext>
            </a:extLst>
          </p:cNvPr>
          <p:cNvSpPr>
            <a:spLocks noGrp="1"/>
          </p:cNvSpPr>
          <p:nvPr>
            <p:ph idx="15" hasCustomPrompt="1"/>
          </p:nvPr>
        </p:nvSpPr>
        <p:spPr>
          <a:xfrm>
            <a:off x="914400" y="5481000"/>
            <a:ext cx="2203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err="1"/>
              <a:t>mail@trifork.com</a:t>
            </a:r>
            <a:endParaRPr lang="en-GB" dirty="0"/>
          </a:p>
        </p:txBody>
      </p:sp>
      <p:sp>
        <p:nvSpPr>
          <p:cNvPr id="12" name="Text Placeholder 2">
            <a:extLst>
              <a:ext uri="{FF2B5EF4-FFF2-40B4-BE49-F238E27FC236}">
                <a16:creationId xmlns:a16="http://schemas.microsoft.com/office/drawing/2014/main" id="{C288617D-3BBE-D2D2-61C5-3DEF364B003C}"/>
              </a:ext>
            </a:extLst>
          </p:cNvPr>
          <p:cNvSpPr>
            <a:spLocks noGrp="1"/>
          </p:cNvSpPr>
          <p:nvPr>
            <p:ph idx="16" hasCustomPrompt="1"/>
          </p:nvPr>
        </p:nvSpPr>
        <p:spPr>
          <a:xfrm>
            <a:off x="3481200" y="5481000"/>
            <a:ext cx="2617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+45 1234 5678</a:t>
            </a:r>
          </a:p>
        </p:txBody>
      </p:sp>
    </p:spTree>
    <p:extLst>
      <p:ext uri="{BB962C8B-B14F-4D97-AF65-F5344CB8AC3E}">
        <p14:creationId xmlns:p14="http://schemas.microsoft.com/office/powerpoint/2010/main" val="222143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4 Sections - Text">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111250" y="791428"/>
            <a:ext cx="8610600" cy="2463801"/>
          </a:xfrm>
          <a:prstGeom prst="rect">
            <a:avLst/>
          </a:prstGeom>
        </p:spPr>
        <p:txBody>
          <a:bodyPr lIns="0" tIns="0" rIns="0" bIns="0"/>
          <a:lstStyle>
            <a:lvl1pPr>
              <a:defRPr sz="8000"/>
            </a:lvl1pPr>
          </a:lstStyle>
          <a:p>
            <a:r>
              <a:t>Title Text</a:t>
            </a:r>
          </a:p>
        </p:txBody>
      </p:sp>
      <p:sp>
        <p:nvSpPr>
          <p:cNvPr id="13" name="Label"/>
          <p:cNvSpPr txBox="1">
            <a:spLocks noGrp="1"/>
          </p:cNvSpPr>
          <p:nvPr>
            <p:ph type="body" sz="quarter" idx="21" hasCustomPrompt="1"/>
          </p:nvPr>
        </p:nvSpPr>
        <p:spPr>
          <a:xfrm>
            <a:off x="381000" y="398783"/>
            <a:ext cx="4701951" cy="130805"/>
          </a:xfrm>
          <a:prstGeom prst="rect">
            <a:avLst/>
          </a:prstGeom>
        </p:spPr>
        <p:txBody>
          <a:bodyPr lIns="0" tIns="0" rIns="0" bIns="0" anchor="ctr">
            <a:spAutoFit/>
          </a:bodyPr>
          <a:lstStyle>
            <a:lvl1pPr>
              <a:lnSpc>
                <a:spcPct val="80000"/>
              </a:lnSpc>
              <a:spcBef>
                <a:spcPts val="800"/>
              </a:spcBef>
              <a:defRPr sz="1000">
                <a:solidFill>
                  <a:schemeClr val="accent1">
                    <a:hueOff val="3085713"/>
                    <a:satOff val="-86406"/>
                    <a:lumOff val="-86470"/>
                  </a:schemeClr>
                </a:solidFill>
              </a:defRPr>
            </a:lvl1pPr>
          </a:lstStyle>
          <a:p>
            <a:r>
              <a:t>Label</a:t>
            </a:r>
          </a:p>
        </p:txBody>
      </p:sp>
      <p:sp>
        <p:nvSpPr>
          <p:cNvPr id="14" name="Body Level One…"/>
          <p:cNvSpPr txBox="1">
            <a:spLocks noGrp="1"/>
          </p:cNvSpPr>
          <p:nvPr>
            <p:ph type="body" sz="quarter" idx="1"/>
          </p:nvPr>
        </p:nvSpPr>
        <p:spPr>
          <a:xfrm>
            <a:off x="1111250" y="5117272"/>
            <a:ext cx="1981200" cy="825501"/>
          </a:xfrm>
          <a:prstGeom prst="rect">
            <a:avLst/>
          </a:prstGeom>
        </p:spPr>
        <p:txBody>
          <a:bodyPr lIns="0" tIns="0" rIns="0" bIns="0"/>
          <a:lstStyle>
            <a:lvl1pPr>
              <a:lnSpc>
                <a:spcPct val="110000"/>
              </a:lnSpc>
              <a:spcBef>
                <a:spcPts val="800"/>
              </a:spcBef>
              <a:defRPr sz="800"/>
            </a:lvl1pPr>
            <a:lvl2pPr>
              <a:lnSpc>
                <a:spcPct val="110000"/>
              </a:lnSpc>
              <a:spcBef>
                <a:spcPts val="800"/>
              </a:spcBef>
              <a:defRPr sz="800"/>
            </a:lvl2pPr>
            <a:lvl3pPr>
              <a:lnSpc>
                <a:spcPct val="110000"/>
              </a:lnSpc>
              <a:spcBef>
                <a:spcPts val="800"/>
              </a:spcBef>
              <a:defRPr sz="800"/>
            </a:lvl3pPr>
            <a:lvl4pPr>
              <a:lnSpc>
                <a:spcPct val="110000"/>
              </a:lnSpc>
              <a:spcBef>
                <a:spcPts val="800"/>
              </a:spcBef>
              <a:defRPr sz="800"/>
            </a:lvl4pPr>
            <a:lvl5pPr>
              <a:lnSpc>
                <a:spcPct val="110000"/>
              </a:lnSpc>
              <a:spcBef>
                <a:spcPts val="800"/>
              </a:spcBef>
              <a:defRPr sz="800"/>
            </a:lvl5pPr>
          </a:lstStyle>
          <a:p>
            <a:r>
              <a:t>Body Level One</a:t>
            </a:r>
          </a:p>
          <a:p>
            <a:pPr lvl="1"/>
            <a:r>
              <a:t>Body Level Two</a:t>
            </a:r>
          </a:p>
          <a:p>
            <a:pPr lvl="2"/>
            <a:r>
              <a:t>Body Level Three</a:t>
            </a:r>
          </a:p>
          <a:p>
            <a:pPr lvl="3"/>
            <a:r>
              <a:t>Body Level Four</a:t>
            </a:r>
          </a:p>
          <a:p>
            <a:pPr lvl="4"/>
            <a:r>
              <a:t>Body Level Five</a:t>
            </a:r>
          </a:p>
        </p:txBody>
      </p:sp>
      <p:sp>
        <p:nvSpPr>
          <p:cNvPr id="15" name="Double-click to edit"/>
          <p:cNvSpPr txBox="1">
            <a:spLocks noGrp="1"/>
          </p:cNvSpPr>
          <p:nvPr>
            <p:ph type="body" sz="quarter" idx="22" hasCustomPrompt="1"/>
          </p:nvPr>
        </p:nvSpPr>
        <p:spPr>
          <a:xfrm>
            <a:off x="3774002"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6" name="Double-click to edit"/>
          <p:cNvSpPr txBox="1">
            <a:spLocks noGrp="1"/>
          </p:cNvSpPr>
          <p:nvPr>
            <p:ph type="body" sz="quarter" idx="23" hasCustomPrompt="1"/>
          </p:nvPr>
        </p:nvSpPr>
        <p:spPr>
          <a:xfrm>
            <a:off x="6436754"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7" name="Double-click to edit"/>
          <p:cNvSpPr txBox="1">
            <a:spLocks noGrp="1"/>
          </p:cNvSpPr>
          <p:nvPr>
            <p:ph type="body" sz="quarter" idx="24" hasCustomPrompt="1"/>
          </p:nvPr>
        </p:nvSpPr>
        <p:spPr>
          <a:xfrm>
            <a:off x="1111250" y="4114096"/>
            <a:ext cx="1981200"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8" name="Double-click to edit"/>
          <p:cNvSpPr txBox="1">
            <a:spLocks noGrp="1"/>
          </p:cNvSpPr>
          <p:nvPr>
            <p:ph type="body" sz="quarter" idx="25" hasCustomPrompt="1"/>
          </p:nvPr>
        </p:nvSpPr>
        <p:spPr>
          <a:xfrm>
            <a:off x="3774002"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9" name="Double-click to edit"/>
          <p:cNvSpPr txBox="1">
            <a:spLocks noGrp="1"/>
          </p:cNvSpPr>
          <p:nvPr>
            <p:ph type="body" sz="quarter" idx="26" hasCustomPrompt="1"/>
          </p:nvPr>
        </p:nvSpPr>
        <p:spPr>
          <a:xfrm>
            <a:off x="6436754"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0" name="Double-click to edit"/>
          <p:cNvSpPr txBox="1">
            <a:spLocks noGrp="1"/>
          </p:cNvSpPr>
          <p:nvPr>
            <p:ph type="body" sz="quarter" idx="27" hasCustomPrompt="1"/>
          </p:nvPr>
        </p:nvSpPr>
        <p:spPr>
          <a:xfrm>
            <a:off x="9099507"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21" name="Double-click to edit"/>
          <p:cNvSpPr txBox="1">
            <a:spLocks noGrp="1"/>
          </p:cNvSpPr>
          <p:nvPr>
            <p:ph type="body" sz="quarter" idx="28" hasCustomPrompt="1"/>
          </p:nvPr>
        </p:nvSpPr>
        <p:spPr>
          <a:xfrm>
            <a:off x="9099507"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Trifork_logo_RGB 1.pdf" descr="Trifork_logo_RGB 1.pdf">
            <a:extLst>
              <a:ext uri="{FF2B5EF4-FFF2-40B4-BE49-F238E27FC236}">
                <a16:creationId xmlns:a16="http://schemas.microsoft.com/office/drawing/2014/main" id="{CA7BC75F-7460-464E-DD6C-211103C34627}"/>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32696071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7DE6-70CC-492F-8347-7EBD707C6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2BB35A-1542-4419-BC7C-3A9CD7872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88AE2-A9B6-4BD7-BCA7-D16AAB7F36FF}"/>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299D53A7-11B0-49B6-A7C6-C4D89BEF3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E60C5-1CC1-4E95-9617-EA7B4FEAE1EE}"/>
              </a:ext>
            </a:extLst>
          </p:cNvPr>
          <p:cNvSpPr>
            <a:spLocks noGrp="1"/>
          </p:cNvSpPr>
          <p:nvPr>
            <p:ph type="sldNum" sz="quarter" idx="12"/>
          </p:nvPr>
        </p:nvSpPr>
        <p:spPr/>
        <p:txBody>
          <a:bodyPr/>
          <a:lstStyle/>
          <a:p>
            <a:fld id="{FE21F88D-DF53-45A2-8FB4-D01351CA3510}" type="slidenum">
              <a:rPr lang="en-US" smtClean="0"/>
              <a:t>‹#›</a:t>
            </a:fld>
            <a:endParaRPr lang="en-US"/>
          </a:p>
        </p:txBody>
      </p:sp>
      <p:pic>
        <p:nvPicPr>
          <p:cNvPr id="7" name="Trifork_logo_RGB 1.pdf" descr="Trifork_logo_RGB 1.pdf">
            <a:extLst>
              <a:ext uri="{FF2B5EF4-FFF2-40B4-BE49-F238E27FC236}">
                <a16:creationId xmlns:a16="http://schemas.microsoft.com/office/drawing/2014/main" id="{815C0FE4-A932-0EF3-8788-A726D4F0BC4F}"/>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293715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1664-AF73-49AC-B5E9-9A1286A03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49F11-D292-4465-87B5-C3D2656678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0603-8B7D-4B30-81CF-2C1E3E3270C8}"/>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5072DA8F-D08E-4EE0-8EC5-D5FDE7DA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BEDEF-CF77-4A84-9B5C-EA06C4C2A24D}"/>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161602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BAE5-5300-45A6-9AE7-AE1514106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FF48A-AC1F-4016-AD68-E2BE362BC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1E8200-A048-440F-A27C-D1F809B5A2E2}"/>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BC0A7628-43F3-4468-96DE-858C58BC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80342-5AAB-43F2-A66D-798CCF45B2F6}"/>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10868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DF70-08CB-49F3-B47C-393CC0F74E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CFC79-7FC1-400D-A25B-66EA5F3CF5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26BED-4BC8-4A79-9AB7-C62D14E47A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35BCC-587E-4F66-AFFF-266CB1438E22}"/>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6" name="Footer Placeholder 5">
            <a:extLst>
              <a:ext uri="{FF2B5EF4-FFF2-40B4-BE49-F238E27FC236}">
                <a16:creationId xmlns:a16="http://schemas.microsoft.com/office/drawing/2014/main" id="{86DA34B0-A685-45FE-A19D-F5DA35848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81E7E-5749-45E6-8F66-28C504A62B7B}"/>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7593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29E1-8BB2-42F1-8905-8397BFD1F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B5F4D-D733-4DD1-A879-9FEFDE141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389582-2F84-4C1B-99B7-A936595E1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8705F-69B4-478F-AFD7-330AA9A19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352F91-6CF8-4546-B624-6EE7368CD8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18036-9BF5-4F2C-B38C-5DDB57DFE847}"/>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8" name="Footer Placeholder 7">
            <a:extLst>
              <a:ext uri="{FF2B5EF4-FFF2-40B4-BE49-F238E27FC236}">
                <a16:creationId xmlns:a16="http://schemas.microsoft.com/office/drawing/2014/main" id="{6A186EE0-52D3-4544-ACEA-4EB8ADC098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1F0B7-A407-4754-93BC-776DC8AD2377}"/>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0966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FD8F-733B-4A58-88C1-17776E721A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2E100-B6CA-4812-9046-6BA867F7D072}"/>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4" name="Footer Placeholder 3">
            <a:extLst>
              <a:ext uri="{FF2B5EF4-FFF2-40B4-BE49-F238E27FC236}">
                <a16:creationId xmlns:a16="http://schemas.microsoft.com/office/drawing/2014/main" id="{27D1F14C-6D4A-4655-B079-5032C05569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D86EE7-D12F-42A2-96BA-8567DA4C7CF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789351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8BEF4-151B-416F-98F5-F90F987C6370}"/>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3" name="Footer Placeholder 2">
            <a:extLst>
              <a:ext uri="{FF2B5EF4-FFF2-40B4-BE49-F238E27FC236}">
                <a16:creationId xmlns:a16="http://schemas.microsoft.com/office/drawing/2014/main" id="{3442E23E-5A02-4216-8470-A259E199E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177BE-69E8-4C14-A559-82E579538C0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51587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63504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80790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EBB6-1F94-48A9-9539-D6400A12C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8CD0B-1BE6-4008-8CB3-E41234C8B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A54A0-FFD5-49D2-956C-82117AC64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E59F94-3749-4FAD-BDDE-B691B85D1CF8}"/>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6" name="Footer Placeholder 5">
            <a:extLst>
              <a:ext uri="{FF2B5EF4-FFF2-40B4-BE49-F238E27FC236}">
                <a16:creationId xmlns:a16="http://schemas.microsoft.com/office/drawing/2014/main" id="{A96BE353-15C8-4F56-A2F7-FFF127ECC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10973-750B-4FA5-B50E-76AE4274D045}"/>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06890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8280-4D91-4A88-96AF-2170FBC5D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24508-0772-4530-B656-819693A0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AB9FD-4AC5-41B9-869F-82CB76FF0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D7E43-CB98-4CCC-B728-6581F9CBF2E5}"/>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6" name="Footer Placeholder 5">
            <a:extLst>
              <a:ext uri="{FF2B5EF4-FFF2-40B4-BE49-F238E27FC236}">
                <a16:creationId xmlns:a16="http://schemas.microsoft.com/office/drawing/2014/main" id="{76B52B9B-35AB-4075-B497-79D1FABF1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ADA4-7389-45EB-97F8-B12D653AFD4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76952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E768-7441-4C1D-85F3-FEC8C4EBD5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28E267-3742-4BEC-B19D-1ED5ED01AC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F00C0-FA83-4668-9AA6-01FACA26B15B}"/>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959387F2-31AA-40E9-80E8-55CE74215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BD265-6B2D-493D-8989-3DC3A8B0C01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200685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22110-B07D-4982-AA57-585892124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7DA04-CBAF-405F-B8F2-A902C9973C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35DE-58A8-4B77-99C1-DADD924B297F}"/>
              </a:ext>
            </a:extLst>
          </p:cNvPr>
          <p:cNvSpPr>
            <a:spLocks noGrp="1"/>
          </p:cNvSpPr>
          <p:nvPr>
            <p:ph type="dt" sz="half" idx="10"/>
          </p:nvPr>
        </p:nvSpPr>
        <p:spPr/>
        <p:txBody>
          <a:body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4DF515CB-D8BD-463F-A7D7-C7C43B799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DAEE4-DE21-4B56-9713-FA75757FF90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687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8146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9FB140BB-4949-D3C7-643A-9710D4A4396C}"/>
              </a:ext>
            </a:extLst>
          </p:cNvPr>
          <p:cNvSpPr>
            <a:spLocks noGrp="1"/>
          </p:cNvSpPr>
          <p:nvPr>
            <p:ph idx="15"/>
          </p:nvPr>
        </p:nvSpPr>
        <p:spPr>
          <a:xfrm>
            <a:off x="45300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651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6772800" cy="1688400"/>
          </a:xfrm>
        </p:spPr>
        <p:txBody>
          <a:bodyPr lIns="0" tIns="0" rIns="0" bIns="0" anchor="ctr">
            <a:noAutofit/>
          </a:bodyPr>
          <a:lstStyle>
            <a:lvl1pPr>
              <a:lnSpc>
                <a:spcPts val="4600"/>
              </a:lnSpc>
              <a:defRPr sz="4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29455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4" name="Picture Placeholder 3">
            <a:extLst>
              <a:ext uri="{FF2B5EF4-FFF2-40B4-BE49-F238E27FC236}">
                <a16:creationId xmlns:a16="http://schemas.microsoft.com/office/drawing/2014/main" id="{2D5ECB8D-25E6-BEAD-E607-AAC512D8F749}"/>
              </a:ext>
            </a:extLst>
          </p:cNvPr>
          <p:cNvSpPr>
            <a:spLocks noGrp="1"/>
          </p:cNvSpPr>
          <p:nvPr>
            <p:ph type="pic" sz="quarter" idx="16" hasCustomPrompt="1"/>
          </p:nvPr>
        </p:nvSpPr>
        <p:spPr>
          <a:xfrm>
            <a:off x="912950" y="3042000"/>
            <a:ext cx="3182400" cy="1519200"/>
          </a:xfrm>
          <a:prstGeom prst="roundRect">
            <a:avLst>
              <a:gd name="adj" fmla="val 9111"/>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4" name="Content Placeholder 12">
            <a:extLst>
              <a:ext uri="{FF2B5EF4-FFF2-40B4-BE49-F238E27FC236}">
                <a16:creationId xmlns:a16="http://schemas.microsoft.com/office/drawing/2014/main" id="{C79E1427-A0B9-8B80-780B-7947F83725B1}"/>
              </a:ext>
            </a:extLst>
          </p:cNvPr>
          <p:cNvSpPr>
            <a:spLocks noGrp="1"/>
          </p:cNvSpPr>
          <p:nvPr>
            <p:ph sz="quarter" idx="17" hasCustomPrompt="1"/>
          </p:nvPr>
        </p:nvSpPr>
        <p:spPr>
          <a:xfrm>
            <a:off x="9144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Text Placeholder 2">
            <a:extLst>
              <a:ext uri="{FF2B5EF4-FFF2-40B4-BE49-F238E27FC236}">
                <a16:creationId xmlns:a16="http://schemas.microsoft.com/office/drawing/2014/main" id="{CEDA10BB-F32D-A9AB-0366-9858F4E74A01}"/>
              </a:ext>
            </a:extLst>
          </p:cNvPr>
          <p:cNvSpPr>
            <a:spLocks noGrp="1"/>
          </p:cNvSpPr>
          <p:nvPr>
            <p:ph idx="18" hasCustomPrompt="1"/>
          </p:nvPr>
        </p:nvSpPr>
        <p:spPr>
          <a:xfrm>
            <a:off x="488640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17" name="Picture Placeholder 3">
            <a:extLst>
              <a:ext uri="{FF2B5EF4-FFF2-40B4-BE49-F238E27FC236}">
                <a16:creationId xmlns:a16="http://schemas.microsoft.com/office/drawing/2014/main" id="{33D7EED7-E28A-5066-3C63-DCBFA918C103}"/>
              </a:ext>
            </a:extLst>
          </p:cNvPr>
          <p:cNvSpPr>
            <a:spLocks noGrp="1"/>
          </p:cNvSpPr>
          <p:nvPr>
            <p:ph type="pic" sz="quarter" idx="19" hasCustomPrompt="1"/>
          </p:nvPr>
        </p:nvSpPr>
        <p:spPr>
          <a:xfrm>
            <a:off x="4504800" y="3042001"/>
            <a:ext cx="3182400" cy="1519200"/>
          </a:xfrm>
          <a:prstGeom prst="roundRect">
            <a:avLst>
              <a:gd name="adj" fmla="val 9143"/>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8" name="Content Placeholder 12">
            <a:extLst>
              <a:ext uri="{FF2B5EF4-FFF2-40B4-BE49-F238E27FC236}">
                <a16:creationId xmlns:a16="http://schemas.microsoft.com/office/drawing/2014/main" id="{E3905B86-25AA-8E6B-F6C7-6E5D5C8CC1BE}"/>
              </a:ext>
            </a:extLst>
          </p:cNvPr>
          <p:cNvSpPr>
            <a:spLocks noGrp="1"/>
          </p:cNvSpPr>
          <p:nvPr>
            <p:ph sz="quarter" idx="20" hasCustomPrompt="1"/>
          </p:nvPr>
        </p:nvSpPr>
        <p:spPr>
          <a:xfrm>
            <a:off x="45048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20" name="Text Placeholder 2">
            <a:extLst>
              <a:ext uri="{FF2B5EF4-FFF2-40B4-BE49-F238E27FC236}">
                <a16:creationId xmlns:a16="http://schemas.microsoft.com/office/drawing/2014/main" id="{5DD6DBE3-C0B8-C6DC-C5C0-F1F1B7F430C0}"/>
              </a:ext>
            </a:extLst>
          </p:cNvPr>
          <p:cNvSpPr>
            <a:spLocks noGrp="1"/>
          </p:cNvSpPr>
          <p:nvPr>
            <p:ph idx="21" hasCustomPrompt="1"/>
          </p:nvPr>
        </p:nvSpPr>
        <p:spPr>
          <a:xfrm>
            <a:off x="8478250" y="47911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21" name="Picture Placeholder 3">
            <a:extLst>
              <a:ext uri="{FF2B5EF4-FFF2-40B4-BE49-F238E27FC236}">
                <a16:creationId xmlns:a16="http://schemas.microsoft.com/office/drawing/2014/main" id="{6DC8736F-FF17-E51D-B5AD-077F804978C3}"/>
              </a:ext>
            </a:extLst>
          </p:cNvPr>
          <p:cNvSpPr>
            <a:spLocks noGrp="1"/>
          </p:cNvSpPr>
          <p:nvPr>
            <p:ph type="pic" sz="quarter" idx="22" hasCustomPrompt="1"/>
          </p:nvPr>
        </p:nvSpPr>
        <p:spPr>
          <a:xfrm>
            <a:off x="8096650" y="3042001"/>
            <a:ext cx="3182400" cy="1519200"/>
          </a:xfrm>
          <a:prstGeom prst="roundRect">
            <a:avLst>
              <a:gd name="adj" fmla="val 9433"/>
            </a:avLst>
          </a:prstGeom>
          <a:blipFill dpi="0" rotWithShape="1">
            <a:blip r:embed="rId6"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2" name="Content Placeholder 12">
            <a:extLst>
              <a:ext uri="{FF2B5EF4-FFF2-40B4-BE49-F238E27FC236}">
                <a16:creationId xmlns:a16="http://schemas.microsoft.com/office/drawing/2014/main" id="{ECB2F1DB-0F31-0B5C-1D17-289586BEE78C}"/>
              </a:ext>
            </a:extLst>
          </p:cNvPr>
          <p:cNvSpPr>
            <a:spLocks noGrp="1"/>
          </p:cNvSpPr>
          <p:nvPr>
            <p:ph sz="quarter" idx="23" hasCustomPrompt="1"/>
          </p:nvPr>
        </p:nvSpPr>
        <p:spPr>
          <a:xfrm>
            <a:off x="8096650" y="4937871"/>
            <a:ext cx="2556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217174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lvl1pPr>
            <a:lvl2pPr>
              <a:lnSpc>
                <a:spcPts val="3200"/>
              </a:lnSpc>
              <a:defRPr sz="2000"/>
            </a:lvl2pPr>
            <a:lvl3pPr>
              <a:lnSpc>
                <a:spcPts val="3200"/>
              </a:lnSpc>
              <a:defRPr sz="2000"/>
            </a:lvl3pPr>
            <a:lvl4pPr>
              <a:lnSpc>
                <a:spcPts val="3200"/>
              </a:lnSpc>
              <a:defRPr sz="2000"/>
            </a:lvl4pPr>
            <a:lvl5pPr>
              <a:lnSpc>
                <a:spcPts val="3200"/>
              </a:lnSpc>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4977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98475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63000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8127602" y="0"/>
            <a:ext cx="4064399"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8127601" y="0"/>
            <a:ext cx="81360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26653E-4726-97A6-5B77-2B7E6EE67A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8686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5551200" y="1105200"/>
            <a:ext cx="57276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551200" y="730800"/>
            <a:ext cx="572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55512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406800" y="406800"/>
            <a:ext cx="4532400" cy="6044400"/>
          </a:xfrm>
          <a:prstGeom prst="roundRect">
            <a:avLst>
              <a:gd name="adj" fmla="val 4456"/>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167781AD-33AD-89F3-EFFD-8C22F9824BD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38157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90F89-B8DE-94B8-AA4C-A38A8CE4378E}"/>
              </a:ext>
            </a:extLst>
          </p:cNvPr>
          <p:cNvSpPr>
            <a:spLocks noGrp="1"/>
          </p:cNvSpPr>
          <p:nvPr>
            <p:ph type="title"/>
          </p:nvPr>
        </p:nvSpPr>
        <p:spPr>
          <a:xfrm>
            <a:off x="914400" y="365126"/>
            <a:ext cx="103644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4B6C8327-5AE4-100F-A778-FB0D3E4DD1CE}"/>
              </a:ext>
            </a:extLst>
          </p:cNvPr>
          <p:cNvSpPr>
            <a:spLocks noGrp="1"/>
          </p:cNvSpPr>
          <p:nvPr>
            <p:ph type="body" idx="1"/>
          </p:nvPr>
        </p:nvSpPr>
        <p:spPr>
          <a:xfrm>
            <a:off x="913800" y="1825624"/>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43A1A6B-2CC6-366A-91C0-5566C37E9777}"/>
              </a:ext>
            </a:extLst>
          </p:cNvPr>
          <p:cNvSpPr>
            <a:spLocks noGrp="1"/>
          </p:cNvSpPr>
          <p:nvPr>
            <p:ph type="dt" sz="half" idx="2"/>
          </p:nvPr>
        </p:nvSpPr>
        <p:spPr>
          <a:xfrm>
            <a:off x="8942400" y="6282000"/>
            <a:ext cx="2743200" cy="208800"/>
          </a:xfrm>
          <a:prstGeom prst="rect">
            <a:avLst/>
          </a:prstGeom>
        </p:spPr>
        <p:txBody>
          <a:bodyPr vert="horz" lIns="91440" tIns="45720" rIns="91440" bIns="45720" rtlCol="0" anchor="ctr"/>
          <a:lstStyle>
            <a:lvl1pPr algn="r">
              <a:defRPr sz="800">
                <a:solidFill>
                  <a:schemeClr val="tx1">
                    <a:alpha val="40000"/>
                  </a:schemeClr>
                </a:solidFill>
                <a:latin typeface="Poppins" pitchFamily="2" charset="77"/>
                <a:cs typeface="Poppins" pitchFamily="2" charset="77"/>
              </a:defRPr>
            </a:lvl1pPr>
          </a:lstStyle>
          <a:p>
            <a:fld id="{F7EE7623-FAE5-D846-AB07-47554B8897FA}" type="datetimeFigureOut">
              <a:rPr lang="en-GB" smtClean="0"/>
              <a:pPr/>
              <a:t>09/04/2025</a:t>
            </a:fld>
            <a:endParaRPr lang="en-GB"/>
          </a:p>
        </p:txBody>
      </p:sp>
      <p:sp>
        <p:nvSpPr>
          <p:cNvPr id="5" name="Footer Placeholder 4">
            <a:extLst>
              <a:ext uri="{FF2B5EF4-FFF2-40B4-BE49-F238E27FC236}">
                <a16:creationId xmlns:a16="http://schemas.microsoft.com/office/drawing/2014/main" id="{EA8B0E58-0BB4-CCA8-7CBE-D8D1C1DDC923}"/>
              </a:ext>
            </a:extLst>
          </p:cNvPr>
          <p:cNvSpPr>
            <a:spLocks noGrp="1"/>
          </p:cNvSpPr>
          <p:nvPr>
            <p:ph type="ftr" sz="quarter" idx="3"/>
          </p:nvPr>
        </p:nvSpPr>
        <p:spPr>
          <a:xfrm>
            <a:off x="4038600" y="6282000"/>
            <a:ext cx="4114800" cy="208800"/>
          </a:xfrm>
          <a:prstGeom prst="rect">
            <a:avLst/>
          </a:prstGeom>
        </p:spPr>
        <p:txBody>
          <a:bodyPr vert="horz" lIns="91440" tIns="45720" rIns="91440" bIns="45720" rtlCol="0" anchor="ctr"/>
          <a:lstStyle>
            <a:lvl1pPr algn="ctr">
              <a:defRPr sz="800">
                <a:solidFill>
                  <a:schemeClr val="tx1">
                    <a:alpha val="40000"/>
                  </a:schemeClr>
                </a:solidFill>
                <a:latin typeface="Poppins" pitchFamily="2" charset="77"/>
                <a:cs typeface="Poppins" pitchFamily="2" charset="77"/>
              </a:defRPr>
            </a:lvl1pPr>
          </a:lstStyle>
          <a:p>
            <a:endParaRPr lang="en-GB"/>
          </a:p>
        </p:txBody>
      </p:sp>
      <p:sp>
        <p:nvSpPr>
          <p:cNvPr id="6" name="Slide Number Placeholder 5">
            <a:extLst>
              <a:ext uri="{FF2B5EF4-FFF2-40B4-BE49-F238E27FC236}">
                <a16:creationId xmlns:a16="http://schemas.microsoft.com/office/drawing/2014/main" id="{F44725DA-3891-8F88-3F1A-9D40B7BE6B3A}"/>
              </a:ext>
            </a:extLst>
          </p:cNvPr>
          <p:cNvSpPr>
            <a:spLocks noGrp="1"/>
          </p:cNvSpPr>
          <p:nvPr>
            <p:ph type="sldNum" sz="quarter" idx="4"/>
          </p:nvPr>
        </p:nvSpPr>
        <p:spPr>
          <a:xfrm>
            <a:off x="507600" y="6282000"/>
            <a:ext cx="653290" cy="208800"/>
          </a:xfrm>
          <a:prstGeom prst="rect">
            <a:avLst/>
          </a:prstGeom>
        </p:spPr>
        <p:txBody>
          <a:bodyPr vert="horz" lIns="0" tIns="0" rIns="0" bIns="0" rtlCol="0" anchor="ctr"/>
          <a:lstStyle>
            <a:lvl1pPr algn="l">
              <a:defRPr sz="800">
                <a:solidFill>
                  <a:schemeClr val="tx1">
                    <a:alpha val="40000"/>
                  </a:schemeClr>
                </a:solidFill>
                <a:latin typeface="Poppins" pitchFamily="2" charset="77"/>
                <a:cs typeface="Poppins" pitchFamily="2" charset="77"/>
              </a:defRPr>
            </a:lvl1pPr>
          </a:lstStyle>
          <a:p>
            <a:fld id="{8EE15C3A-03EB-F44E-AF21-A5C71E373AA8}" type="slidenum">
              <a:rPr lang="en-GB" smtClean="0"/>
              <a:pPr/>
              <a:t>‹#›</a:t>
            </a:fld>
            <a:endParaRPr lang="en-GB"/>
          </a:p>
        </p:txBody>
      </p:sp>
    </p:spTree>
    <p:extLst>
      <p:ext uri="{BB962C8B-B14F-4D97-AF65-F5344CB8AC3E}">
        <p14:creationId xmlns:p14="http://schemas.microsoft.com/office/powerpoint/2010/main" val="358045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82" r:id="rId22"/>
  </p:sldLayoutIdLst>
  <p:txStyles>
    <p:title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p:titleStyle>
    <p:body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E1B2-93A1-40B8-8845-8CE147E52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7A347-FA93-4E9D-BA37-7B6C5947A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3CAB4-9B2F-46A4-837A-C3C734044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FFD75-FC82-4A9B-89C8-3D6B7A3E8425}" type="datetimeFigureOut">
              <a:rPr lang="en-US" smtClean="0"/>
              <a:t>4/9/25</a:t>
            </a:fld>
            <a:endParaRPr lang="en-US"/>
          </a:p>
        </p:txBody>
      </p:sp>
      <p:sp>
        <p:nvSpPr>
          <p:cNvPr id="5" name="Footer Placeholder 4">
            <a:extLst>
              <a:ext uri="{FF2B5EF4-FFF2-40B4-BE49-F238E27FC236}">
                <a16:creationId xmlns:a16="http://schemas.microsoft.com/office/drawing/2014/main" id="{7008E8AF-7077-4698-A51E-670272CD2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78A683-7758-48C1-A986-889465C46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1F88D-DF53-45A2-8FB4-D01351CA3510}" type="slidenum">
              <a:rPr lang="en-US" smtClean="0"/>
              <a:t>‹#›</a:t>
            </a:fld>
            <a:endParaRPr lang="en-US"/>
          </a:p>
        </p:txBody>
      </p:sp>
    </p:spTree>
    <p:extLst>
      <p:ext uri="{BB962C8B-B14F-4D97-AF65-F5344CB8AC3E}">
        <p14:creationId xmlns:p14="http://schemas.microsoft.com/office/powerpoint/2010/main" val="146889997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3.xml"/><Relationship Id="rId16"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78.sv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2.sv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4/relationships/chartEx" Target="../charts/chartEx1.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353BF1B-6518-60C4-B5B0-B804AAB391F9}"/>
              </a:ext>
            </a:extLst>
          </p:cNvPr>
          <p:cNvSpPr>
            <a:spLocks noGrp="1"/>
          </p:cNvSpPr>
          <p:nvPr>
            <p:ph type="body" sz="quarter" idx="13"/>
          </p:nvPr>
        </p:nvSpPr>
        <p:spPr/>
        <p:txBody>
          <a:bodyPr/>
          <a:lstStyle/>
          <a:p>
            <a:r>
              <a:rPr lang="da-DK" dirty="0"/>
              <a:t>CORAX AI</a:t>
            </a:r>
            <a:endParaRPr lang="en-DK" dirty="0"/>
          </a:p>
        </p:txBody>
      </p:sp>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094" hangingPunct="0">
                <a:spcBef>
                  <a:spcPts val="2500"/>
                </a:spcBef>
              </a:pPr>
              <a:endParaRPr lang="da-DK" sz="1400" kern="0" dirty="0">
                <a:solidFill>
                  <a:prstClr val="white"/>
                </a:solidFill>
                <a:latin typeface="Calibri" panose="020F0502020204030204"/>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Easy</a:t>
            </a:r>
            <a:endParaRPr lang="da-DK" sz="2400" b="1" i="1" dirty="0"/>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a:t>Low</a:t>
            </a:r>
          </a:p>
          <a:p>
            <a:pPr algn="ctr"/>
            <a:r>
              <a:rPr lang="da-DK" sz="2400" b="1" i="1" dirty="0"/>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Safe</a:t>
            </a:r>
            <a:endParaRPr lang="da-DK" b="1" i="1" dirty="0"/>
          </a:p>
        </p:txBody>
      </p:sp>
      <p:sp>
        <p:nvSpPr>
          <p:cNvPr id="3" name="Title 1">
            <a:extLst>
              <a:ext uri="{FF2B5EF4-FFF2-40B4-BE49-F238E27FC236}">
                <a16:creationId xmlns:a16="http://schemas.microsoft.com/office/drawing/2014/main" id="{4B716DC4-2922-F80E-0259-FBC38B8DFF47}"/>
              </a:ext>
            </a:extLst>
          </p:cNvPr>
          <p:cNvSpPr txBox="1">
            <a:spLocks/>
          </p:cNvSpPr>
          <p:nvPr/>
        </p:nvSpPr>
        <p:spPr>
          <a:xfrm>
            <a:off x="906785" y="1577850"/>
            <a:ext cx="5845869" cy="3408973"/>
          </a:xfrm>
          <a:prstGeom prst="rect">
            <a:avLst/>
          </a:prstGeom>
        </p:spPr>
        <p:txBody>
          <a:bodyPr vert="horz" lIns="0" tIns="0" rIns="0" bIns="0" rtlCol="0" anchor="ctr">
            <a:noAutofit/>
          </a:bodyPr>
          <a:lst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a:lstStyle>
          <a:p>
            <a:pPr>
              <a:lnSpc>
                <a:spcPct val="100000"/>
              </a:lnSpc>
            </a:pPr>
            <a:r>
              <a:rPr lang="en-GB" dirty="0"/>
              <a:t>Enabling customers</a:t>
            </a:r>
          </a:p>
          <a:p>
            <a:pPr>
              <a:lnSpc>
                <a:spcPct val="100000"/>
              </a:lnSpc>
            </a:pPr>
            <a:r>
              <a:rPr lang="en-GB" dirty="0"/>
              <a:t>to harvest full potential of AI in</a:t>
            </a:r>
          </a:p>
          <a:p>
            <a:pPr>
              <a:lnSpc>
                <a:spcPct val="100000"/>
              </a:lnSpc>
            </a:pPr>
            <a:r>
              <a:rPr lang="en-GB" dirty="0"/>
              <a:t>their business</a:t>
            </a:r>
            <a:endParaRPr lang="en-GB" b="0" dirty="0">
              <a:latin typeface="+mn-lt"/>
            </a:endParaRPr>
          </a:p>
        </p:txBody>
      </p:sp>
      <p:sp>
        <p:nvSpPr>
          <p:cNvPr id="4" name="Rounded Rectangle 3">
            <a:extLst>
              <a:ext uri="{FF2B5EF4-FFF2-40B4-BE49-F238E27FC236}">
                <a16:creationId xmlns:a16="http://schemas.microsoft.com/office/drawing/2014/main" id="{68C5C002-D6A5-C343-8B74-96A4192CB4BE}"/>
              </a:ext>
            </a:extLst>
          </p:cNvPr>
          <p:cNvSpPr/>
          <p:nvPr/>
        </p:nvSpPr>
        <p:spPr>
          <a:xfrm>
            <a:off x="6701854" y="-533506"/>
            <a:ext cx="6285900" cy="6502306"/>
          </a:xfrm>
          <a:prstGeom prst="roundRect">
            <a:avLst>
              <a:gd name="adj" fmla="val 10272"/>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9DAD1364-BD3F-8266-BD6E-114438A6BBFC}"/>
              </a:ext>
            </a:extLst>
          </p:cNvPr>
          <p:cNvPicPr>
            <a:picLocks noChangeAspect="1"/>
          </p:cNvPicPr>
          <p:nvPr/>
        </p:nvPicPr>
        <p:blipFill>
          <a:blip r:embed="rId5"/>
          <a:stretch>
            <a:fillRect/>
          </a:stretch>
        </p:blipFill>
        <p:spPr>
          <a:xfrm>
            <a:off x="8125791" y="1221145"/>
            <a:ext cx="3438025" cy="2993003"/>
          </a:xfrm>
          <a:prstGeom prst="rect">
            <a:avLst/>
          </a:prstGeom>
        </p:spPr>
      </p:pic>
    </p:spTree>
    <p:extLst>
      <p:ext uri="{BB962C8B-B14F-4D97-AF65-F5344CB8AC3E}">
        <p14:creationId xmlns:p14="http://schemas.microsoft.com/office/powerpoint/2010/main" val="3635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a:xfrm>
            <a:off x="914401" y="1407758"/>
            <a:ext cx="4574644" cy="1917286"/>
          </a:xfrm>
        </p:spPr>
        <p:txBody>
          <a:bodyPr>
            <a:normAutofit/>
          </a:bodyPr>
          <a:lstStyle/>
          <a:p>
            <a:r>
              <a:rPr lang="da-DK" dirty="0" err="1">
                <a:solidFill>
                  <a:srgbClr val="2C3A41"/>
                </a:solidFill>
              </a:rPr>
              <a:t>Suggested</a:t>
            </a:r>
            <a:r>
              <a:rPr lang="da-DK" dirty="0">
                <a:solidFill>
                  <a:srgbClr val="2C3A41"/>
                </a:solidFill>
              </a:rPr>
              <a:t> AI </a:t>
            </a:r>
            <a:r>
              <a:rPr lang="da-DK" dirty="0" err="1">
                <a:solidFill>
                  <a:srgbClr val="2C3A41"/>
                </a:solidFill>
              </a:rPr>
              <a:t>implementation</a:t>
            </a:r>
            <a:r>
              <a:rPr lang="da-DK" dirty="0">
                <a:solidFill>
                  <a:srgbClr val="2C3A41"/>
                </a:solidFill>
              </a:rPr>
              <a:t> </a:t>
            </a:r>
            <a:r>
              <a:rPr lang="da-DK" dirty="0" err="1">
                <a:solidFill>
                  <a:srgbClr val="2C3A41"/>
                </a:solidFill>
              </a:rPr>
              <a:t>roadmap</a:t>
            </a:r>
            <a:endParaRPr lang="da-DK" dirty="0">
              <a:solidFill>
                <a:srgbClr val="2C3A41"/>
              </a:solidFill>
            </a:endParaRPr>
          </a:p>
        </p:txBody>
      </p:sp>
      <p:sp>
        <p:nvSpPr>
          <p:cNvPr id="5" name="Shape 4">
            <a:extLst>
              <a:ext uri="{FF2B5EF4-FFF2-40B4-BE49-F238E27FC236}">
                <a16:creationId xmlns:a16="http://schemas.microsoft.com/office/drawing/2014/main" id="{F08B426A-AD7A-DFCA-BA79-D1D961F91BCC}"/>
              </a:ext>
            </a:extLst>
          </p:cNvPr>
          <p:cNvSpPr/>
          <p:nvPr/>
        </p:nvSpPr>
        <p:spPr>
          <a:xfrm>
            <a:off x="4318000" y="1180490"/>
            <a:ext cx="6718300" cy="4572610"/>
          </a:xfrm>
          <a:prstGeom prst="swooshArrow">
            <a:avLst>
              <a:gd name="adj1" fmla="val 25000"/>
              <a:gd name="adj2" fmla="val 25000"/>
            </a:avLst>
          </a:prstGeom>
          <a:solidFill>
            <a:schemeClr val="accent6"/>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8" name="Group 17">
            <a:extLst>
              <a:ext uri="{FF2B5EF4-FFF2-40B4-BE49-F238E27FC236}">
                <a16:creationId xmlns:a16="http://schemas.microsoft.com/office/drawing/2014/main" id="{D9673094-079F-152C-7D36-6AD4570B321B}"/>
              </a:ext>
            </a:extLst>
          </p:cNvPr>
          <p:cNvGrpSpPr/>
          <p:nvPr/>
        </p:nvGrpSpPr>
        <p:grpSpPr>
          <a:xfrm>
            <a:off x="4953031" y="4592073"/>
            <a:ext cx="3188646" cy="416765"/>
            <a:chOff x="4914931" y="4592073"/>
            <a:chExt cx="2434112" cy="416765"/>
          </a:xfrm>
        </p:grpSpPr>
        <p:sp>
          <p:nvSpPr>
            <p:cNvPr id="6" name="Oval 5">
              <a:extLst>
                <a:ext uri="{FF2B5EF4-FFF2-40B4-BE49-F238E27FC236}">
                  <a16:creationId xmlns:a16="http://schemas.microsoft.com/office/drawing/2014/main" id="{8B30D6E2-3D7F-33C3-324F-9D38CD07B3E2}"/>
                </a:ext>
              </a:extLst>
            </p:cNvPr>
            <p:cNvSpPr/>
            <p:nvPr/>
          </p:nvSpPr>
          <p:spPr>
            <a:xfrm>
              <a:off x="4914931" y="4614087"/>
              <a:ext cx="149613" cy="149613"/>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a:extLst>
                <a:ext uri="{FF2B5EF4-FFF2-40B4-BE49-F238E27FC236}">
                  <a16:creationId xmlns:a16="http://schemas.microsoft.com/office/drawing/2014/main" id="{E4D51855-1713-DC17-6472-4E992873620D}"/>
                </a:ext>
              </a:extLst>
            </p:cNvPr>
            <p:cNvSpPr/>
            <p:nvPr/>
          </p:nvSpPr>
          <p:spPr>
            <a:xfrm>
              <a:off x="5201662" y="4592073"/>
              <a:ext cx="2147381" cy="416765"/>
            </a:xfrm>
            <a:custGeom>
              <a:avLst/>
              <a:gdLst>
                <a:gd name="connsiteX0" fmla="*/ 0 w 4181792"/>
                <a:gd name="connsiteY0" fmla="*/ 0 h 967609"/>
                <a:gd name="connsiteX1" fmla="*/ 4181792 w 4181792"/>
                <a:gd name="connsiteY1" fmla="*/ 0 h 967609"/>
                <a:gd name="connsiteX2" fmla="*/ 4181792 w 4181792"/>
                <a:gd name="connsiteY2" fmla="*/ 967609 h 967609"/>
                <a:gd name="connsiteX3" fmla="*/ 0 w 4181792"/>
                <a:gd name="connsiteY3" fmla="*/ 967609 h 967609"/>
                <a:gd name="connsiteX4" fmla="*/ 0 w 4181792"/>
                <a:gd name="connsiteY4" fmla="*/ 0 h 96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792" h="967609">
                  <a:moveTo>
                    <a:pt x="0" y="0"/>
                  </a:moveTo>
                  <a:lnTo>
                    <a:pt x="4181792" y="0"/>
                  </a:lnTo>
                  <a:lnTo>
                    <a:pt x="4181792" y="967609"/>
                  </a:lnTo>
                  <a:lnTo>
                    <a:pt x="0" y="9676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Simple internal workflows</a:t>
              </a:r>
            </a:p>
          </p:txBody>
        </p:sp>
      </p:grpSp>
      <p:grpSp>
        <p:nvGrpSpPr>
          <p:cNvPr id="19" name="Group 18">
            <a:extLst>
              <a:ext uri="{FF2B5EF4-FFF2-40B4-BE49-F238E27FC236}">
                <a16:creationId xmlns:a16="http://schemas.microsoft.com/office/drawing/2014/main" id="{D76123A7-098A-3514-0DAF-3F7EEE8847BA}"/>
              </a:ext>
            </a:extLst>
          </p:cNvPr>
          <p:cNvGrpSpPr/>
          <p:nvPr/>
        </p:nvGrpSpPr>
        <p:grpSpPr>
          <a:xfrm>
            <a:off x="5719027" y="3778902"/>
            <a:ext cx="3231542" cy="444852"/>
            <a:chOff x="5655527" y="3804302"/>
            <a:chExt cx="2809511" cy="444852"/>
          </a:xfrm>
        </p:grpSpPr>
        <p:sp>
          <p:nvSpPr>
            <p:cNvPr id="12" name="Oval 11">
              <a:extLst>
                <a:ext uri="{FF2B5EF4-FFF2-40B4-BE49-F238E27FC236}">
                  <a16:creationId xmlns:a16="http://schemas.microsoft.com/office/drawing/2014/main" id="{881C4BA2-7992-2814-EE5C-DF53EA9DEF0B}"/>
                </a:ext>
              </a:extLst>
            </p:cNvPr>
            <p:cNvSpPr/>
            <p:nvPr/>
          </p:nvSpPr>
          <p:spPr>
            <a:xfrm>
              <a:off x="5655527" y="3819312"/>
              <a:ext cx="260197" cy="260197"/>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932FC763-CA3E-3FB0-4A33-C568961D0D21}"/>
                </a:ext>
              </a:extLst>
            </p:cNvPr>
            <p:cNvSpPr/>
            <p:nvPr/>
          </p:nvSpPr>
          <p:spPr>
            <a:xfrm>
              <a:off x="6055424" y="3804302"/>
              <a:ext cx="2409614" cy="444852"/>
            </a:xfrm>
            <a:custGeom>
              <a:avLst/>
              <a:gdLst>
                <a:gd name="connsiteX0" fmla="*/ 0 w 3621979"/>
                <a:gd name="connsiteY0" fmla="*/ 0 h 1857973"/>
                <a:gd name="connsiteX1" fmla="*/ 3621979 w 3621979"/>
                <a:gd name="connsiteY1" fmla="*/ 0 h 1857973"/>
                <a:gd name="connsiteX2" fmla="*/ 3621979 w 3621979"/>
                <a:gd name="connsiteY2" fmla="*/ 1857973 h 1857973"/>
                <a:gd name="connsiteX3" fmla="*/ 0 w 3621979"/>
                <a:gd name="connsiteY3" fmla="*/ 1857973 h 1857973"/>
                <a:gd name="connsiteX4" fmla="*/ 0 w 3621979"/>
                <a:gd name="connsiteY4" fmla="*/ 0 h 18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979" h="1857973">
                  <a:moveTo>
                    <a:pt x="0" y="0"/>
                  </a:moveTo>
                  <a:lnTo>
                    <a:pt x="3621979" y="0"/>
                  </a:lnTo>
                  <a:lnTo>
                    <a:pt x="3621979" y="1857973"/>
                  </a:lnTo>
                  <a:lnTo>
                    <a:pt x="0" y="18579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Complex internal workflows </a:t>
              </a:r>
            </a:p>
          </p:txBody>
        </p:sp>
      </p:grpSp>
      <p:grpSp>
        <p:nvGrpSpPr>
          <p:cNvPr id="20" name="Group 19">
            <a:extLst>
              <a:ext uri="{FF2B5EF4-FFF2-40B4-BE49-F238E27FC236}">
                <a16:creationId xmlns:a16="http://schemas.microsoft.com/office/drawing/2014/main" id="{6DD53362-8E74-10DC-4616-18208325A6A0}"/>
              </a:ext>
            </a:extLst>
          </p:cNvPr>
          <p:cNvGrpSpPr/>
          <p:nvPr/>
        </p:nvGrpSpPr>
        <p:grpSpPr>
          <a:xfrm>
            <a:off x="6885088" y="2969545"/>
            <a:ext cx="3060378" cy="461850"/>
            <a:chOff x="6681888" y="3045745"/>
            <a:chExt cx="3060378" cy="461850"/>
          </a:xfrm>
        </p:grpSpPr>
        <p:sp>
          <p:nvSpPr>
            <p:cNvPr id="14" name="Oval 13">
              <a:extLst>
                <a:ext uri="{FF2B5EF4-FFF2-40B4-BE49-F238E27FC236}">
                  <a16:creationId xmlns:a16="http://schemas.microsoft.com/office/drawing/2014/main" id="{DB563A69-55E3-0AAD-0F87-D2114C71D48B}"/>
                </a:ext>
              </a:extLst>
            </p:cNvPr>
            <p:cNvSpPr/>
            <p:nvPr/>
          </p:nvSpPr>
          <p:spPr>
            <a:xfrm>
              <a:off x="6681888" y="3066654"/>
              <a:ext cx="344761" cy="344761"/>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40431BF1-7DAB-BA9E-6CA4-CF25B942CFAC}"/>
                </a:ext>
              </a:extLst>
            </p:cNvPr>
            <p:cNvSpPr/>
            <p:nvPr/>
          </p:nvSpPr>
          <p:spPr>
            <a:xfrm>
              <a:off x="7183115" y="3045745"/>
              <a:ext cx="2559151" cy="461850"/>
            </a:xfrm>
            <a:custGeom>
              <a:avLst/>
              <a:gdLst>
                <a:gd name="connsiteX0" fmla="*/ 0 w 4681177"/>
                <a:gd name="connsiteY0" fmla="*/ 0 h 2512532"/>
                <a:gd name="connsiteX1" fmla="*/ 4681177 w 4681177"/>
                <a:gd name="connsiteY1" fmla="*/ 0 h 2512532"/>
                <a:gd name="connsiteX2" fmla="*/ 4681177 w 4681177"/>
                <a:gd name="connsiteY2" fmla="*/ 2512532 h 2512532"/>
                <a:gd name="connsiteX3" fmla="*/ 0 w 4681177"/>
                <a:gd name="connsiteY3" fmla="*/ 2512532 h 2512532"/>
                <a:gd name="connsiteX4" fmla="*/ 0 w 4681177"/>
                <a:gd name="connsiteY4" fmla="*/ 0 h 251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177" h="2512532">
                  <a:moveTo>
                    <a:pt x="0" y="0"/>
                  </a:moveTo>
                  <a:lnTo>
                    <a:pt x="4681177" y="0"/>
                  </a:lnTo>
                  <a:lnTo>
                    <a:pt x="4681177" y="2512532"/>
                  </a:lnTo>
                  <a:lnTo>
                    <a:pt x="0" y="25125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Extend AI flows to external partners / customers</a:t>
              </a:r>
            </a:p>
          </p:txBody>
        </p:sp>
      </p:grpSp>
      <p:grpSp>
        <p:nvGrpSpPr>
          <p:cNvPr id="21" name="Group 20">
            <a:extLst>
              <a:ext uri="{FF2B5EF4-FFF2-40B4-BE49-F238E27FC236}">
                <a16:creationId xmlns:a16="http://schemas.microsoft.com/office/drawing/2014/main" id="{7D89C3D4-ACCA-DBC1-F2E7-A4D87A9EA9BD}"/>
              </a:ext>
            </a:extLst>
          </p:cNvPr>
          <p:cNvGrpSpPr/>
          <p:nvPr/>
        </p:nvGrpSpPr>
        <p:grpSpPr>
          <a:xfrm>
            <a:off x="8646573" y="2236388"/>
            <a:ext cx="2906519" cy="463038"/>
            <a:chOff x="8443373" y="2325288"/>
            <a:chExt cx="2224251" cy="463038"/>
          </a:xfrm>
        </p:grpSpPr>
        <p:sp>
          <p:nvSpPr>
            <p:cNvPr id="16" name="Oval 15">
              <a:extLst>
                <a:ext uri="{FF2B5EF4-FFF2-40B4-BE49-F238E27FC236}">
                  <a16:creationId xmlns:a16="http://schemas.microsoft.com/office/drawing/2014/main" id="{383BF358-1021-0F74-A788-2DC452554B97}"/>
                </a:ext>
              </a:extLst>
            </p:cNvPr>
            <p:cNvSpPr/>
            <p:nvPr/>
          </p:nvSpPr>
          <p:spPr>
            <a:xfrm>
              <a:off x="8443373" y="2325288"/>
              <a:ext cx="461850" cy="461850"/>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a:extLst>
                <a:ext uri="{FF2B5EF4-FFF2-40B4-BE49-F238E27FC236}">
                  <a16:creationId xmlns:a16="http://schemas.microsoft.com/office/drawing/2014/main" id="{062AC0B1-6D77-CA3D-DF05-B5F4F374B9DA}"/>
                </a:ext>
              </a:extLst>
            </p:cNvPr>
            <p:cNvSpPr/>
            <p:nvPr/>
          </p:nvSpPr>
          <p:spPr>
            <a:xfrm>
              <a:off x="9083144" y="2326476"/>
              <a:ext cx="1584480" cy="461850"/>
            </a:xfrm>
            <a:custGeom>
              <a:avLst/>
              <a:gdLst>
                <a:gd name="connsiteX0" fmla="*/ 0 w 3169725"/>
                <a:gd name="connsiteY0" fmla="*/ 0 h 2915025"/>
                <a:gd name="connsiteX1" fmla="*/ 3169725 w 3169725"/>
                <a:gd name="connsiteY1" fmla="*/ 0 h 2915025"/>
                <a:gd name="connsiteX2" fmla="*/ 3169725 w 3169725"/>
                <a:gd name="connsiteY2" fmla="*/ 2915025 h 2915025"/>
                <a:gd name="connsiteX3" fmla="*/ 0 w 3169725"/>
                <a:gd name="connsiteY3" fmla="*/ 2915025 h 2915025"/>
                <a:gd name="connsiteX4" fmla="*/ 0 w 3169725"/>
                <a:gd name="connsiteY4" fmla="*/ 0 h 291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725" h="2915025">
                  <a:moveTo>
                    <a:pt x="0" y="0"/>
                  </a:moveTo>
                  <a:lnTo>
                    <a:pt x="3169725" y="0"/>
                  </a:lnTo>
                  <a:lnTo>
                    <a:pt x="3169725" y="2915025"/>
                  </a:lnTo>
                  <a:lnTo>
                    <a:pt x="0" y="29150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Autonomous AI workflows  (“Agents”)</a:t>
              </a:r>
            </a:p>
          </p:txBody>
        </p:sp>
      </p:grpSp>
      <p:sp>
        <p:nvSpPr>
          <p:cNvPr id="7" name="Text Placeholder 9">
            <a:extLst>
              <a:ext uri="{FF2B5EF4-FFF2-40B4-BE49-F238E27FC236}">
                <a16:creationId xmlns:a16="http://schemas.microsoft.com/office/drawing/2014/main" id="{5D0CB6CC-275D-4CDB-C1F0-B5A11D8C91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9" name="Content Placeholder 3">
            <a:extLst>
              <a:ext uri="{FF2B5EF4-FFF2-40B4-BE49-F238E27FC236}">
                <a16:creationId xmlns:a16="http://schemas.microsoft.com/office/drawing/2014/main" id="{D66820AC-C16A-F05A-EA10-956BFE7AA3F6}"/>
              </a:ext>
            </a:extLst>
          </p:cNvPr>
          <p:cNvSpPr txBox="1">
            <a:spLocks/>
          </p:cNvSpPr>
          <p:nvPr/>
        </p:nvSpPr>
        <p:spPr>
          <a:xfrm>
            <a:off x="910205" y="3559284"/>
            <a:ext cx="3532306" cy="1408645"/>
          </a:xfrm>
          <a:prstGeom prst="rect">
            <a:avLst/>
          </a:prstGeom>
        </p:spPr>
        <p:txBody>
          <a:bodyPr vert="horz" lIns="0" tIns="0" rIns="0" bIns="0" rtlCol="0">
            <a:normAutofit/>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GB" sz="1600" b="1" dirty="0">
                <a:solidFill>
                  <a:schemeClr val="tx1"/>
                </a:solidFill>
                <a:latin typeface="Poppins SemiBold" pitchFamily="2" charset="77"/>
                <a:cs typeface="Poppins SemiBold" pitchFamily="2" charset="77"/>
              </a:rPr>
              <a:t>Core principles</a:t>
            </a:r>
            <a:endParaRPr lang="en-GB" sz="1400" dirty="0">
              <a:solidFill>
                <a:schemeClr val="tx1"/>
              </a:solidFill>
            </a:endParaRPr>
          </a:p>
          <a:p>
            <a:pPr>
              <a:lnSpc>
                <a:spcPct val="120000"/>
              </a:lnSpc>
              <a:spcBef>
                <a:spcPts val="400"/>
              </a:spcBef>
            </a:pPr>
            <a:r>
              <a:rPr lang="en-GB" sz="1400" dirty="0">
                <a:solidFill>
                  <a:schemeClr val="tx1">
                    <a:alpha val="80000"/>
                  </a:schemeClr>
                </a:solidFill>
              </a:rPr>
              <a:t>Start simple with low risk</a:t>
            </a:r>
          </a:p>
          <a:p>
            <a:pPr>
              <a:lnSpc>
                <a:spcPct val="120000"/>
              </a:lnSpc>
              <a:spcBef>
                <a:spcPts val="400"/>
              </a:spcBef>
            </a:pPr>
            <a:r>
              <a:rPr lang="en-GB" sz="1400" dirty="0">
                <a:solidFill>
                  <a:schemeClr val="tx1">
                    <a:alpha val="80000"/>
                  </a:schemeClr>
                </a:solidFill>
              </a:rPr>
              <a:t>Slowly add complexity while keeping risk acceptable</a:t>
            </a:r>
            <a:endParaRPr lang="en-US" dirty="0">
              <a:solidFill>
                <a:schemeClr val="tx1">
                  <a:alpha val="80000"/>
                </a:schemeClr>
              </a:solidFill>
            </a:endParaRPr>
          </a:p>
        </p:txBody>
      </p:sp>
    </p:spTree>
    <p:extLst>
      <p:ext uri="{BB962C8B-B14F-4D97-AF65-F5344CB8AC3E}">
        <p14:creationId xmlns:p14="http://schemas.microsoft.com/office/powerpoint/2010/main" val="24283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2" decel="50000" fill="hold" nodeType="withEffect">
                                  <p:stCondLst>
                                    <p:cond delay="10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2" decel="50000" fill="hold" nodeType="withEffect">
                                  <p:stCondLst>
                                    <p:cond delay="2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decel="50000" fill="hold" nodeType="withEffect">
                                  <p:stCondLst>
                                    <p:cond delay="3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2" decel="50000" fill="hold" nodeType="withEffect">
                                  <p:stCondLst>
                                    <p:cond delay="40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newspapers and newspapers&#10;&#10;AI-generated content may be incorrect.">
            <a:extLst>
              <a:ext uri="{FF2B5EF4-FFF2-40B4-BE49-F238E27FC236}">
                <a16:creationId xmlns:a16="http://schemas.microsoft.com/office/drawing/2014/main" id="{64C29B26-532E-84FA-A12B-0526C9215279}"/>
              </a:ext>
            </a:extLst>
          </p:cNvPr>
          <p:cNvPicPr>
            <a:picLocks noChangeAspect="1"/>
          </p:cNvPicPr>
          <p:nvPr/>
        </p:nvPicPr>
        <p:blipFill>
          <a:blip r:embed="rId3"/>
          <a:stretch>
            <a:fillRect/>
          </a:stretch>
        </p:blipFill>
        <p:spPr>
          <a:xfrm>
            <a:off x="1" y="830098"/>
            <a:ext cx="12192000" cy="8491548"/>
          </a:xfrm>
          <a:prstGeom prst="rect">
            <a:avLst/>
          </a:prstGeom>
          <a:effectLst>
            <a:outerShdw blurRad="50800" dist="50800" dir="5400000" sx="200000" sy="200000" algn="ctr" rotWithShape="0">
              <a:srgbClr val="000000">
                <a:alpha val="0"/>
              </a:srgbClr>
            </a:outerShdw>
          </a:effectLst>
        </p:spPr>
      </p:pic>
      <p:sp>
        <p:nvSpPr>
          <p:cNvPr id="6" name="Rounded Rectangle 5">
            <a:extLst>
              <a:ext uri="{FF2B5EF4-FFF2-40B4-BE49-F238E27FC236}">
                <a16:creationId xmlns:a16="http://schemas.microsoft.com/office/drawing/2014/main" id="{3A090548-E507-EE59-5945-84D5B76D43D1}"/>
              </a:ext>
            </a:extLst>
          </p:cNvPr>
          <p:cNvSpPr/>
          <p:nvPr/>
        </p:nvSpPr>
        <p:spPr>
          <a:xfrm>
            <a:off x="1500550" y="3086929"/>
            <a:ext cx="9190899" cy="3186534"/>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2000" b="0" i="0" dirty="0">
              <a:solidFill>
                <a:srgbClr val="2C3A41"/>
              </a:solidFill>
              <a:effectLst/>
              <a:latin typeface="Poppins" pitchFamily="2" charset="77"/>
              <a:cs typeface="Poppins" pitchFamily="2" charset="77"/>
            </a:endParaRPr>
          </a:p>
          <a:p>
            <a:pPr algn="ctr"/>
            <a:r>
              <a:rPr lang="en-GB" sz="2000" b="0" i="0" dirty="0">
                <a:solidFill>
                  <a:srgbClr val="2C3A41"/>
                </a:solidFill>
                <a:effectLst/>
                <a:latin typeface="Poppins" pitchFamily="2" charset="77"/>
                <a:cs typeface="Poppins" pitchFamily="2" charset="77"/>
              </a:rPr>
              <a:t>High optimism and excitement around </a:t>
            </a:r>
            <a:r>
              <a:rPr lang="en-GB" sz="2000" b="0" i="0" dirty="0" err="1">
                <a:solidFill>
                  <a:srgbClr val="2C3A41"/>
                </a:solidFill>
                <a:effectLst/>
                <a:latin typeface="Poppins" pitchFamily="2" charset="77"/>
                <a:cs typeface="Poppins" pitchFamily="2" charset="77"/>
              </a:rPr>
              <a:t>GenAI</a:t>
            </a:r>
            <a:r>
              <a:rPr lang="en-GB" sz="2000" b="0" i="0" dirty="0">
                <a:solidFill>
                  <a:srgbClr val="2C3A41"/>
                </a:solidFill>
                <a:effectLst/>
                <a:latin typeface="Poppins" pitchFamily="2" charset="77"/>
                <a:cs typeface="Poppins" pitchFamily="2" charset="77"/>
              </a:rPr>
              <a:t> potential</a:t>
            </a:r>
            <a:br>
              <a:rPr lang="en-GB" sz="2000" b="0" i="0" dirty="0">
                <a:solidFill>
                  <a:srgbClr val="2C3A41"/>
                </a:solidFill>
                <a:effectLst/>
                <a:latin typeface="Poppins" pitchFamily="2" charset="77"/>
                <a:cs typeface="Poppins" pitchFamily="2" charset="77"/>
              </a:rPr>
            </a:br>
            <a:endParaRPr lang="en-GB" sz="2000" b="0" i="0" dirty="0">
              <a:solidFill>
                <a:srgbClr val="2C3A41"/>
              </a:solidFill>
              <a:effectLst/>
              <a:latin typeface="Poppins" pitchFamily="2" charset="77"/>
              <a:cs typeface="Poppins" pitchFamily="2" charset="77"/>
            </a:endParaRPr>
          </a:p>
          <a:p>
            <a:pPr algn="ctr"/>
            <a:r>
              <a:rPr lang="en-GB" sz="2000" dirty="0">
                <a:solidFill>
                  <a:srgbClr val="2C3A41"/>
                </a:solidFill>
                <a:latin typeface="Poppins" pitchFamily="2" charset="77"/>
                <a:cs typeface="Poppins" pitchFamily="2" charset="77"/>
              </a:rPr>
              <a:t>A Boston Consulting Group report from 2024 shows that 81% of Danish executives foresee generative AI to have a favourable influence on their businesses</a:t>
            </a:r>
            <a:br>
              <a:rPr lang="en-GB" sz="2000" dirty="0">
                <a:solidFill>
                  <a:srgbClr val="2C3A41"/>
                </a:solidFill>
                <a:latin typeface="Poppins" pitchFamily="2" charset="77"/>
                <a:cs typeface="Poppins" pitchFamily="2" charset="77"/>
              </a:rPr>
            </a:br>
            <a:br>
              <a:rPr lang="en-GB" sz="2000" b="0" i="0" dirty="0">
                <a:solidFill>
                  <a:srgbClr val="2C3A41"/>
                </a:solidFill>
                <a:effectLst/>
                <a:latin typeface="Poppins" pitchFamily="2" charset="77"/>
                <a:cs typeface="Poppins" pitchFamily="2" charset="77"/>
              </a:rPr>
            </a:br>
            <a:r>
              <a:rPr lang="en-GB" sz="2000" b="0" i="0" dirty="0">
                <a:solidFill>
                  <a:srgbClr val="2C3A41"/>
                </a:solidFill>
                <a:effectLst/>
                <a:latin typeface="Poppins" pitchFamily="2" charset="77"/>
                <a:cs typeface="Poppins" pitchFamily="2" charset="77"/>
              </a:rPr>
              <a:t>Yet 5% have gone beyon</a:t>
            </a:r>
            <a:r>
              <a:rPr lang="en-GB" sz="2000" dirty="0">
                <a:solidFill>
                  <a:srgbClr val="2C3A41"/>
                </a:solidFill>
                <a:latin typeface="Poppins" pitchFamily="2" charset="77"/>
                <a:cs typeface="Poppins" pitchFamily="2" charset="77"/>
              </a:rPr>
              <a:t>d POC stage and integrated</a:t>
            </a:r>
            <a:r>
              <a:rPr lang="en-GB" sz="2000" b="0" i="0" dirty="0">
                <a:solidFill>
                  <a:srgbClr val="2C3A41"/>
                </a:solidFill>
                <a:effectLst/>
                <a:latin typeface="Poppins" pitchFamily="2" charset="77"/>
                <a:cs typeface="Poppins" pitchFamily="2" charset="77"/>
              </a:rPr>
              <a:t> AI in </a:t>
            </a:r>
            <a:r>
              <a:rPr lang="en-GB" sz="2000" dirty="0">
                <a:solidFill>
                  <a:srgbClr val="2C3A41"/>
                </a:solidFill>
                <a:latin typeface="Poppins" pitchFamily="2" charset="77"/>
                <a:cs typeface="Poppins" pitchFamily="2" charset="77"/>
              </a:rPr>
              <a:t>daily operation</a:t>
            </a:r>
            <a:r>
              <a:rPr lang="en-GB" sz="2000" b="0" i="0" dirty="0">
                <a:solidFill>
                  <a:srgbClr val="2C3A41"/>
                </a:solidFill>
                <a:effectLst/>
                <a:latin typeface="GT America"/>
              </a:rPr>
              <a:t>.</a:t>
            </a:r>
            <a:r>
              <a:rPr lang="en-GB" b="0" i="0" dirty="0">
                <a:solidFill>
                  <a:srgbClr val="2C3A41"/>
                </a:solidFill>
                <a:effectLst/>
                <a:latin typeface="GT America"/>
              </a:rPr>
              <a:t>				                         </a:t>
            </a:r>
            <a:br>
              <a:rPr lang="en-GB" b="0" i="0" dirty="0">
                <a:solidFill>
                  <a:srgbClr val="2C3A41"/>
                </a:solidFill>
                <a:effectLst/>
                <a:latin typeface="GT America"/>
              </a:rPr>
            </a:br>
            <a:r>
              <a:rPr lang="en-GB" b="0" i="0" dirty="0">
                <a:solidFill>
                  <a:srgbClr val="2C3A41"/>
                </a:solidFill>
                <a:effectLst/>
                <a:latin typeface="GT America"/>
              </a:rPr>
              <a:t>							</a:t>
            </a:r>
            <a:r>
              <a:rPr lang="en-GB" sz="1100" b="0" i="0" dirty="0">
                <a:solidFill>
                  <a:srgbClr val="2C3A41"/>
                </a:solidFill>
                <a:effectLst/>
                <a:latin typeface="Poppins" pitchFamily="2" charset="77"/>
                <a:cs typeface="Poppins" pitchFamily="2" charset="77"/>
              </a:rPr>
              <a:t>Boston Consulting Group, 2024</a:t>
            </a:r>
            <a:br>
              <a:rPr lang="en-GB" dirty="0">
                <a:solidFill>
                  <a:srgbClr val="2C3A41"/>
                </a:solidFill>
              </a:rPr>
            </a:br>
            <a:endParaRPr lang="en-GB" dirty="0">
              <a:solidFill>
                <a:srgbClr val="2C3A41"/>
              </a:solidFill>
            </a:endParaRPr>
          </a:p>
        </p:txBody>
      </p:sp>
      <p:sp>
        <p:nvSpPr>
          <p:cNvPr id="8" name="Text Placeholder 2">
            <a:extLst>
              <a:ext uri="{FF2B5EF4-FFF2-40B4-BE49-F238E27FC236}">
                <a16:creationId xmlns:a16="http://schemas.microsoft.com/office/drawing/2014/main" id="{B6168833-1378-4F19-A456-B66856F1904A}"/>
              </a:ext>
            </a:extLst>
          </p:cNvPr>
          <p:cNvSpPr>
            <a:spLocks noGrp="1"/>
          </p:cNvSpPr>
          <p:nvPr>
            <p:ph type="body" sz="quarter" idx="13"/>
          </p:nvPr>
        </p:nvSpPr>
        <p:spPr>
          <a:xfrm>
            <a:off x="507600" y="446400"/>
            <a:ext cx="5637600" cy="216000"/>
          </a:xfrm>
        </p:spPr>
        <p:txBody>
          <a:bodyPr/>
          <a:lstStyle/>
          <a:p>
            <a:r>
              <a:rPr lang="en-GB" dirty="0"/>
              <a:t>WHERE TO START WITH AI</a:t>
            </a:r>
          </a:p>
        </p:txBody>
      </p:sp>
    </p:spTree>
    <p:extLst>
      <p:ext uri="{BB962C8B-B14F-4D97-AF65-F5344CB8AC3E}">
        <p14:creationId xmlns:p14="http://schemas.microsoft.com/office/powerpoint/2010/main" val="124756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B43C-EEB3-B8B6-2F70-2F56A8444D3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8241EF4-CD24-2A0B-2ABE-18B2FB4229D0}"/>
              </a:ext>
            </a:extLst>
          </p:cNvPr>
          <p:cNvSpPr/>
          <p:nvPr/>
        </p:nvSpPr>
        <p:spPr>
          <a:xfrm>
            <a:off x="10897450" y="6157731"/>
            <a:ext cx="959270" cy="5490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K"/>
          </a:p>
        </p:txBody>
      </p:sp>
      <p:sp>
        <p:nvSpPr>
          <p:cNvPr id="2" name="Title 1">
            <a:extLst>
              <a:ext uri="{FF2B5EF4-FFF2-40B4-BE49-F238E27FC236}">
                <a16:creationId xmlns:a16="http://schemas.microsoft.com/office/drawing/2014/main" id="{16B86B94-F293-9D46-5B97-85EE1103B85A}"/>
              </a:ext>
            </a:extLst>
          </p:cNvPr>
          <p:cNvSpPr>
            <a:spLocks noGrp="1"/>
          </p:cNvSpPr>
          <p:nvPr>
            <p:ph type="title"/>
          </p:nvPr>
        </p:nvSpPr>
        <p:spPr>
          <a:xfrm>
            <a:off x="911225" y="492700"/>
            <a:ext cx="6772800" cy="1688400"/>
          </a:xfrm>
        </p:spPr>
        <p:txBody>
          <a:bodyPr>
            <a:normAutofit/>
          </a:bodyPr>
          <a:lstStyle/>
          <a:p>
            <a:r>
              <a:rPr lang="en-GB" dirty="0"/>
              <a:t>AI Workshop Scope</a:t>
            </a:r>
          </a:p>
        </p:txBody>
      </p:sp>
      <p:sp>
        <p:nvSpPr>
          <p:cNvPr id="3" name="Text Placeholder 2">
            <a:extLst>
              <a:ext uri="{FF2B5EF4-FFF2-40B4-BE49-F238E27FC236}">
                <a16:creationId xmlns:a16="http://schemas.microsoft.com/office/drawing/2014/main" id="{4978302F-6503-3706-FD4F-C1F6F1CA9E1E}"/>
              </a:ext>
            </a:extLst>
          </p:cNvPr>
          <p:cNvSpPr>
            <a:spLocks noGrp="1"/>
          </p:cNvSpPr>
          <p:nvPr>
            <p:ph type="body" sz="quarter" idx="13"/>
          </p:nvPr>
        </p:nvSpPr>
        <p:spPr/>
        <p:txBody>
          <a:bodyPr/>
          <a:lstStyle/>
          <a:p>
            <a:r>
              <a:rPr lang="en-GB" dirty="0"/>
              <a:t>CLIENT NAME</a:t>
            </a:r>
          </a:p>
        </p:txBody>
      </p:sp>
      <p:sp>
        <p:nvSpPr>
          <p:cNvPr id="4" name="Content Placeholder 3">
            <a:extLst>
              <a:ext uri="{FF2B5EF4-FFF2-40B4-BE49-F238E27FC236}">
                <a16:creationId xmlns:a16="http://schemas.microsoft.com/office/drawing/2014/main" id="{EEFDC421-DC80-EF3F-D738-EED75D1E0593}"/>
              </a:ext>
            </a:extLst>
          </p:cNvPr>
          <p:cNvSpPr>
            <a:spLocks noGrp="1"/>
          </p:cNvSpPr>
          <p:nvPr>
            <p:ph idx="1"/>
          </p:nvPr>
        </p:nvSpPr>
        <p:spPr>
          <a:xfrm>
            <a:off x="1294550" y="4373455"/>
            <a:ext cx="2800800" cy="1928230"/>
          </a:xfrm>
        </p:spPr>
        <p:txBody>
          <a:bodyPr>
            <a:normAutofit fontScale="85000" lnSpcReduction="20000"/>
          </a:bodyPr>
          <a:lstStyle/>
          <a:p>
            <a:r>
              <a:rPr lang="en-GB" dirty="0"/>
              <a:t>Inspiration</a:t>
            </a:r>
          </a:p>
          <a:p>
            <a:r>
              <a:rPr lang="en-US" sz="1500" b="0" dirty="0">
                <a:solidFill>
                  <a:schemeClr val="tx1">
                    <a:alpha val="80000"/>
                  </a:schemeClr>
                </a:solidFill>
                <a:latin typeface="Poppins" pitchFamily="2" charset="77"/>
                <a:cs typeface="Poppins" pitchFamily="2" charset="77"/>
              </a:rPr>
              <a:t>Inspirational presentation about the value-creating opportunities within AI.  </a:t>
            </a:r>
          </a:p>
          <a:p>
            <a:r>
              <a:rPr lang="en-US" sz="1500" b="0" dirty="0">
                <a:solidFill>
                  <a:schemeClr val="tx1">
                    <a:alpha val="80000"/>
                  </a:schemeClr>
                </a:solidFill>
                <a:latin typeface="Poppins" pitchFamily="2" charset="77"/>
                <a:cs typeface="Poppins" pitchFamily="2" charset="77"/>
              </a:rPr>
              <a:t>Inspirational cases from other companies</a:t>
            </a:r>
            <a:endParaRPr lang="en-GB" sz="1500" b="0" dirty="0">
              <a:solidFill>
                <a:schemeClr val="tx1">
                  <a:alpha val="80000"/>
                </a:schemeClr>
              </a:solidFill>
              <a:latin typeface="Poppins" pitchFamily="2" charset="77"/>
              <a:cs typeface="Poppins" pitchFamily="2" charset="77"/>
            </a:endParaRPr>
          </a:p>
        </p:txBody>
      </p:sp>
      <p:sp>
        <p:nvSpPr>
          <p:cNvPr id="6" name="Content Placeholder 5">
            <a:extLst>
              <a:ext uri="{FF2B5EF4-FFF2-40B4-BE49-F238E27FC236}">
                <a16:creationId xmlns:a16="http://schemas.microsoft.com/office/drawing/2014/main" id="{4544C705-7FF1-68C2-5EA1-4339D95B151B}"/>
              </a:ext>
            </a:extLst>
          </p:cNvPr>
          <p:cNvSpPr>
            <a:spLocks noGrp="1"/>
          </p:cNvSpPr>
          <p:nvPr>
            <p:ph sz="quarter" idx="17"/>
          </p:nvPr>
        </p:nvSpPr>
        <p:spPr>
          <a:xfrm>
            <a:off x="914400" y="4520157"/>
            <a:ext cx="255600" cy="25200"/>
          </a:xfrm>
        </p:spPr>
        <p:txBody>
          <a:bodyPr/>
          <a:lstStyle/>
          <a:p>
            <a:endParaRPr lang="en-GB"/>
          </a:p>
        </p:txBody>
      </p:sp>
      <p:sp>
        <p:nvSpPr>
          <p:cNvPr id="7" name="Content Placeholder 6">
            <a:extLst>
              <a:ext uri="{FF2B5EF4-FFF2-40B4-BE49-F238E27FC236}">
                <a16:creationId xmlns:a16="http://schemas.microsoft.com/office/drawing/2014/main" id="{EADB64AD-72CF-11CA-EAB9-83CEE3E07EB5}"/>
              </a:ext>
            </a:extLst>
          </p:cNvPr>
          <p:cNvSpPr>
            <a:spLocks noGrp="1"/>
          </p:cNvSpPr>
          <p:nvPr>
            <p:ph idx="18"/>
          </p:nvPr>
        </p:nvSpPr>
        <p:spPr>
          <a:xfrm>
            <a:off x="4886400" y="4373454"/>
            <a:ext cx="2800800" cy="2079431"/>
          </a:xfrm>
        </p:spPr>
        <p:txBody>
          <a:bodyPr>
            <a:normAutofit/>
          </a:bodyPr>
          <a:lstStyle/>
          <a:p>
            <a:r>
              <a:rPr lang="en-GB" dirty="0"/>
              <a:t>Mapping</a:t>
            </a:r>
            <a:br>
              <a:rPr lang="en-GB" dirty="0"/>
            </a:br>
            <a:r>
              <a:rPr lang="en-US" sz="1300" b="0" dirty="0">
                <a:latin typeface="Poppins" panose="00000500000000000000" pitchFamily="2" charset="0"/>
                <a:cs typeface="Poppins" panose="00000500000000000000" pitchFamily="2" charset="0"/>
              </a:rPr>
              <a:t>Systematic idea generation, which ensures that all relevant issues are processed across job functions – including use of all relevant AI technologies</a:t>
            </a:r>
            <a:endParaRPr lang="en-GB" sz="1300" b="0" dirty="0">
              <a:latin typeface="Poppins" panose="00000500000000000000" pitchFamily="2" charset="0"/>
              <a:cs typeface="Poppins" panose="00000500000000000000" pitchFamily="2" charset="0"/>
            </a:endParaRPr>
          </a:p>
        </p:txBody>
      </p:sp>
      <p:sp>
        <p:nvSpPr>
          <p:cNvPr id="9" name="Content Placeholder 8">
            <a:extLst>
              <a:ext uri="{FF2B5EF4-FFF2-40B4-BE49-F238E27FC236}">
                <a16:creationId xmlns:a16="http://schemas.microsoft.com/office/drawing/2014/main" id="{41CABDAB-5627-0E3B-4516-C2A97A636D53}"/>
              </a:ext>
            </a:extLst>
          </p:cNvPr>
          <p:cNvSpPr>
            <a:spLocks noGrp="1"/>
          </p:cNvSpPr>
          <p:nvPr>
            <p:ph sz="quarter" idx="20"/>
          </p:nvPr>
        </p:nvSpPr>
        <p:spPr>
          <a:xfrm>
            <a:off x="4504800" y="4520157"/>
            <a:ext cx="255600" cy="25200"/>
          </a:xfrm>
        </p:spPr>
        <p:txBody>
          <a:bodyPr/>
          <a:lstStyle/>
          <a:p>
            <a:endParaRPr lang="en-GB"/>
          </a:p>
        </p:txBody>
      </p:sp>
      <p:sp>
        <p:nvSpPr>
          <p:cNvPr id="10" name="Content Placeholder 9">
            <a:extLst>
              <a:ext uri="{FF2B5EF4-FFF2-40B4-BE49-F238E27FC236}">
                <a16:creationId xmlns:a16="http://schemas.microsoft.com/office/drawing/2014/main" id="{3F7A42B5-D913-02E9-540A-AAA7B27B8A52}"/>
              </a:ext>
            </a:extLst>
          </p:cNvPr>
          <p:cNvSpPr>
            <a:spLocks noGrp="1"/>
          </p:cNvSpPr>
          <p:nvPr>
            <p:ph idx="21"/>
          </p:nvPr>
        </p:nvSpPr>
        <p:spPr>
          <a:xfrm>
            <a:off x="8478249" y="4386055"/>
            <a:ext cx="3378471" cy="1915630"/>
          </a:xfrm>
        </p:spPr>
        <p:txBody>
          <a:bodyPr>
            <a:normAutofit fontScale="25000" lnSpcReduction="20000"/>
          </a:bodyPr>
          <a:lstStyle/>
          <a:p>
            <a:r>
              <a:rPr lang="en-GB" sz="6400" dirty="0"/>
              <a:t>Validation and priorities</a:t>
            </a:r>
            <a:br>
              <a:rPr lang="en-GB" sz="5600" dirty="0"/>
            </a:br>
            <a:r>
              <a:rPr lang="en-US" sz="5200" b="0" dirty="0">
                <a:latin typeface="Poppins" panose="00000500000000000000" pitchFamily="2" charset="0"/>
                <a:cs typeface="Poppins" panose="00000500000000000000" pitchFamily="2" charset="0"/>
              </a:rPr>
              <a:t>Potentials are categorized and prioritized based on business value. The highest priority ideas are further validated from a technical, ethical and correctness perspective. Further work is being done with business cases.</a:t>
            </a:r>
            <a:endParaRPr lang="en-GB" sz="5200" b="0" dirty="0">
              <a:latin typeface="Poppins" panose="00000500000000000000" pitchFamily="2" charset="0"/>
              <a:cs typeface="Poppins" panose="00000500000000000000" pitchFamily="2" charset="0"/>
            </a:endParaRPr>
          </a:p>
          <a:p>
            <a:pPr>
              <a:lnSpc>
                <a:spcPts val="2000"/>
              </a:lnSpc>
            </a:pPr>
            <a:endParaRPr lang="en-GB" sz="1200" b="0" dirty="0">
              <a:solidFill>
                <a:schemeClr val="tx1">
                  <a:alpha val="80000"/>
                </a:schemeClr>
              </a:solidFill>
              <a:latin typeface="Poppins" pitchFamily="2" charset="77"/>
              <a:cs typeface="Poppins" pitchFamily="2" charset="77"/>
            </a:endParaRPr>
          </a:p>
        </p:txBody>
      </p:sp>
      <p:sp>
        <p:nvSpPr>
          <p:cNvPr id="12" name="Content Placeholder 11">
            <a:extLst>
              <a:ext uri="{FF2B5EF4-FFF2-40B4-BE49-F238E27FC236}">
                <a16:creationId xmlns:a16="http://schemas.microsoft.com/office/drawing/2014/main" id="{310E8313-72CF-21C9-77B3-8D428A62A916}"/>
              </a:ext>
            </a:extLst>
          </p:cNvPr>
          <p:cNvSpPr>
            <a:spLocks noGrp="1"/>
          </p:cNvSpPr>
          <p:nvPr>
            <p:ph sz="quarter" idx="23"/>
          </p:nvPr>
        </p:nvSpPr>
        <p:spPr>
          <a:xfrm>
            <a:off x="8096650" y="4532757"/>
            <a:ext cx="255600" cy="25200"/>
          </a:xfrm>
        </p:spPr>
        <p:txBody>
          <a:bodyPr/>
          <a:lstStyle/>
          <a:p>
            <a:endParaRPr lang="en-GB"/>
          </a:p>
        </p:txBody>
      </p:sp>
      <p:pic>
        <p:nvPicPr>
          <p:cNvPr id="20" name="Picture Placeholder 19" descr="A person sitting at a desk with many sticky notes on the wall&#10;&#10;AI-generated content may be incorrect.">
            <a:extLst>
              <a:ext uri="{FF2B5EF4-FFF2-40B4-BE49-F238E27FC236}">
                <a16:creationId xmlns:a16="http://schemas.microsoft.com/office/drawing/2014/main" id="{4AA94F00-C8D5-77FF-BB74-D4D479A03AF3}"/>
              </a:ext>
            </a:extLst>
          </p:cNvPr>
          <p:cNvPicPr>
            <a:picLocks noGrp="1" noChangeAspect="1"/>
          </p:cNvPicPr>
          <p:nvPr>
            <p:ph type="pic" sz="quarter" idx="19"/>
          </p:nvPr>
        </p:nvPicPr>
        <p:blipFill>
          <a:blip r:embed="rId3"/>
          <a:srcRect t="26123" b="26123"/>
          <a:stretch>
            <a:fillRect/>
          </a:stretch>
        </p:blipFill>
        <p:spPr>
          <a:xfrm>
            <a:off x="4504800" y="2636887"/>
            <a:ext cx="3182400" cy="1519200"/>
          </a:xfrm>
        </p:spPr>
      </p:pic>
      <p:pic>
        <p:nvPicPr>
          <p:cNvPr id="14" name="Picture Placeholder 13" descr="A cartoon character pointing at a chalkboard&#10;&#10;AI-generated content may be incorrect.">
            <a:extLst>
              <a:ext uri="{FF2B5EF4-FFF2-40B4-BE49-F238E27FC236}">
                <a16:creationId xmlns:a16="http://schemas.microsoft.com/office/drawing/2014/main" id="{B23D3DDD-2055-96D9-C5D6-54994E03A0AC}"/>
              </a:ext>
            </a:extLst>
          </p:cNvPr>
          <p:cNvPicPr>
            <a:picLocks noGrp="1" noChangeAspect="1"/>
          </p:cNvPicPr>
          <p:nvPr>
            <p:ph type="pic" sz="quarter" idx="16"/>
          </p:nvPr>
        </p:nvPicPr>
        <p:blipFill>
          <a:blip r:embed="rId4"/>
          <a:srcRect t="26135" b="26135"/>
          <a:stretch>
            <a:fillRect/>
          </a:stretch>
        </p:blipFill>
        <p:spPr>
          <a:xfrm>
            <a:off x="912950" y="2636886"/>
            <a:ext cx="3182400" cy="1519200"/>
          </a:xfrm>
        </p:spPr>
      </p:pic>
      <p:pic>
        <p:nvPicPr>
          <p:cNvPr id="18" name="Picture Placeholder 17" descr="A white figure standing next to a white board with many sticky notes&#10;&#10;AI-generated content may be incorrect.">
            <a:extLst>
              <a:ext uri="{FF2B5EF4-FFF2-40B4-BE49-F238E27FC236}">
                <a16:creationId xmlns:a16="http://schemas.microsoft.com/office/drawing/2014/main" id="{0AA19CA3-E73D-872D-A803-073DAA003AE3}"/>
              </a:ext>
            </a:extLst>
          </p:cNvPr>
          <p:cNvPicPr>
            <a:picLocks noGrp="1" noChangeAspect="1"/>
          </p:cNvPicPr>
          <p:nvPr>
            <p:ph type="pic" sz="quarter" idx="22"/>
          </p:nvPr>
        </p:nvPicPr>
        <p:blipFill>
          <a:blip r:embed="rId5"/>
          <a:srcRect t="26135" b="26135"/>
          <a:stretch>
            <a:fillRect/>
          </a:stretch>
        </p:blipFill>
        <p:spPr>
          <a:xfrm>
            <a:off x="8096650" y="2636887"/>
            <a:ext cx="3182400" cy="1519200"/>
          </a:xfrm>
        </p:spPr>
      </p:pic>
      <p:pic>
        <p:nvPicPr>
          <p:cNvPr id="5" name="Picture 4">
            <a:extLst>
              <a:ext uri="{FF2B5EF4-FFF2-40B4-BE49-F238E27FC236}">
                <a16:creationId xmlns:a16="http://schemas.microsoft.com/office/drawing/2014/main" id="{215B74B4-A68B-409D-89C1-896173DF4EE6}"/>
              </a:ext>
            </a:extLst>
          </p:cNvPr>
          <p:cNvPicPr>
            <a:picLocks noChangeAspect="1"/>
          </p:cNvPicPr>
          <p:nvPr/>
        </p:nvPicPr>
        <p:blipFill>
          <a:blip r:embed="rId6"/>
          <a:stretch>
            <a:fillRect/>
          </a:stretch>
        </p:blipFill>
        <p:spPr>
          <a:xfrm>
            <a:off x="9230604" y="213398"/>
            <a:ext cx="2253262" cy="2284450"/>
          </a:xfrm>
          <a:prstGeom prst="rect">
            <a:avLst/>
          </a:prstGeom>
        </p:spPr>
      </p:pic>
    </p:spTree>
    <p:extLst>
      <p:ext uri="{BB962C8B-B14F-4D97-AF65-F5344CB8AC3E}">
        <p14:creationId xmlns:p14="http://schemas.microsoft.com/office/powerpoint/2010/main" val="260357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276A-B700-2347-77B0-EE5886225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50DC8-4241-0B95-2353-F97E441A52D2}"/>
              </a:ext>
            </a:extLst>
          </p:cNvPr>
          <p:cNvSpPr>
            <a:spLocks noGrp="1"/>
          </p:cNvSpPr>
          <p:nvPr>
            <p:ph type="title"/>
          </p:nvPr>
        </p:nvSpPr>
        <p:spPr/>
        <p:txBody>
          <a:bodyPr/>
          <a:lstStyle/>
          <a:p>
            <a:r>
              <a:rPr lang="da-DK" dirty="0">
                <a:solidFill>
                  <a:srgbClr val="2C3A41"/>
                </a:solidFill>
              </a:rPr>
              <a:t>Corax</a:t>
            </a:r>
          </a:p>
        </p:txBody>
      </p:sp>
      <p:pic>
        <p:nvPicPr>
          <p:cNvPr id="4098" name="Picture 2">
            <a:extLst>
              <a:ext uri="{FF2B5EF4-FFF2-40B4-BE49-F238E27FC236}">
                <a16:creationId xmlns:a16="http://schemas.microsoft.com/office/drawing/2014/main" id="{3189BE44-56A3-37D0-7B5B-20CA810EB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5" y="1599529"/>
            <a:ext cx="8792800" cy="44433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7415447-B124-3055-8928-B622374BFB92}"/>
              </a:ext>
            </a:extLst>
          </p:cNvPr>
          <p:cNvSpPr txBox="1"/>
          <p:nvPr/>
        </p:nvSpPr>
        <p:spPr>
          <a:xfrm>
            <a:off x="8294980" y="1072912"/>
            <a:ext cx="3503110" cy="2390398"/>
          </a:xfrm>
          <a:prstGeom prst="rect">
            <a:avLst/>
          </a:prstGeom>
          <a:noFill/>
        </p:spPr>
        <p:txBody>
          <a:bodyPr wrap="square" rtlCol="0">
            <a:spAutoFit/>
          </a:bodyPr>
          <a:lstStyle/>
          <a:p>
            <a:pPr>
              <a:lnSpc>
                <a:spcPts val="2000"/>
              </a:lnSpc>
            </a:pPr>
            <a:r>
              <a:rPr lang="da-DK" sz="1400" dirty="0">
                <a:latin typeface="Poppins" pitchFamily="2" charset="77"/>
                <a:cs typeface="Poppins" pitchFamily="2" charset="77"/>
              </a:rPr>
              <a:t>Corax AI is a </a:t>
            </a:r>
            <a:r>
              <a:rPr lang="da-DK" sz="1400" dirty="0" err="1">
                <a:latin typeface="Poppins" pitchFamily="2" charset="77"/>
                <a:cs typeface="Poppins" pitchFamily="2" charset="77"/>
              </a:rPr>
              <a:t>collection</a:t>
            </a:r>
            <a:r>
              <a:rPr lang="da-DK" sz="1400" dirty="0">
                <a:latin typeface="Poppins" pitchFamily="2" charset="77"/>
                <a:cs typeface="Poppins" pitchFamily="2" charset="77"/>
              </a:rPr>
              <a:t> of </a:t>
            </a:r>
            <a:r>
              <a:rPr lang="da-DK" sz="1400" dirty="0" err="1">
                <a:latin typeface="Poppins" pitchFamily="2" charset="77"/>
                <a:cs typeface="Poppins" pitchFamily="2" charset="77"/>
              </a:rPr>
              <a:t>tools</a:t>
            </a:r>
            <a:r>
              <a:rPr lang="da-DK" sz="1400" dirty="0">
                <a:latin typeface="Poppins" pitchFamily="2" charset="77"/>
                <a:cs typeface="Poppins" pitchFamily="2" charset="77"/>
              </a:rPr>
              <a:t> </a:t>
            </a:r>
            <a:r>
              <a:rPr lang="da-DK" sz="1400" dirty="0" err="1">
                <a:latin typeface="Poppins" pitchFamily="2" charset="77"/>
                <a:cs typeface="Poppins" pitchFamily="2" charset="77"/>
              </a:rPr>
              <a:t>that</a:t>
            </a:r>
            <a:r>
              <a:rPr lang="da-DK" sz="1400" dirty="0">
                <a:latin typeface="Poppins" pitchFamily="2" charset="77"/>
                <a:cs typeface="Poppins" pitchFamily="2" charset="77"/>
              </a:rPr>
              <a:t> </a:t>
            </a:r>
            <a:r>
              <a:rPr lang="da-DK" sz="1400" dirty="0" err="1">
                <a:latin typeface="Poppins" pitchFamily="2" charset="77"/>
                <a:cs typeface="Poppins" pitchFamily="2" charset="77"/>
              </a:rPr>
              <a:t>makes</a:t>
            </a:r>
            <a:r>
              <a:rPr lang="da-DK" sz="1400" dirty="0">
                <a:latin typeface="Poppins" pitchFamily="2" charset="77"/>
                <a:cs typeface="Poppins" pitchFamily="2" charset="77"/>
              </a:rPr>
              <a:t> it </a:t>
            </a:r>
            <a:r>
              <a:rPr lang="da-DK" sz="1400" dirty="0" err="1">
                <a:latin typeface="Poppins" pitchFamily="2" charset="77"/>
                <a:cs typeface="Poppins" pitchFamily="2" charset="77"/>
              </a:rPr>
              <a:t>easy</a:t>
            </a:r>
            <a:r>
              <a:rPr lang="da-DK" sz="1400" dirty="0">
                <a:latin typeface="Poppins" pitchFamily="2" charset="77"/>
                <a:cs typeface="Poppins" pitchFamily="2" charset="77"/>
              </a:rPr>
              <a:t> and </a:t>
            </a:r>
            <a:r>
              <a:rPr lang="da-DK" sz="1400" dirty="0" err="1">
                <a:latin typeface="Poppins" pitchFamily="2" charset="77"/>
                <a:cs typeface="Poppins" pitchFamily="2" charset="77"/>
              </a:rPr>
              <a:t>safe</a:t>
            </a:r>
            <a:r>
              <a:rPr lang="da-DK" sz="1400" dirty="0">
                <a:latin typeface="Poppins" pitchFamily="2" charset="77"/>
                <a:cs typeface="Poppins" pitchFamily="2" charset="77"/>
              </a:rPr>
              <a:t> for </a:t>
            </a:r>
            <a:r>
              <a:rPr lang="da-DK" sz="1400" dirty="0" err="1">
                <a:latin typeface="Poppins" pitchFamily="2" charset="77"/>
                <a:cs typeface="Poppins" pitchFamily="2" charset="77"/>
              </a:rPr>
              <a:t>clients</a:t>
            </a:r>
            <a:r>
              <a:rPr lang="da-DK" sz="1400" dirty="0">
                <a:latin typeface="Poppins" pitchFamily="2" charset="77"/>
                <a:cs typeface="Poppins" pitchFamily="2" charset="77"/>
              </a:rPr>
              <a:t> to </a:t>
            </a:r>
            <a:r>
              <a:rPr lang="da-DK" sz="1400" dirty="0" err="1">
                <a:latin typeface="Poppins" pitchFamily="2" charset="77"/>
                <a:cs typeface="Poppins" pitchFamily="2" charset="77"/>
              </a:rPr>
              <a:t>configure</a:t>
            </a:r>
            <a:r>
              <a:rPr lang="da-DK" sz="1400" dirty="0">
                <a:latin typeface="Poppins" pitchFamily="2" charset="77"/>
                <a:cs typeface="Poppins" pitchFamily="2" charset="77"/>
              </a:rPr>
              <a:t>, </a:t>
            </a:r>
            <a:r>
              <a:rPr lang="da-DK" sz="1400" dirty="0" err="1">
                <a:latin typeface="Poppins" pitchFamily="2" charset="77"/>
                <a:cs typeface="Poppins" pitchFamily="2" charset="77"/>
              </a:rPr>
              <a:t>deploy</a:t>
            </a:r>
            <a:r>
              <a:rPr lang="da-DK" sz="1400" dirty="0">
                <a:latin typeface="Poppins" pitchFamily="2" charset="77"/>
                <a:cs typeface="Poppins" pitchFamily="2" charset="77"/>
              </a:rPr>
              <a:t> and monitor AI </a:t>
            </a:r>
            <a:r>
              <a:rPr lang="da-DK" sz="1400" dirty="0" err="1">
                <a:latin typeface="Poppins" pitchFamily="2" charset="77"/>
                <a:cs typeface="Poppins" pitchFamily="2" charset="77"/>
              </a:rPr>
              <a:t>capabilities</a:t>
            </a:r>
            <a:r>
              <a:rPr lang="da-DK" sz="1400" dirty="0">
                <a:latin typeface="Poppins" pitchFamily="2" charset="77"/>
                <a:cs typeface="Poppins" pitchFamily="2" charset="77"/>
              </a:rPr>
              <a:t>. </a:t>
            </a:r>
            <a:br>
              <a:rPr lang="da-DK" sz="1400" dirty="0">
                <a:latin typeface="Poppins" pitchFamily="2" charset="77"/>
                <a:cs typeface="Poppins" pitchFamily="2" charset="77"/>
              </a:rPr>
            </a:br>
            <a:endParaRPr lang="da-DK" sz="1400" dirty="0">
              <a:latin typeface="Poppins" pitchFamily="2" charset="77"/>
              <a:cs typeface="Poppins" pitchFamily="2" charset="77"/>
            </a:endParaRPr>
          </a:p>
          <a:p>
            <a:pPr>
              <a:lnSpc>
                <a:spcPts val="2000"/>
              </a:lnSpc>
            </a:pPr>
            <a:r>
              <a:rPr lang="da-DK" sz="1400" dirty="0">
                <a:latin typeface="Poppins" pitchFamily="2" charset="77"/>
                <a:cs typeface="Poppins" pitchFamily="2" charset="77"/>
              </a:rPr>
              <a:t>Corax AI is a non-</a:t>
            </a:r>
            <a:r>
              <a:rPr lang="da-DK" sz="1400" dirty="0" err="1">
                <a:latin typeface="Poppins" pitchFamily="2" charset="77"/>
                <a:cs typeface="Poppins" pitchFamily="2" charset="77"/>
              </a:rPr>
              <a:t>intrusive</a:t>
            </a:r>
            <a:r>
              <a:rPr lang="da-DK" sz="1400" dirty="0">
                <a:latin typeface="Poppins" pitchFamily="2" charset="77"/>
                <a:cs typeface="Poppins" pitchFamily="2" charset="77"/>
              </a:rPr>
              <a:t>, but </a:t>
            </a:r>
            <a:r>
              <a:rPr lang="da-DK" sz="1400" dirty="0" err="1">
                <a:latin typeface="Poppins" pitchFamily="2" charset="77"/>
                <a:cs typeface="Poppins" pitchFamily="2" charset="77"/>
              </a:rPr>
              <a:t>important</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 </a:t>
            </a:r>
            <a:r>
              <a:rPr lang="da-DK" sz="1400" dirty="0" err="1">
                <a:latin typeface="Poppins" pitchFamily="2" charset="77"/>
                <a:cs typeface="Poppins" pitchFamily="2" charset="77"/>
              </a:rPr>
              <a:t>between</a:t>
            </a:r>
            <a:r>
              <a:rPr lang="da-DK" sz="1400" dirty="0">
                <a:latin typeface="Poppins" pitchFamily="2" charset="77"/>
                <a:cs typeface="Poppins" pitchFamily="2" charset="77"/>
              </a:rPr>
              <a:t> </a:t>
            </a:r>
            <a:r>
              <a:rPr lang="da-DK" sz="1400" dirty="0" err="1">
                <a:latin typeface="Poppins" pitchFamily="2" charset="77"/>
                <a:cs typeface="Poppins" pitchFamily="2" charset="77"/>
              </a:rPr>
              <a:t>your</a:t>
            </a:r>
            <a:r>
              <a:rPr lang="da-DK" sz="1400" dirty="0">
                <a:latin typeface="Poppins" pitchFamily="2" charset="77"/>
                <a:cs typeface="Poppins" pitchFamily="2" charset="77"/>
              </a:rPr>
              <a:t> AI platform and </a:t>
            </a:r>
            <a:r>
              <a:rPr lang="da-DK" sz="1400" dirty="0" err="1">
                <a:latin typeface="Poppins" pitchFamily="2" charset="77"/>
                <a:cs typeface="Poppins" pitchFamily="2" charset="77"/>
              </a:rPr>
              <a:t>your</a:t>
            </a:r>
            <a:r>
              <a:rPr lang="da-DK" sz="1400" dirty="0">
                <a:latin typeface="Poppins" pitchFamily="2" charset="77"/>
                <a:cs typeface="Poppins" pitchFamily="2" charset="77"/>
              </a:rPr>
              <a:t> workflow/</a:t>
            </a:r>
            <a:r>
              <a:rPr lang="da-DK" sz="1400" dirty="0" err="1">
                <a:latin typeface="Poppins" pitchFamily="2" charset="77"/>
                <a:cs typeface="Poppins" pitchFamily="2" charset="77"/>
              </a:rPr>
              <a:t>application</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a:t>
            </a:r>
          </a:p>
        </p:txBody>
      </p:sp>
      <p:sp>
        <p:nvSpPr>
          <p:cNvPr id="7" name="Text Placeholder 9">
            <a:extLst>
              <a:ext uri="{FF2B5EF4-FFF2-40B4-BE49-F238E27FC236}">
                <a16:creationId xmlns:a16="http://schemas.microsoft.com/office/drawing/2014/main" id="{9B9CA6F0-DE4F-7402-A6F9-D6D7C897F0B7}"/>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Tree>
    <p:extLst>
      <p:ext uri="{BB962C8B-B14F-4D97-AF65-F5344CB8AC3E}">
        <p14:creationId xmlns:p14="http://schemas.microsoft.com/office/powerpoint/2010/main" val="12571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EFA8F8A6-DF2F-4C33-9E02-8FE6C477527A}"/>
              </a:ext>
            </a:extLst>
          </p:cNvPr>
          <p:cNvPicPr>
            <a:picLocks noGrp="1" noChangeAspect="1"/>
          </p:cNvPicPr>
          <p:nvPr>
            <p:ph idx="1"/>
          </p:nvPr>
        </p:nvPicPr>
        <p:blipFill>
          <a:blip r:embed="rId2"/>
          <a:stretch>
            <a:fillRect/>
          </a:stretch>
        </p:blipFill>
        <p:spPr>
          <a:xfrm>
            <a:off x="1589314" y="258287"/>
            <a:ext cx="9013372" cy="6537367"/>
          </a:xfrm>
        </p:spPr>
      </p:pic>
    </p:spTree>
    <p:extLst>
      <p:ext uri="{BB962C8B-B14F-4D97-AF65-F5344CB8AC3E}">
        <p14:creationId xmlns:p14="http://schemas.microsoft.com/office/powerpoint/2010/main" val="185385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F235DA6F-39AD-8EB6-BC08-47946EAF1973}"/>
              </a:ext>
            </a:extLst>
          </p:cNvPr>
          <p:cNvSpPr/>
          <p:nvPr/>
        </p:nvSpPr>
        <p:spPr>
          <a:xfrm>
            <a:off x="3529088"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ounded Rectangle 37">
            <a:extLst>
              <a:ext uri="{FF2B5EF4-FFF2-40B4-BE49-F238E27FC236}">
                <a16:creationId xmlns:a16="http://schemas.microsoft.com/office/drawing/2014/main" id="{8DABC272-AE50-3E38-2526-D8AEA67C82CC}"/>
              </a:ext>
            </a:extLst>
          </p:cNvPr>
          <p:cNvSpPr/>
          <p:nvPr/>
        </p:nvSpPr>
        <p:spPr>
          <a:xfrm>
            <a:off x="6144319"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82587D0F-E1EE-FD78-E4A2-E52853BC9A9A}"/>
              </a:ext>
            </a:extLst>
          </p:cNvPr>
          <p:cNvSpPr/>
          <p:nvPr/>
        </p:nvSpPr>
        <p:spPr>
          <a:xfrm>
            <a:off x="913857"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F783A7C0-BAC0-D71F-82B7-23B3D174EC7A}"/>
              </a:ext>
            </a:extLst>
          </p:cNvPr>
          <p:cNvSpPr/>
          <p:nvPr/>
        </p:nvSpPr>
        <p:spPr>
          <a:xfrm>
            <a:off x="3529088"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558F20B8-11F3-0F91-7421-A8B12B87E6B1}"/>
              </a:ext>
            </a:extLst>
          </p:cNvPr>
          <p:cNvSpPr/>
          <p:nvPr/>
        </p:nvSpPr>
        <p:spPr>
          <a:xfrm>
            <a:off x="6144319"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0095DECD-C2D1-9D49-F96C-B14C4BAB386D}"/>
              </a:ext>
            </a:extLst>
          </p:cNvPr>
          <p:cNvSpPr/>
          <p:nvPr/>
        </p:nvSpPr>
        <p:spPr>
          <a:xfrm>
            <a:off x="8759550" y="889987"/>
            <a:ext cx="2514600" cy="5053588"/>
          </a:xfrm>
          <a:prstGeom prst="roundRect">
            <a:avLst>
              <a:gd name="adj" fmla="val 80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F6CBFF02-81A3-3022-BCC5-B042137A5703}"/>
              </a:ext>
            </a:extLst>
          </p:cNvPr>
          <p:cNvSpPr/>
          <p:nvPr/>
        </p:nvSpPr>
        <p:spPr>
          <a:xfrm>
            <a:off x="913857"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54179D-E5E1-4DEC-5982-E4FCE9790D58}"/>
              </a:ext>
            </a:extLst>
          </p:cNvPr>
          <p:cNvSpPr>
            <a:spLocks noGrp="1"/>
          </p:cNvSpPr>
          <p:nvPr>
            <p:ph type="title"/>
          </p:nvPr>
        </p:nvSpPr>
        <p:spPr>
          <a:xfrm>
            <a:off x="903111" y="941099"/>
            <a:ext cx="4615946" cy="1389247"/>
          </a:xfrm>
        </p:spPr>
        <p:txBody>
          <a:bodyPr>
            <a:normAutofit/>
          </a:bodyPr>
          <a:lstStyle/>
          <a:p>
            <a:r>
              <a:rPr lang="da-DK" sz="3600" dirty="0"/>
              <a:t>Workflows </a:t>
            </a:r>
            <a:r>
              <a:rPr lang="da-DK" sz="3600" dirty="0" err="1"/>
              <a:t>already</a:t>
            </a:r>
            <a:r>
              <a:rPr lang="da-DK" sz="3600" dirty="0"/>
              <a:t> </a:t>
            </a:r>
            <a:r>
              <a:rPr lang="da-DK" sz="3600" dirty="0" err="1"/>
              <a:t>supported</a:t>
            </a:r>
            <a:endParaRPr lang="da-DK" sz="3600" dirty="0"/>
          </a:p>
        </p:txBody>
      </p:sp>
      <p:sp>
        <p:nvSpPr>
          <p:cNvPr id="3" name="Text Placeholder 9">
            <a:extLst>
              <a:ext uri="{FF2B5EF4-FFF2-40B4-BE49-F238E27FC236}">
                <a16:creationId xmlns:a16="http://schemas.microsoft.com/office/drawing/2014/main" id="{9E5C7C5A-AC1F-3EEF-2FD5-1995EFFA48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pic>
        <p:nvPicPr>
          <p:cNvPr id="15" name="Image 7">
            <a:extLst>
              <a:ext uri="{FF2B5EF4-FFF2-40B4-BE49-F238E27FC236}">
                <a16:creationId xmlns:a16="http://schemas.microsoft.com/office/drawing/2014/main" id="{409F6AB2-B52F-F629-075B-CBA9574184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321" y="4724451"/>
            <a:ext cx="406298" cy="406298"/>
          </a:xfrm>
          <a:prstGeom prst="rect">
            <a:avLst/>
          </a:prstGeom>
        </p:spPr>
      </p:pic>
      <p:pic>
        <p:nvPicPr>
          <p:cNvPr id="16" name="Image 8">
            <a:extLst>
              <a:ext uri="{FF2B5EF4-FFF2-40B4-BE49-F238E27FC236}">
                <a16:creationId xmlns:a16="http://schemas.microsoft.com/office/drawing/2014/main" id="{DEBDC98A-C46B-7E60-785F-53B7F867A4A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2867" y="4724451"/>
            <a:ext cx="406298" cy="406298"/>
          </a:xfrm>
          <a:prstGeom prst="rect">
            <a:avLst/>
          </a:prstGeom>
        </p:spPr>
      </p:pic>
      <p:pic>
        <p:nvPicPr>
          <p:cNvPr id="17" name="Image 9">
            <a:extLst>
              <a:ext uri="{FF2B5EF4-FFF2-40B4-BE49-F238E27FC236}">
                <a16:creationId xmlns:a16="http://schemas.microsoft.com/office/drawing/2014/main" id="{D3FF36E3-90FD-CB39-A90E-96C883B8D1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48413" y="4724451"/>
            <a:ext cx="406298" cy="406298"/>
          </a:xfrm>
          <a:prstGeom prst="rect">
            <a:avLst/>
          </a:prstGeom>
        </p:spPr>
      </p:pic>
      <p:pic>
        <p:nvPicPr>
          <p:cNvPr id="18" name="Image 10">
            <a:extLst>
              <a:ext uri="{FF2B5EF4-FFF2-40B4-BE49-F238E27FC236}">
                <a16:creationId xmlns:a16="http://schemas.microsoft.com/office/drawing/2014/main" id="{7D3C3687-8F75-E5F9-031E-E84801D6B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17321" y="2921051"/>
            <a:ext cx="406298" cy="406298"/>
          </a:xfrm>
          <a:prstGeom prst="rect">
            <a:avLst/>
          </a:prstGeom>
        </p:spPr>
      </p:pic>
      <p:pic>
        <p:nvPicPr>
          <p:cNvPr id="19" name="Image 11">
            <a:extLst>
              <a:ext uri="{FF2B5EF4-FFF2-40B4-BE49-F238E27FC236}">
                <a16:creationId xmlns:a16="http://schemas.microsoft.com/office/drawing/2014/main" id="{81D6B032-9A2D-A9A7-C2C1-150CAC27C52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732867" y="2921051"/>
            <a:ext cx="406298" cy="406298"/>
          </a:xfrm>
          <a:prstGeom prst="rect">
            <a:avLst/>
          </a:prstGeom>
        </p:spPr>
      </p:pic>
      <p:pic>
        <p:nvPicPr>
          <p:cNvPr id="20" name="Image 12">
            <a:extLst>
              <a:ext uri="{FF2B5EF4-FFF2-40B4-BE49-F238E27FC236}">
                <a16:creationId xmlns:a16="http://schemas.microsoft.com/office/drawing/2014/main" id="{C68D1A69-9199-37E9-9C5E-AEE66056400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48413" y="2921051"/>
            <a:ext cx="406298" cy="406298"/>
          </a:xfrm>
          <a:prstGeom prst="rect">
            <a:avLst/>
          </a:prstGeom>
        </p:spPr>
      </p:pic>
      <p:pic>
        <p:nvPicPr>
          <p:cNvPr id="21" name="Image 13">
            <a:extLst>
              <a:ext uri="{FF2B5EF4-FFF2-40B4-BE49-F238E27FC236}">
                <a16:creationId xmlns:a16="http://schemas.microsoft.com/office/drawing/2014/main" id="{88B79991-0E0A-5FBC-EF99-53E49994C0E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863013" y="1149147"/>
            <a:ext cx="406298" cy="406298"/>
          </a:xfrm>
          <a:prstGeom prst="rect">
            <a:avLst/>
          </a:prstGeom>
        </p:spPr>
      </p:pic>
      <p:sp>
        <p:nvSpPr>
          <p:cNvPr id="22" name="Text 1">
            <a:extLst>
              <a:ext uri="{FF2B5EF4-FFF2-40B4-BE49-F238E27FC236}">
                <a16:creationId xmlns:a16="http://schemas.microsoft.com/office/drawing/2014/main" id="{8AE50F6B-5ABB-40D8-92CD-398940DA46F6}"/>
              </a:ext>
            </a:extLst>
          </p:cNvPr>
          <p:cNvSpPr/>
          <p:nvPr/>
        </p:nvSpPr>
        <p:spPr>
          <a:xfrm>
            <a:off x="6348413" y="3505200"/>
            <a:ext cx="1155411"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Credit scoring</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3" name="Text 2">
            <a:extLst>
              <a:ext uri="{FF2B5EF4-FFF2-40B4-BE49-F238E27FC236}">
                <a16:creationId xmlns:a16="http://schemas.microsoft.com/office/drawing/2014/main" id="{774C3F8B-F60F-45D1-28C5-C209EDA6208D}"/>
              </a:ext>
            </a:extLst>
          </p:cNvPr>
          <p:cNvSpPr/>
          <p:nvPr/>
        </p:nvSpPr>
        <p:spPr>
          <a:xfrm>
            <a:off x="3732867"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Document evaluation</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4" name="Text 3">
            <a:extLst>
              <a:ext uri="{FF2B5EF4-FFF2-40B4-BE49-F238E27FC236}">
                <a16:creationId xmlns:a16="http://schemas.microsoft.com/office/drawing/2014/main" id="{B9AB55F2-EA1B-8B2A-DFB0-A7A8797BE22F}"/>
              </a:ext>
            </a:extLst>
          </p:cNvPr>
          <p:cNvSpPr/>
          <p:nvPr/>
        </p:nvSpPr>
        <p:spPr>
          <a:xfrm>
            <a:off x="3732867" y="3835400"/>
            <a:ext cx="2149996" cy="423333"/>
          </a:xfrm>
          <a:prstGeom prst="rect">
            <a:avLst/>
          </a:prstGeom>
          <a:noFill/>
          <a:ln/>
        </p:spPr>
        <p:txBody>
          <a:bodyPr wrap="square" lIns="0" tIns="0" rIns="0" bIns="0" rtlCol="0" anchor="t"/>
          <a:lstStyle/>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Applications (job/funds/loan)</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Supplier contracts</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5" name="Text 4">
            <a:extLst>
              <a:ext uri="{FF2B5EF4-FFF2-40B4-BE49-F238E27FC236}">
                <a16:creationId xmlns:a16="http://schemas.microsoft.com/office/drawing/2014/main" id="{8AF22A41-0676-546E-F80D-A5E20A613F17}"/>
              </a:ext>
            </a:extLst>
          </p:cNvPr>
          <p:cNvSpPr/>
          <p:nvPr/>
        </p:nvSpPr>
        <p:spPr>
          <a:xfrm>
            <a:off x="1117321"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Meeting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6" name="Text 5">
            <a:extLst>
              <a:ext uri="{FF2B5EF4-FFF2-40B4-BE49-F238E27FC236}">
                <a16:creationId xmlns:a16="http://schemas.microsoft.com/office/drawing/2014/main" id="{686945B6-69C3-E010-DE59-A0D0A4DA2675}"/>
              </a:ext>
            </a:extLst>
          </p:cNvPr>
          <p:cNvSpPr/>
          <p:nvPr/>
        </p:nvSpPr>
        <p:spPr>
          <a:xfrm>
            <a:off x="1117321"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Sentiment Analysis</a:t>
            </a: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 </a:t>
            </a:r>
            <a:b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App Store/Customer support/Trust Pilot</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7" name="Text 6">
            <a:extLst>
              <a:ext uri="{FF2B5EF4-FFF2-40B4-BE49-F238E27FC236}">
                <a16:creationId xmlns:a16="http://schemas.microsoft.com/office/drawing/2014/main" id="{6B25FB60-9C74-F34E-89E1-6A4F0236B861}"/>
              </a:ext>
            </a:extLst>
          </p:cNvPr>
          <p:cNvSpPr/>
          <p:nvPr/>
        </p:nvSpPr>
        <p:spPr>
          <a:xfrm>
            <a:off x="3732867"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Answering customer emails and ratings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8" name="Text 7">
            <a:extLst>
              <a:ext uri="{FF2B5EF4-FFF2-40B4-BE49-F238E27FC236}">
                <a16:creationId xmlns:a16="http://schemas.microsoft.com/office/drawing/2014/main" id="{9EA44A51-981B-560A-0C5E-A0577EBFD622}"/>
              </a:ext>
            </a:extLst>
          </p:cNvPr>
          <p:cNvSpPr/>
          <p:nvPr/>
        </p:nvSpPr>
        <p:spPr>
          <a:xfrm>
            <a:off x="6348413" y="5308600"/>
            <a:ext cx="1371257"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Chat-Bots/ Talk to Your Data</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9" name="Text 8">
            <a:extLst>
              <a:ext uri="{FF2B5EF4-FFF2-40B4-BE49-F238E27FC236}">
                <a16:creationId xmlns:a16="http://schemas.microsoft.com/office/drawing/2014/main" id="{5216D643-04D8-4ED6-1F94-E50BCE94F029}"/>
              </a:ext>
            </a:extLst>
          </p:cNvPr>
          <p:cNvSpPr/>
          <p:nvPr/>
        </p:nvSpPr>
        <p:spPr>
          <a:xfrm>
            <a:off x="8863013" y="1937599"/>
            <a:ext cx="2110721" cy="406298"/>
          </a:xfrm>
          <a:prstGeom prst="rect">
            <a:avLst/>
          </a:prstGeom>
          <a:noFill/>
          <a:ln/>
        </p:spPr>
        <p:txBody>
          <a:bodyPr wrap="square" lIns="0" tIns="0" rIns="0" bIns="0" rtlCol="0" anchor="b"/>
          <a:lstStyle/>
          <a:p>
            <a:pPr marL="0" marR="0" lvl="0" indent="0" algn="l" defTabSz="914355" rtl="0" eaLnBrk="1" fontAlgn="auto" latinLnBrk="0" hangingPunct="1">
              <a:lnSpc>
                <a:spcPts val="2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Your</a:t>
            </a:r>
            <a:b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use cases</a:t>
            </a:r>
            <a:endParaRPr kumimoji="0" lang="en-US" sz="18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35" name="Rounded Rectangle 29">
            <a:extLst>
              <a:ext uri="{FF2B5EF4-FFF2-40B4-BE49-F238E27FC236}">
                <a16:creationId xmlns:a16="http://schemas.microsoft.com/office/drawing/2014/main" id="{38A6849E-CAD6-423B-AA71-AE7604F3BAF1}"/>
              </a:ext>
            </a:extLst>
          </p:cNvPr>
          <p:cNvSpPr/>
          <p:nvPr/>
        </p:nvSpPr>
        <p:spPr>
          <a:xfrm>
            <a:off x="6145200" y="889987"/>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Image 10">
            <a:extLst>
              <a:ext uri="{FF2B5EF4-FFF2-40B4-BE49-F238E27FC236}">
                <a16:creationId xmlns:a16="http://schemas.microsoft.com/office/drawing/2014/main" id="{B89D8479-2EF4-4E8E-BE29-1C44A628D78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48413" y="1092200"/>
            <a:ext cx="406298" cy="406298"/>
          </a:xfrm>
          <a:prstGeom prst="rect">
            <a:avLst/>
          </a:prstGeom>
        </p:spPr>
      </p:pic>
      <p:sp>
        <p:nvSpPr>
          <p:cNvPr id="39" name="Text 4">
            <a:extLst>
              <a:ext uri="{FF2B5EF4-FFF2-40B4-BE49-F238E27FC236}">
                <a16:creationId xmlns:a16="http://schemas.microsoft.com/office/drawing/2014/main" id="{8E1B7872-C585-45B2-8E54-ECED5E7D7E49}"/>
              </a:ext>
            </a:extLst>
          </p:cNvPr>
          <p:cNvSpPr/>
          <p:nvPr/>
        </p:nvSpPr>
        <p:spPr>
          <a:xfrm>
            <a:off x="6348413" y="1767100"/>
            <a:ext cx="2158460" cy="2903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Project/Account/Customer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Streamlining grant application evaluation with AI</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Scaling Impact with AI</a:t>
            </a:r>
          </a:p>
          <a:p>
            <a:pPr marL="0" indent="0">
              <a:lnSpc>
                <a:spcPct val="130000"/>
              </a:lnSpc>
              <a:spcBef>
                <a:spcPts val="400"/>
              </a:spcBef>
              <a:buNone/>
            </a:pPr>
            <a:r>
              <a:rPr lang="en-GB" sz="900" dirty="0"/>
              <a:t>Spar Nord </a:t>
            </a:r>
            <a:r>
              <a:rPr lang="en-GB" sz="900" dirty="0" err="1"/>
              <a:t>Fonden</a:t>
            </a:r>
            <a:r>
              <a:rPr lang="en-GB" sz="900" dirty="0"/>
              <a:t> faced challenges in evaluating over 3,000 annual grant applications. With limited resources, the foundation needed an efficient, scalable solution to streamline the evaluation process without compromising quality.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Solution</a:t>
            </a:r>
          </a:p>
          <a:p>
            <a:pPr marL="0" indent="0">
              <a:lnSpc>
                <a:spcPct val="130000"/>
              </a:lnSpc>
              <a:spcBef>
                <a:spcPts val="400"/>
              </a:spcBef>
              <a:buNone/>
            </a:pPr>
            <a:r>
              <a:rPr lang="en-GB" sz="900" dirty="0" err="1"/>
              <a:t>Trifork</a:t>
            </a:r>
            <a:r>
              <a:rPr lang="en-GB" sz="900" dirty="0"/>
              <a:t> developed an AI-powered system to automate the evaluation of grant applications. By integrating the foundation's six core impact principles, AI quickly </a:t>
            </a:r>
            <a:r>
              <a:rPr lang="en-GB" sz="900" dirty="0" err="1"/>
              <a:t>analyzed</a:t>
            </a:r>
            <a:r>
              <a:rPr lang="en-GB" sz="900" dirty="0"/>
              <a:t>, summarized, and scored applications, reducing evaluation time by 25%. The modular, secure solution was built on </a:t>
            </a:r>
            <a:r>
              <a:rPr lang="en-GB" sz="900" dirty="0" err="1"/>
              <a:t>Next.js</a:t>
            </a:r>
            <a:r>
              <a:rPr lang="en-GB" sz="900" dirty="0"/>
              <a:t> and Python, using Azure for compliance and scalability.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Result</a:t>
            </a:r>
          </a:p>
          <a:p>
            <a:pPr marL="0" indent="0">
              <a:lnSpc>
                <a:spcPct val="130000"/>
              </a:lnSpc>
              <a:spcBef>
                <a:spcPts val="400"/>
              </a:spcBef>
              <a:buNone/>
            </a:pPr>
            <a:r>
              <a:rPr lang="en-GB" sz="900" dirty="0"/>
              <a:t>The system, deployed in just 175 hours, saved significant time and allowed Spar Nord </a:t>
            </a:r>
            <a:r>
              <a:rPr lang="en-GB" sz="900" dirty="0" err="1"/>
              <a:t>Fonden</a:t>
            </a:r>
            <a:r>
              <a:rPr lang="en-GB" sz="900" dirty="0"/>
              <a:t> to focus on its mission. Continuous feedback refined the platform, which now supports ongoing AI enhancements. This collaboration demonstrates the value of agile development and AI in driving impactful outcomes.</a:t>
            </a:r>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7250400" y="406800"/>
            <a:ext cx="4532400" cy="6044400"/>
          </a:xfrm>
        </p:spPr>
      </p:pic>
      <p:pic>
        <p:nvPicPr>
          <p:cNvPr id="1026" name="Picture 2">
            <a:extLst>
              <a:ext uri="{FF2B5EF4-FFF2-40B4-BE49-F238E27FC236}">
                <a16:creationId xmlns:a16="http://schemas.microsoft.com/office/drawing/2014/main" id="{892C95F6-2415-1D28-A89E-40FEE994D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00" y="1000571"/>
            <a:ext cx="3494755" cy="2185169"/>
          </a:xfrm>
          <a:prstGeom prst="roundRect">
            <a:avLst>
              <a:gd name="adj" fmla="val 8435"/>
            </a:avLst>
          </a:prstGeom>
          <a:noFill/>
          <a:effectLst>
            <a:outerShdw blurRad="406400" dist="127000" dir="5400000" sx="95000" sy="95000" algn="t"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A9392F-BFFB-CC6F-622D-70F36A506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18" y="244935"/>
            <a:ext cx="1048441" cy="3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9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FE45201-C469-EE59-70BC-2EFB9EED9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97FB4-1500-EBDE-5573-9EFAE6CBB50F}"/>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Introducing </a:t>
            </a:r>
            <a:r>
              <a:rPr lang="en-GB" sz="3000" dirty="0" err="1"/>
              <a:t>ALai</a:t>
            </a:r>
            <a:r>
              <a:rPr lang="en-GB" sz="3000" dirty="0"/>
              <a:t>: </a:t>
            </a:r>
            <a:r>
              <a:rPr lang="en-GB" sz="2800" dirty="0"/>
              <a:t>Arbejdernes</a:t>
            </a:r>
            <a:r>
              <a:rPr lang="en-GB" sz="3000" dirty="0"/>
              <a:t> Landsbank new chatbot</a:t>
            </a:r>
          </a:p>
        </p:txBody>
      </p:sp>
      <p:sp>
        <p:nvSpPr>
          <p:cNvPr id="4" name="Content Placeholder 3">
            <a:extLst>
              <a:ext uri="{FF2B5EF4-FFF2-40B4-BE49-F238E27FC236}">
                <a16:creationId xmlns:a16="http://schemas.microsoft.com/office/drawing/2014/main" id="{C8732203-78BA-10EB-9140-05D1D3B79DF1}"/>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Smarter Workflows, Happier Employees</a:t>
            </a:r>
          </a:p>
          <a:p>
            <a:pPr marL="0" indent="0">
              <a:lnSpc>
                <a:spcPct val="130000"/>
              </a:lnSpc>
              <a:spcBef>
                <a:spcPts val="400"/>
              </a:spcBef>
              <a:buNone/>
            </a:pPr>
            <a:r>
              <a:rPr lang="da-DK" sz="900" dirty="0"/>
              <a:t>Arbejdernes Landsbank </a:t>
            </a:r>
            <a:r>
              <a:rPr lang="da-DK" sz="900" dirty="0" err="1"/>
              <a:t>wanted</a:t>
            </a:r>
            <a:r>
              <a:rPr lang="da-DK" sz="900" dirty="0"/>
              <a:t> to </a:t>
            </a:r>
            <a:r>
              <a:rPr lang="da-DK" sz="900" dirty="0" err="1"/>
              <a:t>improve</a:t>
            </a:r>
            <a:r>
              <a:rPr lang="da-DK" sz="900" dirty="0"/>
              <a:t> </a:t>
            </a:r>
            <a:r>
              <a:rPr lang="da-DK" sz="900" dirty="0" err="1"/>
              <a:t>internal</a:t>
            </a:r>
            <a:r>
              <a:rPr lang="da-DK" sz="900" dirty="0"/>
              <a:t> workflows by </a:t>
            </a:r>
            <a:r>
              <a:rPr lang="da-DK" sz="900" dirty="0" err="1"/>
              <a:t>making</a:t>
            </a:r>
            <a:r>
              <a:rPr lang="da-DK" sz="900" dirty="0"/>
              <a:t> it </a:t>
            </a:r>
            <a:r>
              <a:rPr lang="da-DK" sz="900" dirty="0" err="1"/>
              <a:t>easier</a:t>
            </a:r>
            <a:r>
              <a:rPr lang="da-DK" sz="900" dirty="0"/>
              <a:t> for </a:t>
            </a:r>
            <a:r>
              <a:rPr lang="da-DK" sz="900" dirty="0" err="1"/>
              <a:t>employees</a:t>
            </a:r>
            <a:r>
              <a:rPr lang="da-DK" sz="900" dirty="0"/>
              <a:t> to </a:t>
            </a:r>
            <a:r>
              <a:rPr lang="da-DK" sz="900" dirty="0" err="1"/>
              <a:t>access</a:t>
            </a:r>
            <a:r>
              <a:rPr lang="da-DK" sz="900" dirty="0"/>
              <a:t> </a:t>
            </a:r>
            <a:r>
              <a:rPr lang="da-DK" sz="900" dirty="0" err="1"/>
              <a:t>routine</a:t>
            </a:r>
            <a:r>
              <a:rPr lang="da-DK" sz="900" dirty="0"/>
              <a:t> information—</a:t>
            </a:r>
            <a:r>
              <a:rPr lang="da-DK" sz="900" dirty="0" err="1"/>
              <a:t>starting</a:t>
            </a:r>
            <a:r>
              <a:rPr lang="da-DK" sz="900" dirty="0"/>
              <a:t> with HR. In </a:t>
            </a:r>
            <a:r>
              <a:rPr lang="da-DK" sz="900" dirty="0" err="1"/>
              <a:t>collaboration</a:t>
            </a:r>
            <a:r>
              <a:rPr lang="da-DK" sz="900" dirty="0"/>
              <a:t> with Trifork, </a:t>
            </a:r>
            <a:r>
              <a:rPr lang="da-DK" sz="900" dirty="0" err="1"/>
              <a:t>they</a:t>
            </a:r>
            <a:r>
              <a:rPr lang="da-DK" sz="900" dirty="0"/>
              <a:t> </a:t>
            </a:r>
            <a:r>
              <a:rPr lang="da-DK" sz="900" dirty="0" err="1"/>
              <a:t>developed</a:t>
            </a:r>
            <a:r>
              <a:rPr lang="da-DK" sz="900" dirty="0"/>
              <a:t> </a:t>
            </a:r>
            <a:r>
              <a:rPr lang="da-DK" sz="900" dirty="0" err="1"/>
              <a:t>ALai</a:t>
            </a:r>
            <a:r>
              <a:rPr lang="da-DK" sz="900" dirty="0"/>
              <a:t>, a </a:t>
            </a:r>
            <a:r>
              <a:rPr lang="da-DK" sz="900" dirty="0" err="1"/>
              <a:t>secure</a:t>
            </a:r>
            <a:r>
              <a:rPr lang="da-DK" sz="900" dirty="0"/>
              <a:t> AI chatbot </a:t>
            </a:r>
            <a:r>
              <a:rPr lang="da-DK" sz="900" dirty="0" err="1"/>
              <a:t>designed</a:t>
            </a:r>
            <a:r>
              <a:rPr lang="da-DK" sz="900" dirty="0"/>
              <a:t> to give fast, </a:t>
            </a:r>
            <a:r>
              <a:rPr lang="da-DK" sz="900" dirty="0" err="1"/>
              <a:t>accurate</a:t>
            </a:r>
            <a:r>
              <a:rPr lang="da-DK" sz="900" dirty="0"/>
              <a:t> </a:t>
            </a:r>
            <a:r>
              <a:rPr lang="da-DK" sz="900" dirty="0" err="1"/>
              <a:t>answers</a:t>
            </a:r>
            <a:r>
              <a:rPr lang="da-DK" sz="900" dirty="0"/>
              <a:t> and </a:t>
            </a:r>
            <a:r>
              <a:rPr lang="da-DK" sz="900" dirty="0" err="1"/>
              <a:t>reduce</a:t>
            </a:r>
            <a:r>
              <a:rPr lang="da-DK" sz="900" dirty="0"/>
              <a:t> time </a:t>
            </a:r>
            <a:r>
              <a:rPr lang="da-DK" sz="900" dirty="0" err="1"/>
              <a:t>spent</a:t>
            </a:r>
            <a:r>
              <a:rPr lang="da-DK" sz="900" dirty="0"/>
              <a:t> on repetitive </a:t>
            </a:r>
            <a:r>
              <a:rPr lang="da-DK" sz="900" dirty="0" err="1"/>
              <a:t>queries</a:t>
            </a:r>
            <a:r>
              <a:rPr lang="da-DK" sz="900" dirty="0"/>
              <a:t>.</a:t>
            </a:r>
            <a:br>
              <a:rPr lang="da-DK" sz="1000" dirty="0"/>
            </a:br>
            <a:br>
              <a:rPr lang="da-DK" sz="1000" dirty="0"/>
            </a:br>
            <a:r>
              <a:rPr lang="en-GB" sz="1000" b="1" dirty="0">
                <a:solidFill>
                  <a:srgbClr val="2C3A41"/>
                </a:solidFill>
                <a:latin typeface="Poppins SemiBold" pitchFamily="2" charset="77"/>
                <a:cs typeface="Poppins SemiBold" pitchFamily="2" charset="77"/>
              </a:rPr>
              <a:t>From Idea to Live in 2 Days</a:t>
            </a:r>
          </a:p>
          <a:p>
            <a:pPr marL="0" indent="0">
              <a:lnSpc>
                <a:spcPct val="130000"/>
              </a:lnSpc>
              <a:spcBef>
                <a:spcPts val="400"/>
              </a:spcBef>
              <a:buNone/>
            </a:pPr>
            <a:r>
              <a:rPr lang="da-DK" sz="900" dirty="0" err="1"/>
              <a:t>Built</a:t>
            </a:r>
            <a:r>
              <a:rPr lang="da-DK" sz="900" dirty="0"/>
              <a:t> </a:t>
            </a:r>
            <a:r>
              <a:rPr lang="da-DK" sz="900" dirty="0" err="1"/>
              <a:t>using</a:t>
            </a:r>
            <a:r>
              <a:rPr lang="da-DK" sz="900" dirty="0"/>
              <a:t> Trifork’s Corax AI Enablement platform, the </a:t>
            </a:r>
            <a:r>
              <a:rPr lang="da-DK" sz="900" dirty="0" err="1"/>
              <a:t>first</a:t>
            </a:r>
            <a:r>
              <a:rPr lang="da-DK" sz="900" dirty="0"/>
              <a:t> version of </a:t>
            </a:r>
            <a:r>
              <a:rPr lang="da-DK" sz="900" dirty="0" err="1"/>
              <a:t>ALai</a:t>
            </a:r>
            <a:r>
              <a:rPr lang="da-DK" sz="900" dirty="0"/>
              <a:t> </a:t>
            </a:r>
            <a:r>
              <a:rPr lang="da-DK" sz="900" dirty="0" err="1"/>
              <a:t>was</a:t>
            </a:r>
            <a:r>
              <a:rPr lang="da-DK" sz="900" dirty="0"/>
              <a:t> </a:t>
            </a:r>
            <a:r>
              <a:rPr lang="da-DK" sz="900" dirty="0" err="1"/>
              <a:t>launched</a:t>
            </a:r>
            <a:r>
              <a:rPr lang="da-DK" sz="900" dirty="0"/>
              <a:t> in just </a:t>
            </a:r>
            <a:r>
              <a:rPr lang="da-DK" sz="900" dirty="0" err="1"/>
              <a:t>two</a:t>
            </a:r>
            <a:r>
              <a:rPr lang="da-DK" sz="900" dirty="0"/>
              <a:t> </a:t>
            </a:r>
            <a:r>
              <a:rPr lang="da-DK" sz="900" dirty="0" err="1"/>
              <a:t>days</a:t>
            </a:r>
            <a:r>
              <a:rPr lang="da-DK" sz="900" dirty="0"/>
              <a:t>. The chatbot </a:t>
            </a:r>
            <a:r>
              <a:rPr lang="da-DK" sz="900" dirty="0" err="1"/>
              <a:t>integrates</a:t>
            </a:r>
            <a:r>
              <a:rPr lang="da-DK" sz="900" dirty="0"/>
              <a:t> </a:t>
            </a:r>
            <a:r>
              <a:rPr lang="da-DK" sz="900" dirty="0" err="1"/>
              <a:t>seamlessly</a:t>
            </a:r>
            <a:r>
              <a:rPr lang="da-DK" sz="900" dirty="0"/>
              <a:t> </a:t>
            </a:r>
            <a:r>
              <a:rPr lang="da-DK" sz="900" dirty="0" err="1"/>
              <a:t>into</a:t>
            </a:r>
            <a:r>
              <a:rPr lang="da-DK" sz="900" dirty="0"/>
              <a:t> the </a:t>
            </a:r>
            <a:r>
              <a:rPr lang="da-DK" sz="900" dirty="0" err="1"/>
              <a:t>bank’s</a:t>
            </a:r>
            <a:r>
              <a:rPr lang="da-DK" sz="900" dirty="0"/>
              <a:t> systems and </a:t>
            </a:r>
            <a:r>
              <a:rPr lang="da-DK" sz="900" dirty="0" err="1"/>
              <a:t>uses</a:t>
            </a:r>
            <a:r>
              <a:rPr lang="da-DK" sz="900" dirty="0"/>
              <a:t> </a:t>
            </a:r>
            <a:r>
              <a:rPr lang="da-DK" sz="900" dirty="0" err="1"/>
              <a:t>advanced</a:t>
            </a:r>
            <a:r>
              <a:rPr lang="da-DK" sz="900" dirty="0"/>
              <a:t> </a:t>
            </a:r>
            <a:r>
              <a:rPr lang="da-DK" sz="900" dirty="0" err="1"/>
              <a:t>search</a:t>
            </a:r>
            <a:r>
              <a:rPr lang="da-DK" sz="900" dirty="0"/>
              <a:t> </a:t>
            </a:r>
            <a:r>
              <a:rPr lang="da-DK" sz="900" dirty="0" err="1"/>
              <a:t>techniques</a:t>
            </a:r>
            <a:r>
              <a:rPr lang="da-DK" sz="900" dirty="0"/>
              <a:t> to deliver relevant </a:t>
            </a:r>
            <a:r>
              <a:rPr lang="da-DK" sz="900" dirty="0" err="1"/>
              <a:t>responses</a:t>
            </a:r>
            <a:r>
              <a:rPr lang="da-DK" sz="900" dirty="0"/>
              <a:t> from </a:t>
            </a:r>
            <a:r>
              <a:rPr lang="da-DK" sz="900" dirty="0" err="1"/>
              <a:t>internal</a:t>
            </a:r>
            <a:r>
              <a:rPr lang="da-DK" sz="900" dirty="0"/>
              <a:t> </a:t>
            </a:r>
            <a:r>
              <a:rPr lang="da-DK" sz="900" dirty="0" err="1"/>
              <a:t>knowledge</a:t>
            </a:r>
            <a:r>
              <a:rPr lang="da-DK" sz="900" dirty="0"/>
              <a:t> bases.</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Used Daily by 170 Employees</a:t>
            </a:r>
          </a:p>
          <a:p>
            <a:pPr marL="0" indent="0">
              <a:lnSpc>
                <a:spcPct val="130000"/>
              </a:lnSpc>
              <a:spcBef>
                <a:spcPts val="400"/>
              </a:spcBef>
              <a:buNone/>
            </a:pPr>
            <a:r>
              <a:rPr lang="da-DK" sz="900" dirty="0" err="1"/>
              <a:t>Today</a:t>
            </a:r>
            <a:r>
              <a:rPr lang="da-DK" sz="900" dirty="0"/>
              <a:t>, 15% of the workforce </a:t>
            </a:r>
            <a:r>
              <a:rPr lang="da-DK" sz="900" dirty="0" err="1"/>
              <a:t>uses</a:t>
            </a:r>
            <a:r>
              <a:rPr lang="da-DK" sz="900" dirty="0"/>
              <a:t> </a:t>
            </a:r>
            <a:r>
              <a:rPr lang="da-DK" sz="900" dirty="0" err="1"/>
              <a:t>ALai</a:t>
            </a:r>
            <a:r>
              <a:rPr lang="da-DK" sz="900" dirty="0"/>
              <a:t> </a:t>
            </a:r>
            <a:r>
              <a:rPr lang="da-DK" sz="900" dirty="0" err="1"/>
              <a:t>daily</a:t>
            </a:r>
            <a:r>
              <a:rPr lang="da-DK" sz="900" dirty="0"/>
              <a:t>. </a:t>
            </a:r>
            <a:r>
              <a:rPr lang="da-DK" sz="900" dirty="0" err="1"/>
              <a:t>It’s</a:t>
            </a:r>
            <a:r>
              <a:rPr lang="da-DK" sz="900" dirty="0"/>
              <a:t> </a:t>
            </a:r>
            <a:r>
              <a:rPr lang="da-DK" sz="900" dirty="0" err="1"/>
              <a:t>become</a:t>
            </a:r>
            <a:r>
              <a:rPr lang="da-DK" sz="900" dirty="0"/>
              <a:t> a </a:t>
            </a:r>
            <a:r>
              <a:rPr lang="da-DK" sz="900" dirty="0" err="1"/>
              <a:t>valuable</a:t>
            </a:r>
            <a:r>
              <a:rPr lang="da-DK" sz="900" dirty="0"/>
              <a:t> </a:t>
            </a:r>
            <a:r>
              <a:rPr lang="da-DK" sz="900" dirty="0" err="1"/>
              <a:t>tool</a:t>
            </a:r>
            <a:r>
              <a:rPr lang="da-DK" sz="900" dirty="0"/>
              <a:t> for </a:t>
            </a:r>
            <a:r>
              <a:rPr lang="da-DK" sz="900" dirty="0" err="1"/>
              <a:t>saving</a:t>
            </a:r>
            <a:r>
              <a:rPr lang="da-DK" sz="900" dirty="0"/>
              <a:t> time, </a:t>
            </a:r>
            <a:r>
              <a:rPr lang="da-DK" sz="900" dirty="0" err="1"/>
              <a:t>improving</a:t>
            </a:r>
            <a:r>
              <a:rPr lang="da-DK" sz="900" dirty="0"/>
              <a:t> </a:t>
            </a:r>
            <a:r>
              <a:rPr lang="da-DK" sz="900" dirty="0" err="1"/>
              <a:t>employee</a:t>
            </a:r>
            <a:r>
              <a:rPr lang="da-DK" sz="900" dirty="0"/>
              <a:t> support, and enabling </a:t>
            </a:r>
            <a:r>
              <a:rPr lang="da-DK" sz="900" dirty="0" err="1"/>
              <a:t>focus</a:t>
            </a:r>
            <a:r>
              <a:rPr lang="da-DK" sz="900" dirty="0"/>
              <a:t> on more </a:t>
            </a:r>
            <a:r>
              <a:rPr lang="da-DK" sz="900" dirty="0" err="1"/>
              <a:t>complex</a:t>
            </a:r>
            <a:r>
              <a:rPr lang="da-DK" sz="900" dirty="0"/>
              <a:t> tasks. With a </a:t>
            </a:r>
            <a:r>
              <a:rPr lang="da-DK" sz="900" dirty="0" err="1"/>
              <a:t>scalable</a:t>
            </a:r>
            <a:r>
              <a:rPr lang="da-DK" sz="900" dirty="0"/>
              <a:t> </a:t>
            </a:r>
            <a:r>
              <a:rPr lang="da-DK" sz="900" dirty="0" err="1"/>
              <a:t>setup</a:t>
            </a:r>
            <a:r>
              <a:rPr lang="da-DK" sz="900" dirty="0"/>
              <a:t>, </a:t>
            </a:r>
            <a:r>
              <a:rPr lang="da-DK" sz="900" dirty="0" err="1"/>
              <a:t>ALai</a:t>
            </a:r>
            <a:r>
              <a:rPr lang="da-DK" sz="900" dirty="0"/>
              <a:t> is </a:t>
            </a:r>
            <a:r>
              <a:rPr lang="da-DK" sz="900" dirty="0" err="1"/>
              <a:t>ready</a:t>
            </a:r>
            <a:r>
              <a:rPr lang="da-DK" sz="900" dirty="0"/>
              <a:t> to </a:t>
            </a:r>
            <a:r>
              <a:rPr lang="da-DK" sz="900" dirty="0" err="1"/>
              <a:t>grow</a:t>
            </a:r>
            <a:r>
              <a:rPr lang="da-DK" sz="900" dirty="0"/>
              <a:t> </a:t>
            </a:r>
            <a:r>
              <a:rPr lang="da-DK" sz="900" dirty="0" err="1"/>
              <a:t>across</a:t>
            </a:r>
            <a:r>
              <a:rPr lang="da-DK" sz="900" dirty="0"/>
              <a:t> </a:t>
            </a:r>
            <a:r>
              <a:rPr lang="da-DK" sz="900" dirty="0" err="1"/>
              <a:t>departments</a:t>
            </a:r>
            <a:r>
              <a:rPr lang="da-DK" sz="900" dirty="0"/>
              <a:t> and business </a:t>
            </a:r>
            <a:r>
              <a:rPr lang="da-DK" sz="900" dirty="0" err="1"/>
              <a:t>areas</a:t>
            </a:r>
            <a:r>
              <a:rPr lang="da-DK" sz="900" dirty="0"/>
              <a:t>.</a:t>
            </a:r>
            <a:endParaRPr lang="en-GB" sz="800" dirty="0"/>
          </a:p>
        </p:txBody>
      </p:sp>
      <p:pic>
        <p:nvPicPr>
          <p:cNvPr id="17" name="Picture Placeholder 16">
            <a:extLst>
              <a:ext uri="{FF2B5EF4-FFF2-40B4-BE49-F238E27FC236}">
                <a16:creationId xmlns:a16="http://schemas.microsoft.com/office/drawing/2014/main" id="{53B3FD9B-1FD0-7858-5E0D-CDF65F0A35E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1028" name="Picture 4">
            <a:extLst>
              <a:ext uri="{FF2B5EF4-FFF2-40B4-BE49-F238E27FC236}">
                <a16:creationId xmlns:a16="http://schemas.microsoft.com/office/drawing/2014/main" id="{CC6281E9-F6FC-98BA-02E0-AEEBCEF8F695}"/>
              </a:ext>
            </a:extLst>
          </p:cNvPr>
          <p:cNvPicPr>
            <a:picLocks noChangeAspect="1" noChangeArrowheads="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389579" y="360425"/>
            <a:ext cx="2103902" cy="18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4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00F7-BA4A-4014-8CBC-AA4C4F7ACFF8}"/>
              </a:ext>
            </a:extLst>
          </p:cNvPr>
          <p:cNvSpPr>
            <a:spLocks noGrp="1"/>
          </p:cNvSpPr>
          <p:nvPr>
            <p:ph type="title"/>
          </p:nvPr>
        </p:nvSpPr>
        <p:spPr/>
        <p:txBody>
          <a:bodyPr>
            <a:normAutofit fontScale="90000"/>
          </a:bodyPr>
          <a:lstStyle/>
          <a:p>
            <a:r>
              <a:rPr lang="en-US" dirty="0"/>
              <a:t>Pilot-&gt;Production-&gt; “AI Factory” in 4 months</a:t>
            </a:r>
          </a:p>
        </p:txBody>
      </p:sp>
      <p:pic>
        <p:nvPicPr>
          <p:cNvPr id="8" name="Picture 7">
            <a:extLst>
              <a:ext uri="{FF2B5EF4-FFF2-40B4-BE49-F238E27FC236}">
                <a16:creationId xmlns:a16="http://schemas.microsoft.com/office/drawing/2014/main" id="{1A496654-FCCF-45CC-936D-80BB577E59B6}"/>
              </a:ext>
            </a:extLst>
          </p:cNvPr>
          <p:cNvPicPr>
            <a:picLocks noChangeAspect="1"/>
          </p:cNvPicPr>
          <p:nvPr/>
        </p:nvPicPr>
        <p:blipFill>
          <a:blip r:embed="rId3"/>
          <a:stretch>
            <a:fillRect/>
          </a:stretch>
        </p:blipFill>
        <p:spPr>
          <a:xfrm>
            <a:off x="911225" y="2133600"/>
            <a:ext cx="6381790" cy="4136790"/>
          </a:xfrm>
          <a:prstGeom prst="rect">
            <a:avLst/>
          </a:prstGeom>
        </p:spPr>
      </p:pic>
      <p:sp>
        <p:nvSpPr>
          <p:cNvPr id="5" name="Text Placeholder 9">
            <a:extLst>
              <a:ext uri="{FF2B5EF4-FFF2-40B4-BE49-F238E27FC236}">
                <a16:creationId xmlns:a16="http://schemas.microsoft.com/office/drawing/2014/main" id="{9DA3ADFF-B593-42F8-7960-EAA3674BD63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JOIN US AT: APPLIED AI NORDICS 3RD APRIL COPENHAGEN</a:t>
            </a:r>
            <a:endParaRPr lang="en-DK" dirty="0"/>
          </a:p>
        </p:txBody>
      </p:sp>
    </p:spTree>
    <p:extLst>
      <p:ext uri="{BB962C8B-B14F-4D97-AF65-F5344CB8AC3E}">
        <p14:creationId xmlns:p14="http://schemas.microsoft.com/office/powerpoint/2010/main" val="27222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399" y="1202636"/>
            <a:ext cx="5286703" cy="1420643"/>
          </a:xfrm>
        </p:spPr>
        <p:txBody>
          <a:bodyPr>
            <a:noAutofit/>
          </a:bodyPr>
          <a:lstStyle/>
          <a:p>
            <a:pPr>
              <a:lnSpc>
                <a:spcPct val="100000"/>
              </a:lnSpc>
            </a:pPr>
            <a:r>
              <a:rPr lang="en-GB" sz="2800" dirty="0"/>
              <a:t>AI-Mail Assist facilitates workflows and handles large customer growth at OK</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More products = increased complexity</a:t>
            </a:r>
          </a:p>
          <a:p>
            <a:pPr marL="0" indent="0">
              <a:lnSpc>
                <a:spcPct val="130000"/>
              </a:lnSpc>
              <a:spcBef>
                <a:spcPts val="400"/>
              </a:spcBef>
              <a:buNone/>
            </a:pPr>
            <a:r>
              <a:rPr lang="en-GB" sz="900" noProof="0" dirty="0"/>
              <a:t>OK experienced rapid growth in both customer base and product offerings. As customer inquiries skyrocketed, OK’s customer service team faced increased pressure to respond quickly and accurately, while maintaining high service levels. </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AI-Powered Response Automation</a:t>
            </a:r>
            <a:br>
              <a:rPr lang="en-GB" sz="1000" b="1" noProof="0" dirty="0">
                <a:solidFill>
                  <a:srgbClr val="2C3A41"/>
                </a:solidFill>
                <a:latin typeface="Poppins SemiBold" pitchFamily="2" charset="77"/>
                <a:cs typeface="Poppins SemiBold" pitchFamily="2" charset="77"/>
              </a:rPr>
            </a:br>
            <a:r>
              <a:rPr lang="en-GB" sz="900" noProof="0" dirty="0"/>
              <a:t>In close collaboration with OK, Trifork implemented </a:t>
            </a:r>
            <a:r>
              <a:rPr lang="en-GB" sz="900" b="1" noProof="0" dirty="0"/>
              <a:t>AI-Mail Assist</a:t>
            </a:r>
            <a:r>
              <a:rPr lang="en-GB" sz="900" noProof="0" dirty="0"/>
              <a:t>, an intelligent assistant that helps match incoming email inquiries with relevant knowledge and generates response drafts automatically. This AI solution enables customer service representatives to focus on complex and value-creating inquiries, while repetitive questions are handled more efficiently.</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50% Less Manual Work</a:t>
            </a:r>
          </a:p>
          <a:p>
            <a:pPr marL="0" indent="0">
              <a:lnSpc>
                <a:spcPct val="130000"/>
              </a:lnSpc>
              <a:spcBef>
                <a:spcPts val="400"/>
              </a:spcBef>
              <a:buNone/>
            </a:pPr>
            <a:r>
              <a:rPr lang="en-GB" sz="900" noProof="0" dirty="0"/>
              <a:t>AI-Mail Assist now handles a large share of customer inquiries—over 50% of email responses can be sent with little or no manual customization. The result is faster response times, higher employee satisfaction, and more time for advisory and sales efforts. Trifork </a:t>
            </a:r>
            <a:r>
              <a:rPr lang="en-GB" sz="900" dirty="0"/>
              <a:t>continues to support OK in shaping business knowledge for future AI enhancements.</a:t>
            </a:r>
            <a:endParaRPr lang="en-GB" sz="800" dirty="0"/>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6" name="Grafik 5">
            <a:extLst>
              <a:ext uri="{FF2B5EF4-FFF2-40B4-BE49-F238E27FC236}">
                <a16:creationId xmlns:a16="http://schemas.microsoft.com/office/drawing/2014/main" id="{4AFFED3D-31A3-51BA-6C80-9B3B562709E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9200" y="291011"/>
            <a:ext cx="560267" cy="231577"/>
          </a:xfrm>
          <a:prstGeom prst="rect">
            <a:avLst/>
          </a:prstGeom>
        </p:spPr>
      </p:pic>
    </p:spTree>
    <p:extLst>
      <p:ext uri="{BB962C8B-B14F-4D97-AF65-F5344CB8AC3E}">
        <p14:creationId xmlns:p14="http://schemas.microsoft.com/office/powerpoint/2010/main" val="305349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9B77-504D-70C8-B470-C4A8670B44BB}"/>
              </a:ext>
            </a:extLst>
          </p:cNvPr>
          <p:cNvSpPr>
            <a:spLocks noGrp="1"/>
          </p:cNvSpPr>
          <p:nvPr>
            <p:ph type="title"/>
          </p:nvPr>
        </p:nvSpPr>
        <p:spPr>
          <a:xfrm>
            <a:off x="911225" y="1022613"/>
            <a:ext cx="3567289" cy="644578"/>
          </a:xfrm>
        </p:spPr>
        <p:txBody>
          <a:bodyPr>
            <a:normAutofit/>
          </a:bodyPr>
          <a:lstStyle/>
          <a:p>
            <a:r>
              <a:rPr lang="en-GB" dirty="0">
                <a:solidFill>
                  <a:schemeClr val="bg1"/>
                </a:solidFill>
              </a:rPr>
              <a:t>AI challenges</a:t>
            </a:r>
          </a:p>
        </p:txBody>
      </p:sp>
      <p:pic>
        <p:nvPicPr>
          <p:cNvPr id="9" name="Graphic 8">
            <a:extLst>
              <a:ext uri="{FF2B5EF4-FFF2-40B4-BE49-F238E27FC236}">
                <a16:creationId xmlns:a16="http://schemas.microsoft.com/office/drawing/2014/main" id="{7E6EF78C-6222-1C71-08C2-B8BCC5693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155" y="358838"/>
            <a:ext cx="1287780" cy="274320"/>
          </a:xfrm>
          <a:prstGeom prst="rect">
            <a:avLst/>
          </a:prstGeom>
        </p:spPr>
      </p:pic>
    </p:spTree>
    <p:extLst>
      <p:ext uri="{BB962C8B-B14F-4D97-AF65-F5344CB8AC3E}">
        <p14:creationId xmlns:p14="http://schemas.microsoft.com/office/powerpoint/2010/main" val="2207535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70B11-0A9F-27A4-3460-8F1F91478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3CCA5-D65A-BE7C-9B1F-9143C73FBBFC}"/>
              </a:ext>
            </a:extLst>
          </p:cNvPr>
          <p:cNvSpPr>
            <a:spLocks noGrp="1"/>
          </p:cNvSpPr>
          <p:nvPr>
            <p:ph type="title"/>
          </p:nvPr>
        </p:nvSpPr>
        <p:spPr/>
        <p:txBody>
          <a:bodyPr/>
          <a:lstStyle/>
          <a:p>
            <a:r>
              <a:rPr lang="en-GB" dirty="0"/>
              <a:t>Features in Corax AI</a:t>
            </a:r>
          </a:p>
        </p:txBody>
      </p:sp>
      <p:sp>
        <p:nvSpPr>
          <p:cNvPr id="4" name="Content Placeholder 3">
            <a:extLst>
              <a:ext uri="{FF2B5EF4-FFF2-40B4-BE49-F238E27FC236}">
                <a16:creationId xmlns:a16="http://schemas.microsoft.com/office/drawing/2014/main" id="{419C7A30-A570-B64A-BABB-37510070CBC8}"/>
              </a:ext>
            </a:extLst>
          </p:cNvPr>
          <p:cNvSpPr>
            <a:spLocks noGrp="1"/>
          </p:cNvSpPr>
          <p:nvPr>
            <p:ph idx="1"/>
          </p:nvPr>
        </p:nvSpPr>
        <p:spPr>
          <a:xfrm>
            <a:off x="1358300" y="1846799"/>
            <a:ext cx="4928400" cy="4845133"/>
          </a:xfrm>
        </p:spPr>
        <p:txBody>
          <a:bodyPr>
            <a:normAutofit fontScale="55000" lnSpcReduction="20000"/>
          </a:bodyPr>
          <a:lstStyle/>
          <a:p>
            <a:pPr marL="0" indent="0">
              <a:buNone/>
            </a:pPr>
            <a:r>
              <a:rPr lang="en-GB" b="1" spc="150" dirty="0">
                <a:solidFill>
                  <a:schemeClr val="accent1">
                    <a:alpha val="80000"/>
                  </a:schemeClr>
                </a:solidFill>
                <a:latin typeface="Poppins SemiBold" pitchFamily="2" charset="77"/>
                <a:cs typeface="Poppins SemiBold" pitchFamily="2" charset="77"/>
              </a:rPr>
              <a:t>BUILD YOUR AI capabilities</a:t>
            </a:r>
          </a:p>
          <a:p>
            <a:pPr marL="0" indent="0">
              <a:buNone/>
            </a:pPr>
            <a:r>
              <a:rPr lang="en-GB" sz="1900" b="1" dirty="0">
                <a:solidFill>
                  <a:srgbClr val="2C3A41"/>
                </a:solidFill>
                <a:latin typeface="Poppins SemiBold" pitchFamily="2" charset="77"/>
                <a:cs typeface="Poppins SemiBold" pitchFamily="2" charset="77"/>
              </a:rPr>
              <a:t>Build your AI capabilities</a:t>
            </a:r>
            <a:endParaRPr lang="en-GB" sz="1900" dirty="0"/>
          </a:p>
          <a:p>
            <a:pPr marL="0" indent="0">
              <a:buNone/>
            </a:pPr>
            <a:r>
              <a:rPr lang="en-US" sz="1900" dirty="0"/>
              <a:t>Create, configure and maintain AI capabilities for specific purposes.  </a:t>
            </a:r>
            <a:br>
              <a:rPr lang="en-US" sz="1900" dirty="0"/>
            </a:br>
            <a:endParaRPr lang="en-US" sz="1900" dirty="0"/>
          </a:p>
          <a:p>
            <a:pPr marL="0" indent="0">
              <a:buNone/>
            </a:pPr>
            <a:r>
              <a:rPr lang="en-GB" sz="1900" b="1" dirty="0">
                <a:solidFill>
                  <a:srgbClr val="2C3A41"/>
                </a:solidFill>
                <a:latin typeface="Poppins SemiBold" pitchFamily="2" charset="77"/>
                <a:cs typeface="Poppins SemiBold" pitchFamily="2" charset="77"/>
              </a:rPr>
              <a:t>Build a custom knowledge library</a:t>
            </a:r>
          </a:p>
          <a:p>
            <a:pPr marL="0" indent="0">
              <a:buNone/>
            </a:pPr>
            <a:r>
              <a:rPr lang="en-US" sz="1900" dirty="0"/>
              <a:t>Create knowledge collections with company guidelines, documentation, and other essential information for AI-assisted tasks.</a:t>
            </a:r>
          </a:p>
          <a:p>
            <a:pPr marL="0" indent="0">
              <a:buNone/>
            </a:pPr>
            <a:r>
              <a:rPr lang="en-GB" sz="1900" b="1" dirty="0">
                <a:solidFill>
                  <a:srgbClr val="2C3A41"/>
                </a:solidFill>
                <a:latin typeface="Poppins SemiBold" pitchFamily="2" charset="77"/>
                <a:cs typeface="Poppins SemiBold" pitchFamily="2" charset="77"/>
              </a:rPr>
              <a:t>Multimodal</a:t>
            </a:r>
          </a:p>
          <a:p>
            <a:pPr marL="0" indent="0">
              <a:buNone/>
            </a:pPr>
            <a:r>
              <a:rPr lang="en-US" sz="1900" dirty="0"/>
              <a:t>Supports various file formats, including images, PDFs, and structured data outputs. More formats, such as audio, are already planned.</a:t>
            </a:r>
          </a:p>
          <a:p>
            <a:pPr marL="0" indent="0">
              <a:buNone/>
            </a:pPr>
            <a:r>
              <a:rPr lang="en-GB" sz="1900" b="1" dirty="0">
                <a:solidFill>
                  <a:srgbClr val="2C3A41"/>
                </a:solidFill>
                <a:latin typeface="Poppins SemiBold" pitchFamily="2" charset="77"/>
                <a:cs typeface="Poppins SemiBold" pitchFamily="2" charset="77"/>
              </a:rPr>
              <a:t>Evaluate your AI</a:t>
            </a:r>
          </a:p>
          <a:p>
            <a:pPr marL="0" indent="0">
              <a:buNone/>
            </a:pPr>
            <a:r>
              <a:rPr lang="en-US" sz="1900" dirty="0"/>
              <a:t>Provides tools to assess and refine AI performance to prevent errors and improve accuracy.</a:t>
            </a:r>
          </a:p>
          <a:p>
            <a:pPr marL="0" indent="0">
              <a:buNone/>
            </a:pPr>
            <a:r>
              <a:rPr lang="en-GB" sz="1900" b="1" dirty="0">
                <a:solidFill>
                  <a:srgbClr val="2C3A41"/>
                </a:solidFill>
                <a:latin typeface="Poppins SemiBold" pitchFamily="2" charset="77"/>
                <a:cs typeface="Poppins SemiBold" pitchFamily="2" charset="77"/>
              </a:rPr>
              <a:t>Gain insights into which capabilities are most utilized</a:t>
            </a:r>
          </a:p>
          <a:p>
            <a:pPr marL="0" indent="0">
              <a:buNone/>
            </a:pPr>
            <a:r>
              <a:rPr lang="en-US" sz="1900" dirty="0"/>
              <a:t>Provides insights into each capability’s input and output through </a:t>
            </a:r>
            <a:r>
              <a:rPr lang="en-US" sz="1900" dirty="0" err="1"/>
              <a:t>Langfuse</a:t>
            </a:r>
            <a:r>
              <a:rPr lang="en-US" sz="1900" dirty="0"/>
              <a:t>.</a:t>
            </a:r>
          </a:p>
        </p:txBody>
      </p:sp>
      <p:sp>
        <p:nvSpPr>
          <p:cNvPr id="8" name="Content Placeholder 3">
            <a:extLst>
              <a:ext uri="{FF2B5EF4-FFF2-40B4-BE49-F238E27FC236}">
                <a16:creationId xmlns:a16="http://schemas.microsoft.com/office/drawing/2014/main" id="{92CD15B6-E8F9-A7A9-E3BA-6EB43C644BCD}"/>
              </a:ext>
            </a:extLst>
          </p:cNvPr>
          <p:cNvSpPr txBox="1">
            <a:spLocks/>
          </p:cNvSpPr>
          <p:nvPr/>
        </p:nvSpPr>
        <p:spPr>
          <a:xfrm>
            <a:off x="6794302" y="1846800"/>
            <a:ext cx="4928400" cy="4734420"/>
          </a:xfrm>
          <a:prstGeom prst="rect">
            <a:avLst/>
          </a:prstGeom>
        </p:spPr>
        <p:txBody>
          <a:bodyPr vert="horz" lIns="0" tIns="0" rIns="0" bIns="0" rtlCol="0">
            <a:normAutofit fontScale="62500" lnSpcReduction="20000"/>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300" b="1" i="0" u="none" strike="noStrike" kern="1200" cap="none" spc="150" normalizeH="0" baseline="0" noProof="0" dirty="0">
                <a:ln>
                  <a:noFill/>
                </a:ln>
                <a:solidFill>
                  <a:srgbClr val="FF6600">
                    <a:alpha val="80000"/>
                  </a:srgbClr>
                </a:solidFill>
                <a:effectLst/>
                <a:uLnTx/>
                <a:uFillTx/>
                <a:latin typeface="Poppins SemiBold" pitchFamily="2" charset="77"/>
                <a:ea typeface="+mn-ea"/>
                <a:cs typeface="Poppins SemiBold" pitchFamily="2" charset="77"/>
              </a:rPr>
              <a:t>INTEGRATION &amp; SECURITY</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API first ensuring seamless integration</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Serves as a layer between AI systems and existing workflows, enabling easy configuration, deployment, and monitoring.</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Scalability &amp; Security (AD integration, active directory, ENTRA)</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Designed to be scalable, secure, and cost-effective, facilitating the transition of AI from data science to real-world applications.</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5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ML Ops &amp; Dashboards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Integrates with DevOps tools for monitoring calls, latency, costs, and load balancing. Includes security features to protect against prompt injection, detect data leakage, and moderate content.</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Model Deployment so you can use any AI model</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Work with any AI model, whether cloud-based or on-premise, giving full flexibility over AI infrastructure.</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Collaborate with others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Export and import capabilities so collaboration across your</a:t>
            </a:r>
            <a:b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b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organization is easier.</a:t>
            </a:r>
          </a:p>
        </p:txBody>
      </p:sp>
      <p:pic>
        <p:nvPicPr>
          <p:cNvPr id="26" name="Billede 25">
            <a:extLst>
              <a:ext uri="{FF2B5EF4-FFF2-40B4-BE49-F238E27FC236}">
                <a16:creationId xmlns:a16="http://schemas.microsoft.com/office/drawing/2014/main" id="{E44A8A57-7A0A-E520-C768-2B536D6BF474}"/>
              </a:ext>
            </a:extLst>
          </p:cNvPr>
          <p:cNvPicPr>
            <a:picLocks noChangeAspect="1"/>
          </p:cNvPicPr>
          <p:nvPr/>
        </p:nvPicPr>
        <p:blipFill>
          <a:blip r:embed="rId3"/>
          <a:srcRect/>
          <a:stretch/>
        </p:blipFill>
        <p:spPr>
          <a:xfrm>
            <a:off x="870769" y="4704753"/>
            <a:ext cx="348029" cy="348029"/>
          </a:xfrm>
          <a:prstGeom prst="rect">
            <a:avLst/>
          </a:prstGeom>
        </p:spPr>
      </p:pic>
      <p:pic>
        <p:nvPicPr>
          <p:cNvPr id="28" name="Billede 27">
            <a:extLst>
              <a:ext uri="{FF2B5EF4-FFF2-40B4-BE49-F238E27FC236}">
                <a16:creationId xmlns:a16="http://schemas.microsoft.com/office/drawing/2014/main" id="{5E37F4F9-CC61-FF7D-C301-52C7D8F146F5}"/>
              </a:ext>
            </a:extLst>
          </p:cNvPr>
          <p:cNvPicPr>
            <a:picLocks noChangeAspect="1"/>
          </p:cNvPicPr>
          <p:nvPr/>
        </p:nvPicPr>
        <p:blipFill>
          <a:blip r:embed="rId4"/>
          <a:srcRect/>
          <a:stretch/>
        </p:blipFill>
        <p:spPr>
          <a:xfrm>
            <a:off x="870769" y="5589874"/>
            <a:ext cx="348029" cy="348029"/>
          </a:xfrm>
          <a:prstGeom prst="rect">
            <a:avLst/>
          </a:prstGeom>
        </p:spPr>
      </p:pic>
      <p:pic>
        <p:nvPicPr>
          <p:cNvPr id="30" name="Billede 29">
            <a:extLst>
              <a:ext uri="{FF2B5EF4-FFF2-40B4-BE49-F238E27FC236}">
                <a16:creationId xmlns:a16="http://schemas.microsoft.com/office/drawing/2014/main" id="{482EF18D-3028-186F-D340-0E61BA2719D8}"/>
              </a:ext>
            </a:extLst>
          </p:cNvPr>
          <p:cNvPicPr>
            <a:picLocks noChangeAspect="1"/>
          </p:cNvPicPr>
          <p:nvPr/>
        </p:nvPicPr>
        <p:blipFill>
          <a:blip r:embed="rId5"/>
          <a:srcRect/>
          <a:stretch/>
        </p:blipFill>
        <p:spPr>
          <a:xfrm>
            <a:off x="870770" y="3013418"/>
            <a:ext cx="368502" cy="368502"/>
          </a:xfrm>
          <a:prstGeom prst="rect">
            <a:avLst/>
          </a:prstGeom>
        </p:spPr>
      </p:pic>
      <p:pic>
        <p:nvPicPr>
          <p:cNvPr id="32" name="Billede 31">
            <a:extLst>
              <a:ext uri="{FF2B5EF4-FFF2-40B4-BE49-F238E27FC236}">
                <a16:creationId xmlns:a16="http://schemas.microsoft.com/office/drawing/2014/main" id="{E0DB3333-392C-CE69-560B-B17C3DBC9523}"/>
              </a:ext>
            </a:extLst>
          </p:cNvPr>
          <p:cNvPicPr>
            <a:picLocks noChangeAspect="1"/>
          </p:cNvPicPr>
          <p:nvPr/>
        </p:nvPicPr>
        <p:blipFill>
          <a:blip r:embed="rId6"/>
          <a:srcRect/>
          <a:stretch/>
        </p:blipFill>
        <p:spPr>
          <a:xfrm>
            <a:off x="870769" y="3869158"/>
            <a:ext cx="368502" cy="368502"/>
          </a:xfrm>
          <a:prstGeom prst="rect">
            <a:avLst/>
          </a:prstGeom>
        </p:spPr>
      </p:pic>
      <p:pic>
        <p:nvPicPr>
          <p:cNvPr id="52" name="Picture 127">
            <a:extLst>
              <a:ext uri="{FF2B5EF4-FFF2-40B4-BE49-F238E27FC236}">
                <a16:creationId xmlns:a16="http://schemas.microsoft.com/office/drawing/2014/main" id="{72C033B5-21A3-1D65-DB7E-C1ED383A0AC2}"/>
              </a:ext>
            </a:extLst>
          </p:cNvPr>
          <p:cNvPicPr>
            <a:picLocks noChangeAspect="1"/>
          </p:cNvPicPr>
          <p:nvPr/>
        </p:nvPicPr>
        <p:blipFill>
          <a:blip r:embed="rId7"/>
          <a:srcRect/>
          <a:stretch/>
        </p:blipFill>
        <p:spPr>
          <a:xfrm>
            <a:off x="6388100" y="2988842"/>
            <a:ext cx="304800" cy="304800"/>
          </a:xfrm>
          <a:prstGeom prst="rect">
            <a:avLst/>
          </a:prstGeom>
        </p:spPr>
      </p:pic>
      <p:pic>
        <p:nvPicPr>
          <p:cNvPr id="5" name="Billede 4">
            <a:extLst>
              <a:ext uri="{FF2B5EF4-FFF2-40B4-BE49-F238E27FC236}">
                <a16:creationId xmlns:a16="http://schemas.microsoft.com/office/drawing/2014/main" id="{AEF6CCC7-C7EB-EA7E-E24B-FA9CF7501A50}"/>
              </a:ext>
            </a:extLst>
          </p:cNvPr>
          <p:cNvPicPr>
            <a:picLocks noChangeAspect="1"/>
          </p:cNvPicPr>
          <p:nvPr/>
        </p:nvPicPr>
        <p:blipFill>
          <a:blip r:embed="rId8"/>
          <a:stretch>
            <a:fillRect/>
          </a:stretch>
        </p:blipFill>
        <p:spPr>
          <a:xfrm>
            <a:off x="6376788" y="5686134"/>
            <a:ext cx="304800" cy="304800"/>
          </a:xfrm>
          <a:prstGeom prst="rect">
            <a:avLst/>
          </a:prstGeom>
        </p:spPr>
      </p:pic>
      <p:pic>
        <p:nvPicPr>
          <p:cNvPr id="7" name="Billede 6">
            <a:extLst>
              <a:ext uri="{FF2B5EF4-FFF2-40B4-BE49-F238E27FC236}">
                <a16:creationId xmlns:a16="http://schemas.microsoft.com/office/drawing/2014/main" id="{A3426FF8-D4C1-387E-B578-A86A91A4A4EE}"/>
              </a:ext>
            </a:extLst>
          </p:cNvPr>
          <p:cNvPicPr>
            <a:picLocks noChangeAspect="1"/>
          </p:cNvPicPr>
          <p:nvPr/>
        </p:nvPicPr>
        <p:blipFill>
          <a:blip r:embed="rId9"/>
          <a:stretch>
            <a:fillRect/>
          </a:stretch>
        </p:blipFill>
        <p:spPr>
          <a:xfrm>
            <a:off x="6388100" y="4878767"/>
            <a:ext cx="304800" cy="304800"/>
          </a:xfrm>
          <a:prstGeom prst="rect">
            <a:avLst/>
          </a:prstGeom>
        </p:spPr>
      </p:pic>
      <p:pic>
        <p:nvPicPr>
          <p:cNvPr id="10" name="Billede 9">
            <a:extLst>
              <a:ext uri="{FF2B5EF4-FFF2-40B4-BE49-F238E27FC236}">
                <a16:creationId xmlns:a16="http://schemas.microsoft.com/office/drawing/2014/main" id="{36A403D9-F4C0-9034-2F1F-202BFE75C116}"/>
              </a:ext>
            </a:extLst>
          </p:cNvPr>
          <p:cNvPicPr>
            <a:picLocks noChangeAspect="1"/>
          </p:cNvPicPr>
          <p:nvPr/>
        </p:nvPicPr>
        <p:blipFill>
          <a:blip r:embed="rId10"/>
          <a:srcRect/>
          <a:stretch/>
        </p:blipFill>
        <p:spPr>
          <a:xfrm>
            <a:off x="6388100" y="3811674"/>
            <a:ext cx="304800" cy="304800"/>
          </a:xfrm>
          <a:prstGeom prst="rect">
            <a:avLst/>
          </a:prstGeom>
        </p:spPr>
      </p:pic>
      <p:pic>
        <p:nvPicPr>
          <p:cNvPr id="14" name="Billede 13">
            <a:extLst>
              <a:ext uri="{FF2B5EF4-FFF2-40B4-BE49-F238E27FC236}">
                <a16:creationId xmlns:a16="http://schemas.microsoft.com/office/drawing/2014/main" id="{B66E135D-00B3-7EE0-534C-668AD333ECB1}"/>
              </a:ext>
            </a:extLst>
          </p:cNvPr>
          <p:cNvPicPr>
            <a:picLocks noChangeAspect="1"/>
          </p:cNvPicPr>
          <p:nvPr/>
        </p:nvPicPr>
        <p:blipFill>
          <a:blip r:embed="rId11"/>
          <a:stretch>
            <a:fillRect/>
          </a:stretch>
        </p:blipFill>
        <p:spPr>
          <a:xfrm>
            <a:off x="6362335" y="2140245"/>
            <a:ext cx="330565" cy="330565"/>
          </a:xfrm>
          <a:prstGeom prst="rect">
            <a:avLst/>
          </a:prstGeom>
        </p:spPr>
      </p:pic>
      <p:pic>
        <p:nvPicPr>
          <p:cNvPr id="16" name="Billede 15">
            <a:extLst>
              <a:ext uri="{FF2B5EF4-FFF2-40B4-BE49-F238E27FC236}">
                <a16:creationId xmlns:a16="http://schemas.microsoft.com/office/drawing/2014/main" id="{7A0C12D9-620C-1E92-E36F-CBBAEDA862C3}"/>
              </a:ext>
            </a:extLst>
          </p:cNvPr>
          <p:cNvPicPr>
            <a:picLocks noChangeAspect="1"/>
          </p:cNvPicPr>
          <p:nvPr/>
        </p:nvPicPr>
        <p:blipFill>
          <a:blip r:embed="rId12"/>
          <a:stretch>
            <a:fillRect/>
          </a:stretch>
        </p:blipFill>
        <p:spPr>
          <a:xfrm>
            <a:off x="870771" y="2218722"/>
            <a:ext cx="348028" cy="379101"/>
          </a:xfrm>
          <a:prstGeom prst="rect">
            <a:avLst/>
          </a:prstGeom>
        </p:spPr>
      </p:pic>
      <p:sp>
        <p:nvSpPr>
          <p:cNvPr id="12" name="Text Placeholder 9">
            <a:extLst>
              <a:ext uri="{FF2B5EF4-FFF2-40B4-BE49-F238E27FC236}">
                <a16:creationId xmlns:a16="http://schemas.microsoft.com/office/drawing/2014/main" id="{A9E9247C-D3AB-578B-E93F-C408782316AD}"/>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CORAX AI</a:t>
            </a:r>
          </a:p>
        </p:txBody>
      </p:sp>
    </p:spTree>
    <p:extLst>
      <p:ext uri="{BB962C8B-B14F-4D97-AF65-F5344CB8AC3E}">
        <p14:creationId xmlns:p14="http://schemas.microsoft.com/office/powerpoint/2010/main" val="248837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7927-8B87-C6E8-7AA1-2B083AE9D428}"/>
            </a:ext>
          </a:extLst>
        </p:cNvPr>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13" name="Diagram 12">
                <a:extLst>
                  <a:ext uri="{FF2B5EF4-FFF2-40B4-BE49-F238E27FC236}">
                    <a16:creationId xmlns:a16="http://schemas.microsoft.com/office/drawing/2014/main" id="{2833FF9A-72C6-1217-A335-EDA3582223A1}"/>
                  </a:ext>
                </a:extLst>
              </p:cNvPr>
              <p:cNvGraphicFramePr/>
              <p:nvPr/>
            </p:nvGraphicFramePr>
            <p:xfrm>
              <a:off x="1782306" y="235359"/>
              <a:ext cx="8627387" cy="6387281"/>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3" name="Diagram 12">
                <a:extLst>
                  <a:ext uri="{FF2B5EF4-FFF2-40B4-BE49-F238E27FC236}">
                    <a16:creationId xmlns:a16="http://schemas.microsoft.com/office/drawing/2014/main" id="{2833FF9A-72C6-1217-A335-EDA3582223A1}"/>
                  </a:ext>
                </a:extLst>
              </p:cNvPr>
              <p:cNvPicPr>
                <a:picLocks noGrp="1" noRot="1" noChangeAspect="1" noMove="1" noResize="1" noEditPoints="1" noAdjustHandles="1" noChangeArrowheads="1" noChangeShapeType="1"/>
              </p:cNvPicPr>
              <p:nvPr/>
            </p:nvPicPr>
            <p:blipFill>
              <a:blip r:embed="rId3"/>
              <a:stretch>
                <a:fillRect/>
              </a:stretch>
            </p:blipFill>
            <p:spPr>
              <a:xfrm>
                <a:off x="1782306" y="235359"/>
                <a:ext cx="8627387" cy="6387281"/>
              </a:xfrm>
              <a:prstGeom prst="rect">
                <a:avLst/>
              </a:prstGeom>
            </p:spPr>
          </p:pic>
        </mc:Fallback>
      </mc:AlternateContent>
      <p:pic>
        <p:nvPicPr>
          <p:cNvPr id="3" name="Picture 2">
            <a:extLst>
              <a:ext uri="{FF2B5EF4-FFF2-40B4-BE49-F238E27FC236}">
                <a16:creationId xmlns:a16="http://schemas.microsoft.com/office/drawing/2014/main" id="{E47D0458-B538-3C29-CAB5-43B8A6E28817}"/>
              </a:ext>
            </a:extLst>
          </p:cNvPr>
          <p:cNvPicPr>
            <a:picLocks noChangeAspect="1"/>
          </p:cNvPicPr>
          <p:nvPr/>
        </p:nvPicPr>
        <p:blipFill>
          <a:blip r:embed="rId4"/>
          <a:stretch>
            <a:fillRect/>
          </a:stretch>
        </p:blipFill>
        <p:spPr>
          <a:xfrm>
            <a:off x="515938" y="470982"/>
            <a:ext cx="1790690" cy="441831"/>
          </a:xfrm>
          <a:prstGeom prst="rect">
            <a:avLst/>
          </a:prstGeom>
        </p:spPr>
      </p:pic>
      <p:sp>
        <p:nvSpPr>
          <p:cNvPr id="4" name="Oval 3">
            <a:extLst>
              <a:ext uri="{FF2B5EF4-FFF2-40B4-BE49-F238E27FC236}">
                <a16:creationId xmlns:a16="http://schemas.microsoft.com/office/drawing/2014/main" id="{E2D46FF7-A7F8-6205-2999-AEAB7337A061}"/>
              </a:ext>
            </a:extLst>
          </p:cNvPr>
          <p:cNvSpPr/>
          <p:nvPr/>
        </p:nvSpPr>
        <p:spPr>
          <a:xfrm>
            <a:off x="5394529" y="2727529"/>
            <a:ext cx="1402940" cy="1402940"/>
          </a:xfrm>
          <a:prstGeom prst="ellipse">
            <a:avLst/>
          </a:prstGeom>
          <a:solidFill>
            <a:srgbClr val="2C3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B548171-E329-F59B-3CD0-46E744411A45}"/>
              </a:ext>
            </a:extLst>
          </p:cNvPr>
          <p:cNvPicPr>
            <a:picLocks noChangeAspect="1"/>
          </p:cNvPicPr>
          <p:nvPr/>
        </p:nvPicPr>
        <p:blipFill>
          <a:blip r:embed="rId5"/>
          <a:stretch>
            <a:fillRect/>
          </a:stretch>
        </p:blipFill>
        <p:spPr>
          <a:xfrm>
            <a:off x="5688290" y="3074064"/>
            <a:ext cx="815420" cy="709871"/>
          </a:xfrm>
          <a:prstGeom prst="rect">
            <a:avLst/>
          </a:prstGeom>
        </p:spPr>
      </p:pic>
      <p:sp>
        <p:nvSpPr>
          <p:cNvPr id="10" name="TextBox 9">
            <a:extLst>
              <a:ext uri="{FF2B5EF4-FFF2-40B4-BE49-F238E27FC236}">
                <a16:creationId xmlns:a16="http://schemas.microsoft.com/office/drawing/2014/main" id="{22C4D61B-7AD8-14D5-3101-2DEF6581F1BA}"/>
              </a:ext>
            </a:extLst>
          </p:cNvPr>
          <p:cNvSpPr txBox="1"/>
          <p:nvPr/>
        </p:nvSpPr>
        <p:spPr>
          <a:xfrm>
            <a:off x="12814300" y="10795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73A0D2D-F591-1BC3-D0B7-206FC638D17E}"/>
              </a:ext>
            </a:extLst>
          </p:cNvPr>
          <p:cNvSpPr txBox="1"/>
          <p:nvPr/>
        </p:nvSpPr>
        <p:spPr>
          <a:xfrm>
            <a:off x="12979400" y="-127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74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79C7-35D7-4B50-B3F7-DC880541FBFF}"/>
              </a:ext>
            </a:extLst>
          </p:cNvPr>
          <p:cNvSpPr>
            <a:spLocks noGrp="1"/>
          </p:cNvSpPr>
          <p:nvPr>
            <p:ph type="title"/>
          </p:nvPr>
        </p:nvSpPr>
        <p:spPr/>
        <p:txBody>
          <a:bodyPr/>
          <a:lstStyle/>
          <a:p>
            <a:r>
              <a:rPr lang="en-US" dirty="0" err="1"/>
              <a:t>Corax</a:t>
            </a:r>
            <a:r>
              <a:rPr lang="en-US" dirty="0"/>
              <a:t> Product Suite</a:t>
            </a:r>
          </a:p>
        </p:txBody>
      </p:sp>
      <p:sp>
        <p:nvSpPr>
          <p:cNvPr id="11" name="Text Placeholder 10">
            <a:extLst>
              <a:ext uri="{FF2B5EF4-FFF2-40B4-BE49-F238E27FC236}">
                <a16:creationId xmlns:a16="http://schemas.microsoft.com/office/drawing/2014/main" id="{35659390-8B41-42C1-BC5E-D8F084ABEC45}"/>
              </a:ext>
            </a:extLst>
          </p:cNvPr>
          <p:cNvSpPr>
            <a:spLocks noGrp="1"/>
          </p:cNvSpPr>
          <p:nvPr>
            <p:ph type="body" sz="quarter" idx="13"/>
          </p:nvPr>
        </p:nvSpPr>
        <p:spPr/>
        <p:txBody>
          <a:bodyPr/>
          <a:lstStyle/>
          <a:p>
            <a:endParaRPr lang="en-US"/>
          </a:p>
        </p:txBody>
      </p:sp>
      <p:sp>
        <p:nvSpPr>
          <p:cNvPr id="12" name="Content Placeholder 11">
            <a:extLst>
              <a:ext uri="{FF2B5EF4-FFF2-40B4-BE49-F238E27FC236}">
                <a16:creationId xmlns:a16="http://schemas.microsoft.com/office/drawing/2014/main" id="{E073A7D1-0985-43F0-80F0-59E91EEE4D6B}"/>
              </a:ext>
            </a:extLst>
          </p:cNvPr>
          <p:cNvSpPr>
            <a:spLocks noGrp="1"/>
          </p:cNvSpPr>
          <p:nvPr>
            <p:ph idx="14"/>
          </p:nvPr>
        </p:nvSpPr>
        <p:spPr>
          <a:xfrm>
            <a:off x="914400" y="1988275"/>
            <a:ext cx="4928400" cy="4064400"/>
          </a:xfrm>
        </p:spPr>
        <p:txBody>
          <a:bodyPr>
            <a:normAutofit fontScale="92500"/>
          </a:bodyPr>
          <a:lstStyle/>
          <a:p>
            <a:r>
              <a:rPr lang="en-US" b="1" dirty="0" err="1"/>
              <a:t>Corax</a:t>
            </a:r>
            <a:r>
              <a:rPr lang="en-US" b="1" dirty="0"/>
              <a:t> AI – AI Enablement Platform</a:t>
            </a:r>
            <a:br>
              <a:rPr lang="en-US" dirty="0"/>
            </a:br>
            <a:r>
              <a:rPr lang="en-US" dirty="0"/>
              <a:t>Development and deployment of </a:t>
            </a:r>
            <a:r>
              <a:rPr lang="en-US" dirty="0" err="1"/>
              <a:t>GenAI</a:t>
            </a:r>
            <a:r>
              <a:rPr lang="en-US" dirty="0"/>
              <a:t> solutions</a:t>
            </a:r>
          </a:p>
          <a:p>
            <a:r>
              <a:rPr lang="en-US" b="1" dirty="0" err="1"/>
              <a:t>Corax</a:t>
            </a:r>
            <a:r>
              <a:rPr lang="en-US" b="1" dirty="0"/>
              <a:t> Data – Data and Integration Platform</a:t>
            </a:r>
            <a:br>
              <a:rPr lang="en-US" b="1" dirty="0"/>
            </a:br>
            <a:r>
              <a:rPr lang="en-US" dirty="0"/>
              <a:t>Empower organizations to make data-driven decisions across all applications</a:t>
            </a:r>
          </a:p>
          <a:p>
            <a:r>
              <a:rPr lang="en-US" b="1" dirty="0" err="1"/>
              <a:t>Corax</a:t>
            </a:r>
            <a:r>
              <a:rPr lang="en-US" b="1" dirty="0"/>
              <a:t> Vision – Vision AI platform</a:t>
            </a:r>
            <a:br>
              <a:rPr lang="en-US" b="1" dirty="0"/>
            </a:br>
            <a:r>
              <a:rPr lang="en-US" dirty="0"/>
              <a:t>Vision AI platform for solutions like quality control, passenger counts, production and more</a:t>
            </a:r>
            <a:br>
              <a:rPr lang="en-US" b="1" dirty="0"/>
            </a:br>
            <a:endParaRPr lang="en-US" b="1" dirty="0"/>
          </a:p>
        </p:txBody>
      </p:sp>
      <p:sp>
        <p:nvSpPr>
          <p:cNvPr id="13" name="Rounded Rectangle 12">
            <a:extLst>
              <a:ext uri="{FF2B5EF4-FFF2-40B4-BE49-F238E27FC236}">
                <a16:creationId xmlns:a16="http://schemas.microsoft.com/office/drawing/2014/main" id="{6E612A0F-105A-FD2A-1179-837A9CB4DC7E}"/>
              </a:ext>
            </a:extLst>
          </p:cNvPr>
          <p:cNvSpPr/>
          <p:nvPr/>
        </p:nvSpPr>
        <p:spPr>
          <a:xfrm>
            <a:off x="7666086" y="1335600"/>
            <a:ext cx="3611514" cy="3376100"/>
          </a:xfrm>
          <a:prstGeom prst="roundRect">
            <a:avLst>
              <a:gd name="adj" fmla="val 10272"/>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75EA961-4904-DFF8-8C49-76C4086387BB}"/>
              </a:ext>
            </a:extLst>
          </p:cNvPr>
          <p:cNvPicPr>
            <a:picLocks noChangeAspect="1"/>
          </p:cNvPicPr>
          <p:nvPr/>
        </p:nvPicPr>
        <p:blipFill>
          <a:blip r:embed="rId4"/>
          <a:stretch>
            <a:fillRect/>
          </a:stretch>
        </p:blipFill>
        <p:spPr>
          <a:xfrm>
            <a:off x="8542355" y="2176794"/>
            <a:ext cx="1945546" cy="1693712"/>
          </a:xfrm>
          <a:prstGeom prst="rect">
            <a:avLst/>
          </a:prstGeom>
        </p:spPr>
      </p:pic>
      <p:sp>
        <p:nvSpPr>
          <p:cNvPr id="16" name="Rounded Rectangle 15">
            <a:extLst>
              <a:ext uri="{FF2B5EF4-FFF2-40B4-BE49-F238E27FC236}">
                <a16:creationId xmlns:a16="http://schemas.microsoft.com/office/drawing/2014/main" id="{2B4ABDE8-95BB-7278-CD2D-40AAC37458EB}"/>
              </a:ext>
            </a:extLst>
          </p:cNvPr>
          <p:cNvSpPr/>
          <p:nvPr/>
        </p:nvSpPr>
        <p:spPr>
          <a:xfrm>
            <a:off x="7666086" y="4994142"/>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AI</a:t>
            </a:r>
          </a:p>
        </p:txBody>
      </p:sp>
      <p:sp>
        <p:nvSpPr>
          <p:cNvPr id="17" name="Rounded Rectangle 16">
            <a:extLst>
              <a:ext uri="{FF2B5EF4-FFF2-40B4-BE49-F238E27FC236}">
                <a16:creationId xmlns:a16="http://schemas.microsoft.com/office/drawing/2014/main" id="{31F4E8A2-D211-A7BB-6D20-D22628D0C890}"/>
              </a:ext>
            </a:extLst>
          </p:cNvPr>
          <p:cNvSpPr/>
          <p:nvPr/>
        </p:nvSpPr>
        <p:spPr>
          <a:xfrm>
            <a:off x="8906750" y="5011658"/>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Data</a:t>
            </a:r>
          </a:p>
        </p:txBody>
      </p:sp>
      <p:sp>
        <p:nvSpPr>
          <p:cNvPr id="18" name="Rounded Rectangle 17">
            <a:extLst>
              <a:ext uri="{FF2B5EF4-FFF2-40B4-BE49-F238E27FC236}">
                <a16:creationId xmlns:a16="http://schemas.microsoft.com/office/drawing/2014/main" id="{2E939213-089F-A052-5652-64502AC97C3D}"/>
              </a:ext>
            </a:extLst>
          </p:cNvPr>
          <p:cNvSpPr/>
          <p:nvPr/>
        </p:nvSpPr>
        <p:spPr>
          <a:xfrm>
            <a:off x="10147415" y="5011657"/>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Vision</a:t>
            </a:r>
          </a:p>
        </p:txBody>
      </p:sp>
    </p:spTree>
    <p:extLst>
      <p:ext uri="{BB962C8B-B14F-4D97-AF65-F5344CB8AC3E}">
        <p14:creationId xmlns:p14="http://schemas.microsoft.com/office/powerpoint/2010/main" val="412005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713BAB-BECA-4A60-A88B-27510172A42C}"/>
              </a:ext>
            </a:extLst>
          </p:cNvPr>
          <p:cNvSpPr>
            <a:spLocks noGrp="1"/>
          </p:cNvSpPr>
          <p:nvPr>
            <p:ph type="ctrTitle"/>
          </p:nvPr>
        </p:nvSpPr>
        <p:spPr>
          <a:xfrm>
            <a:off x="0" y="1472400"/>
            <a:ext cx="12192000" cy="3531600"/>
          </a:xfrm>
        </p:spPr>
        <p:txBody>
          <a:bodyPr>
            <a:normAutofit/>
          </a:bodyPr>
          <a:lstStyle/>
          <a:p>
            <a:pPr algn="ctr"/>
            <a:r>
              <a:rPr lang="da-DK" sz="5000" dirty="0" err="1"/>
              <a:t>Corax</a:t>
            </a:r>
            <a:r>
              <a:rPr lang="da-DK" sz="5000" dirty="0"/>
              <a:t> &amp; Workflow demo</a:t>
            </a:r>
            <a:endParaRPr lang="en-US" sz="5000" dirty="0"/>
          </a:p>
        </p:txBody>
      </p:sp>
    </p:spTree>
    <p:extLst>
      <p:ext uri="{BB962C8B-B14F-4D97-AF65-F5344CB8AC3E}">
        <p14:creationId xmlns:p14="http://schemas.microsoft.com/office/powerpoint/2010/main" val="52014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73ED2A-5502-316F-6F39-31E582C23B5B}"/>
              </a:ext>
            </a:extLst>
          </p:cNvPr>
          <p:cNvGrpSpPr/>
          <p:nvPr/>
        </p:nvGrpSpPr>
        <p:grpSpPr>
          <a:xfrm>
            <a:off x="6224144" y="864411"/>
            <a:ext cx="5455506" cy="3227206"/>
            <a:chOff x="6224144" y="446400"/>
            <a:chExt cx="5455506" cy="3227206"/>
          </a:xfrm>
        </p:grpSpPr>
        <p:sp>
          <p:nvSpPr>
            <p:cNvPr id="15" name="Rounded Rectangle 14">
              <a:extLst>
                <a:ext uri="{FF2B5EF4-FFF2-40B4-BE49-F238E27FC236}">
                  <a16:creationId xmlns:a16="http://schemas.microsoft.com/office/drawing/2014/main" id="{47D2696C-9185-BEEC-3B5E-C2EABB91AF7F}"/>
                </a:ext>
              </a:extLst>
            </p:cNvPr>
            <p:cNvSpPr/>
            <p:nvPr/>
          </p:nvSpPr>
          <p:spPr>
            <a:xfrm>
              <a:off x="6224144" y="446400"/>
              <a:ext cx="5455506" cy="3227206"/>
            </a:xfrm>
            <a:prstGeom prst="roundRect">
              <a:avLst>
                <a:gd name="adj"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6A4D65-86C2-D14A-E727-AB76E7DCF7FC}"/>
                </a:ext>
              </a:extLst>
            </p:cNvPr>
            <p:cNvPicPr>
              <a:picLocks noChangeAspect="1"/>
            </p:cNvPicPr>
            <p:nvPr/>
          </p:nvPicPr>
          <p:blipFill rotWithShape="1">
            <a:blip r:embed="rId3"/>
            <a:srcRect t="3582" r="4007" b="53787"/>
            <a:stretch/>
          </p:blipFill>
          <p:spPr>
            <a:xfrm>
              <a:off x="6224144" y="531813"/>
              <a:ext cx="5327361" cy="3056380"/>
            </a:xfrm>
            <a:prstGeom prst="roundRect">
              <a:avLst>
                <a:gd name="adj" fmla="val 7546"/>
              </a:avLst>
            </a:prstGeom>
          </p:spPr>
        </p:pic>
      </p:grpSp>
      <p:grpSp>
        <p:nvGrpSpPr>
          <p:cNvPr id="4" name="Group 3">
            <a:extLst>
              <a:ext uri="{FF2B5EF4-FFF2-40B4-BE49-F238E27FC236}">
                <a16:creationId xmlns:a16="http://schemas.microsoft.com/office/drawing/2014/main" id="{96159270-A9AD-19DA-959B-BA0D4D1150F2}"/>
              </a:ext>
            </a:extLst>
          </p:cNvPr>
          <p:cNvGrpSpPr/>
          <p:nvPr/>
        </p:nvGrpSpPr>
        <p:grpSpPr>
          <a:xfrm>
            <a:off x="8439209" y="2549016"/>
            <a:ext cx="3082560" cy="3399718"/>
            <a:chOff x="8439209" y="2681415"/>
            <a:chExt cx="3082560" cy="3399718"/>
          </a:xfrm>
        </p:grpSpPr>
        <p:sp>
          <p:nvSpPr>
            <p:cNvPr id="17" name="Rounded Rectangle 16">
              <a:extLst>
                <a:ext uri="{FF2B5EF4-FFF2-40B4-BE49-F238E27FC236}">
                  <a16:creationId xmlns:a16="http://schemas.microsoft.com/office/drawing/2014/main" id="{93D2E58F-1571-BED0-FAD5-12153F5CDCB7}"/>
                </a:ext>
              </a:extLst>
            </p:cNvPr>
            <p:cNvSpPr/>
            <p:nvPr/>
          </p:nvSpPr>
          <p:spPr>
            <a:xfrm>
              <a:off x="8439209" y="2681415"/>
              <a:ext cx="3082560" cy="3399718"/>
            </a:xfrm>
            <a:prstGeom prst="roundRect">
              <a:avLst>
                <a:gd name="adj" fmla="val 5328"/>
              </a:avLst>
            </a:prstGeom>
            <a:solidFill>
              <a:schemeClr val="bg1"/>
            </a:solidFill>
            <a:ln>
              <a:noFill/>
            </a:ln>
            <a:effectLst>
              <a:outerShdw blurRad="824388" dist="147695" dir="5400000" algn="ctr" rotWithShape="0">
                <a:schemeClr val="accent3">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6AF513-D0E6-32A7-D357-7011C8078187}"/>
                </a:ext>
              </a:extLst>
            </p:cNvPr>
            <p:cNvPicPr>
              <a:picLocks noChangeAspect="1"/>
            </p:cNvPicPr>
            <p:nvPr/>
          </p:nvPicPr>
          <p:blipFill rotWithShape="1">
            <a:blip r:embed="rId4"/>
            <a:srcRect l="13933" r="6971"/>
            <a:stretch/>
          </p:blipFill>
          <p:spPr>
            <a:xfrm>
              <a:off x="8601641" y="2837433"/>
              <a:ext cx="2761119" cy="3029613"/>
            </a:xfrm>
            <a:prstGeom prst="rect">
              <a:avLst/>
            </a:prstGeom>
          </p:spPr>
        </p:pic>
      </p:grpSp>
      <p:sp>
        <p:nvSpPr>
          <p:cNvPr id="11" name="TextBox 10">
            <a:extLst>
              <a:ext uri="{FF2B5EF4-FFF2-40B4-BE49-F238E27FC236}">
                <a16:creationId xmlns:a16="http://schemas.microsoft.com/office/drawing/2014/main" id="{CDB4BACB-9F56-C650-B00A-024F3BA7532A}"/>
              </a:ext>
            </a:extLst>
          </p:cNvPr>
          <p:cNvSpPr txBox="1"/>
          <p:nvPr/>
        </p:nvSpPr>
        <p:spPr>
          <a:xfrm>
            <a:off x="802739" y="987650"/>
            <a:ext cx="5165118" cy="193899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Demo:</a:t>
            </a:r>
            <a:b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b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Building a meeting summary workflow</a:t>
            </a:r>
          </a:p>
        </p:txBody>
      </p:sp>
      <p:sp>
        <p:nvSpPr>
          <p:cNvPr id="12" name="Content Placeholder 3">
            <a:extLst>
              <a:ext uri="{FF2B5EF4-FFF2-40B4-BE49-F238E27FC236}">
                <a16:creationId xmlns:a16="http://schemas.microsoft.com/office/drawing/2014/main" id="{C01DE3D3-83C0-288D-4C55-C376DF0CF4C3}"/>
              </a:ext>
            </a:extLst>
          </p:cNvPr>
          <p:cNvSpPr>
            <a:spLocks noGrp="1"/>
          </p:cNvSpPr>
          <p:nvPr>
            <p:ph idx="1"/>
          </p:nvPr>
        </p:nvSpPr>
        <p:spPr>
          <a:xfrm>
            <a:off x="911226" y="3251892"/>
            <a:ext cx="4542147" cy="3075336"/>
          </a:xfrm>
        </p:spPr>
        <p:txBody>
          <a:bodyPr>
            <a:normAutofit/>
          </a:bodyPr>
          <a:lstStyle/>
          <a:p>
            <a:pPr marL="628619" indent="-628619">
              <a:buBlip>
                <a:blip r:embed="rId5"/>
              </a:buBlip>
            </a:pPr>
            <a:r>
              <a:rPr lang="da-DK" sz="1400" dirty="0">
                <a:solidFill>
                  <a:srgbClr val="2C3A41"/>
                </a:solidFill>
                <a:latin typeface="Poppins" pitchFamily="2" charset="77"/>
                <a:cs typeface="Poppins" pitchFamily="2" charset="77"/>
              </a:rPr>
              <a:t>Make a meeting summary for an online </a:t>
            </a:r>
            <a:r>
              <a:rPr lang="da-DK" sz="1400" dirty="0" err="1">
                <a:solidFill>
                  <a:srgbClr val="2C3A41"/>
                </a:solidFill>
                <a:latin typeface="Poppins" pitchFamily="2" charset="77"/>
                <a:cs typeface="Poppins" pitchFamily="2" charset="77"/>
              </a:rPr>
              <a:t>customer</a:t>
            </a:r>
            <a:r>
              <a:rPr lang="da-DK" sz="1400" dirty="0">
                <a:solidFill>
                  <a:srgbClr val="2C3A41"/>
                </a:solidFill>
                <a:latin typeface="Poppins" pitchFamily="2" charset="77"/>
                <a:cs typeface="Poppins" pitchFamily="2" charset="77"/>
              </a:rPr>
              <a:t> meeting</a:t>
            </a:r>
          </a:p>
          <a:p>
            <a:pPr marL="628619" indent="-628619">
              <a:buBlip>
                <a:blip r:embed="rId5"/>
              </a:buBlip>
            </a:pPr>
            <a:r>
              <a:rPr lang="da-DK" sz="1400" dirty="0" err="1">
                <a:solidFill>
                  <a:srgbClr val="2C3A41"/>
                </a:solidFill>
                <a:latin typeface="Poppins" pitchFamily="2" charset="77"/>
                <a:cs typeface="Poppins" pitchFamily="2" charset="77"/>
              </a:rPr>
              <a:t>Configure</a:t>
            </a:r>
            <a:r>
              <a:rPr lang="da-DK" sz="1400" dirty="0">
                <a:solidFill>
                  <a:srgbClr val="2C3A41"/>
                </a:solidFill>
                <a:latin typeface="Poppins" pitchFamily="2" charset="77"/>
                <a:cs typeface="Poppins" pitchFamily="2" charset="77"/>
              </a:rPr>
              <a:t> 4 AI </a:t>
            </a:r>
            <a:r>
              <a:rPr lang="da-DK" sz="1400" dirty="0" err="1">
                <a:solidFill>
                  <a:srgbClr val="2C3A41"/>
                </a:solidFill>
                <a:latin typeface="Poppins" pitchFamily="2" charset="77"/>
                <a:cs typeface="Poppins" pitchFamily="2" charset="77"/>
              </a:rPr>
              <a:t>capabilities</a:t>
            </a:r>
            <a:r>
              <a:rPr lang="da-DK" sz="1400" dirty="0">
                <a:solidFill>
                  <a:srgbClr val="2C3A41"/>
                </a:solidFill>
                <a:latin typeface="Poppins" pitchFamily="2" charset="77"/>
                <a:cs typeface="Poppins" pitchFamily="2" charset="77"/>
              </a:rPr>
              <a:t> in </a:t>
            </a:r>
            <a:r>
              <a:rPr lang="da-DK" sz="1400" dirty="0">
                <a:solidFill>
                  <a:srgbClr val="2C3A41"/>
                </a:solidFill>
              </a:rPr>
              <a:t>the </a:t>
            </a:r>
            <a:r>
              <a:rPr lang="da-DK" sz="1400" dirty="0" err="1">
                <a:solidFill>
                  <a:srgbClr val="2C3A41"/>
                </a:solidFill>
              </a:rPr>
              <a:t>Corax</a:t>
            </a:r>
            <a:r>
              <a:rPr lang="da-DK" sz="1400" dirty="0">
                <a:solidFill>
                  <a:srgbClr val="2C3A41"/>
                </a:solidFill>
              </a:rPr>
              <a:t> AI </a:t>
            </a:r>
            <a:r>
              <a:rPr lang="da-DK" sz="1400" dirty="0">
                <a:solidFill>
                  <a:srgbClr val="2C3A41"/>
                </a:solidFill>
                <a:latin typeface="Poppins" pitchFamily="2" charset="77"/>
                <a:cs typeface="Poppins" pitchFamily="2" charset="77"/>
              </a:rPr>
              <a:t>user-</a:t>
            </a:r>
            <a:r>
              <a:rPr lang="da-DK" sz="1400" dirty="0" err="1">
                <a:solidFill>
                  <a:srgbClr val="2C3A41"/>
                </a:solidFill>
                <a:latin typeface="Poppins" pitchFamily="2" charset="77"/>
                <a:cs typeface="Poppins" pitchFamily="2" charset="77"/>
              </a:rPr>
              <a:t>friendly</a:t>
            </a:r>
            <a:r>
              <a:rPr lang="da-DK" sz="1400" dirty="0">
                <a:solidFill>
                  <a:srgbClr val="2C3A41"/>
                </a:solidFill>
                <a:latin typeface="Poppins" pitchFamily="2" charset="77"/>
                <a:cs typeface="Poppins" pitchFamily="2" charset="77"/>
              </a:rPr>
              <a:t> UI</a:t>
            </a:r>
          </a:p>
          <a:p>
            <a:pPr marL="628619" indent="-628619">
              <a:buBlip>
                <a:blip r:embed="rId5"/>
              </a:buBlip>
            </a:pPr>
            <a:r>
              <a:rPr lang="da-DK" sz="1400" dirty="0" err="1">
                <a:solidFill>
                  <a:srgbClr val="2C3A41"/>
                </a:solidFill>
                <a:latin typeface="Poppins" pitchFamily="2" charset="77"/>
                <a:cs typeface="Poppins" pitchFamily="2" charset="77"/>
              </a:rPr>
              <a:t>Deploy</a:t>
            </a:r>
            <a:r>
              <a:rPr lang="da-DK" sz="1400" dirty="0">
                <a:solidFill>
                  <a:srgbClr val="2C3A41"/>
                </a:solidFill>
                <a:latin typeface="Poppins" pitchFamily="2" charset="77"/>
                <a:cs typeface="Poppins" pitchFamily="2" charset="77"/>
              </a:rPr>
              <a:t> </a:t>
            </a:r>
            <a:r>
              <a:rPr lang="da-DK" sz="1400" dirty="0">
                <a:solidFill>
                  <a:srgbClr val="2C3A41"/>
                </a:solidFill>
                <a:latin typeface="Poppins" pitchFamily="2" charset="77"/>
                <a:cs typeface="Poppins" pitchFamily="2" charset="77"/>
                <a:sym typeface="Wingdings" pitchFamily="2" charset="2"/>
              </a:rPr>
              <a:t> Done</a:t>
            </a:r>
          </a:p>
          <a:p>
            <a:pPr marL="0" indent="0">
              <a:buNone/>
            </a:pPr>
            <a:endParaRPr lang="en-GB" sz="1400" dirty="0"/>
          </a:p>
        </p:txBody>
      </p:sp>
      <p:sp>
        <p:nvSpPr>
          <p:cNvPr id="13" name="Text Placeholder 9">
            <a:extLst>
              <a:ext uri="{FF2B5EF4-FFF2-40B4-BE49-F238E27FC236}">
                <a16:creationId xmlns:a16="http://schemas.microsoft.com/office/drawing/2014/main" id="{2F95DFCC-EA49-48F9-4059-CAE4F867B7C2}"/>
              </a:ext>
            </a:extLst>
          </p:cNvPr>
          <p:cNvSpPr>
            <a:spLocks noGrp="1"/>
          </p:cNvSpPr>
          <p:nvPr>
            <p:ph type="body" sz="quarter" idx="13"/>
          </p:nvPr>
        </p:nvSpPr>
        <p:spPr>
          <a:xfrm>
            <a:off x="507600" y="446400"/>
            <a:ext cx="5637600" cy="216000"/>
          </a:xfrm>
        </p:spPr>
        <p:txBody>
          <a:bodyPr/>
          <a:lstStyle/>
          <a:p>
            <a:r>
              <a:rPr lang="da-DK" dirty="0"/>
              <a:t>MEETING SUMMARY</a:t>
            </a:r>
            <a:endParaRPr lang="en-DK" dirty="0"/>
          </a:p>
        </p:txBody>
      </p:sp>
    </p:spTree>
    <p:extLst>
      <p:ext uri="{BB962C8B-B14F-4D97-AF65-F5344CB8AC3E}">
        <p14:creationId xmlns:p14="http://schemas.microsoft.com/office/powerpoint/2010/main" val="168514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9E51717-9C92-7E7E-03F3-788B4F5EC2F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F73BB4B-C549-F9E0-7661-C6CC752F6B36}"/>
              </a:ext>
            </a:extLst>
          </p:cNvPr>
          <p:cNvSpPr txBox="1"/>
          <p:nvPr/>
        </p:nvSpPr>
        <p:spPr>
          <a:xfrm>
            <a:off x="815096" y="1230665"/>
            <a:ext cx="2092861" cy="646331"/>
          </a:xfrm>
          <a:prstGeom prst="rect">
            <a:avLst/>
          </a:prstGeom>
          <a:noFill/>
        </p:spPr>
        <p:txBody>
          <a:bodyPr wrap="square" rtlCol="0">
            <a:spAutoFit/>
          </a:bodyPr>
          <a:lstStyle/>
          <a:p>
            <a:r>
              <a:rPr lang="da-DK" b="1" dirty="0">
                <a:latin typeface="Poppins SemiBold" pitchFamily="2" charset="77"/>
                <a:cs typeface="Poppins SemiBold" pitchFamily="2" charset="77"/>
              </a:rPr>
              <a:t>Made by </a:t>
            </a:r>
            <a:r>
              <a:rPr lang="da-DK" b="1" dirty="0" err="1">
                <a:latin typeface="Poppins SemiBold" pitchFamily="2" charset="77"/>
                <a:cs typeface="Poppins SemiBold" pitchFamily="2" charset="77"/>
              </a:rPr>
              <a:t>Corax</a:t>
            </a:r>
            <a:r>
              <a:rPr lang="da-DK" b="1" dirty="0">
                <a:latin typeface="Poppins SemiBold" pitchFamily="2" charset="77"/>
                <a:cs typeface="Poppins SemiBold" pitchFamily="2" charset="77"/>
              </a:rPr>
              <a:t> it is </a:t>
            </a:r>
            <a:r>
              <a:rPr lang="da-DK" b="1" dirty="0" err="1">
                <a:latin typeface="Poppins SemiBold" pitchFamily="2" charset="77"/>
                <a:cs typeface="Poppins SemiBold" pitchFamily="2" charset="77"/>
              </a:rPr>
              <a:t>easy</a:t>
            </a:r>
            <a:endParaRPr lang="da-DK" b="1" dirty="0">
              <a:latin typeface="Poppins SemiBold" pitchFamily="2" charset="77"/>
              <a:cs typeface="Poppins SemiBold" pitchFamily="2" charset="77"/>
            </a:endParaRPr>
          </a:p>
        </p:txBody>
      </p:sp>
      <p:pic>
        <p:nvPicPr>
          <p:cNvPr id="7" name="Animation">
            <a:hlinkClick r:id="" action="ppaction://media"/>
            <a:extLst>
              <a:ext uri="{FF2B5EF4-FFF2-40B4-BE49-F238E27FC236}">
                <a16:creationId xmlns:a16="http://schemas.microsoft.com/office/drawing/2014/main" id="{8DE3AE61-9420-4AA1-1DA3-8B0327D885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0598" y="1292450"/>
            <a:ext cx="7741680" cy="4924037"/>
          </a:xfrm>
          <a:prstGeom prst="roundRect">
            <a:avLst>
              <a:gd name="adj" fmla="val 5073"/>
            </a:avLst>
          </a:prstGeom>
        </p:spPr>
      </p:pic>
      <p:sp>
        <p:nvSpPr>
          <p:cNvPr id="2" name="Text Placeholder 9">
            <a:extLst>
              <a:ext uri="{FF2B5EF4-FFF2-40B4-BE49-F238E27FC236}">
                <a16:creationId xmlns:a16="http://schemas.microsoft.com/office/drawing/2014/main" id="{B51BB485-208D-1E3A-A7F8-D6EEBEF9A47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BUILDING A MEETING SUMMARY</a:t>
            </a:r>
          </a:p>
        </p:txBody>
      </p:sp>
    </p:spTree>
    <p:extLst>
      <p:ext uri="{BB962C8B-B14F-4D97-AF65-F5344CB8AC3E}">
        <p14:creationId xmlns:p14="http://schemas.microsoft.com/office/powerpoint/2010/main" val="22926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95E65B4-1775-BA09-D01C-9015B91B7DAB}"/>
              </a:ext>
            </a:extLst>
          </p:cNvPr>
          <p:cNvSpPr/>
          <p:nvPr/>
        </p:nvSpPr>
        <p:spPr>
          <a:xfrm>
            <a:off x="8798268"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48A178DD-8D51-95B7-167C-F90C8A46AEC1}"/>
              </a:ext>
            </a:extLst>
          </p:cNvPr>
          <p:cNvSpPr/>
          <p:nvPr/>
        </p:nvSpPr>
        <p:spPr>
          <a:xfrm>
            <a:off x="6170656"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F8FB3BD9-C478-13F9-AB45-A6318B0270CC}"/>
              </a:ext>
            </a:extLst>
          </p:cNvPr>
          <p:cNvSpPr/>
          <p:nvPr/>
        </p:nvSpPr>
        <p:spPr>
          <a:xfrm>
            <a:off x="3543044"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8121E94C-0B1B-1D59-5D74-75241374F651}"/>
              </a:ext>
            </a:extLst>
          </p:cNvPr>
          <p:cNvSpPr/>
          <p:nvPr/>
        </p:nvSpPr>
        <p:spPr>
          <a:xfrm>
            <a:off x="915432"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849E63-61B0-3C93-F419-CCBEE799D80D}"/>
              </a:ext>
            </a:extLst>
          </p:cNvPr>
          <p:cNvSpPr>
            <a:spLocks noGrp="1"/>
          </p:cNvSpPr>
          <p:nvPr>
            <p:ph type="title"/>
          </p:nvPr>
        </p:nvSpPr>
        <p:spPr/>
        <p:txBody>
          <a:bodyPr/>
          <a:lstStyle/>
          <a:p>
            <a:r>
              <a:rPr lang="da-DK" dirty="0">
                <a:solidFill>
                  <a:srgbClr val="2C3A41"/>
                </a:solidFill>
              </a:rPr>
              <a:t>Features - </a:t>
            </a:r>
            <a:r>
              <a:rPr lang="da-DK" dirty="0" err="1">
                <a:solidFill>
                  <a:srgbClr val="2C3A41"/>
                </a:solidFill>
              </a:rPr>
              <a:t>Roadmap</a:t>
            </a:r>
            <a:endParaRPr lang="da-DK" dirty="0">
              <a:solidFill>
                <a:srgbClr val="2C3A41"/>
              </a:solidFill>
            </a:endParaRPr>
          </a:p>
        </p:txBody>
      </p:sp>
      <p:sp>
        <p:nvSpPr>
          <p:cNvPr id="30" name="TextBox 29">
            <a:extLst>
              <a:ext uri="{FF2B5EF4-FFF2-40B4-BE49-F238E27FC236}">
                <a16:creationId xmlns:a16="http://schemas.microsoft.com/office/drawing/2014/main" id="{94D4B0FF-0926-42C8-0517-4958FED817AA}"/>
              </a:ext>
            </a:extLst>
          </p:cNvPr>
          <p:cNvSpPr txBox="1"/>
          <p:nvPr/>
        </p:nvSpPr>
        <p:spPr>
          <a:xfrm>
            <a:off x="507600" y="6276683"/>
            <a:ext cx="6703360" cy="215444"/>
          </a:xfrm>
          <a:prstGeom prst="rect">
            <a:avLst/>
          </a:prstGeom>
          <a:noFill/>
        </p:spPr>
        <p:txBody>
          <a:bodyPr wrap="square">
            <a:spAutoFit/>
          </a:bodyPr>
          <a:lstStyle/>
          <a:p>
            <a:r>
              <a:rPr lang="da-DK" sz="800" dirty="0">
                <a:solidFill>
                  <a:srgbClr val="2C3A41">
                    <a:alpha val="80000"/>
                  </a:srgbClr>
                </a:solidFill>
                <a:latin typeface="Poppins" pitchFamily="2" charset="77"/>
                <a:cs typeface="Poppins" pitchFamily="2" charset="77"/>
              </a:rPr>
              <a:t>*STS/STT/TTS: Speech-to-Speech, Speech-to-</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 </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-to-Speech</a:t>
            </a:r>
          </a:p>
        </p:txBody>
      </p:sp>
      <p:sp>
        <p:nvSpPr>
          <p:cNvPr id="11" name="Text Placeholder 9">
            <a:extLst>
              <a:ext uri="{FF2B5EF4-FFF2-40B4-BE49-F238E27FC236}">
                <a16:creationId xmlns:a16="http://schemas.microsoft.com/office/drawing/2014/main" id="{6C12BFF7-32A3-C8E5-09BC-98BB793D91E1}"/>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4" name="Text 1">
            <a:extLst>
              <a:ext uri="{FF2B5EF4-FFF2-40B4-BE49-F238E27FC236}">
                <a16:creationId xmlns:a16="http://schemas.microsoft.com/office/drawing/2014/main" id="{0EFFC615-E4D4-EE24-36D7-446033764752}"/>
              </a:ext>
            </a:extLst>
          </p:cNvPr>
          <p:cNvSpPr/>
          <p:nvPr/>
        </p:nvSpPr>
        <p:spPr>
          <a:xfrm>
            <a:off x="1218895"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Core Features</a:t>
            </a:r>
            <a:endParaRPr lang="en-US" sz="1600" dirty="0"/>
          </a:p>
        </p:txBody>
      </p:sp>
      <p:pic>
        <p:nvPicPr>
          <p:cNvPr id="5" name="Image 1">
            <a:extLst>
              <a:ext uri="{FF2B5EF4-FFF2-40B4-BE49-F238E27FC236}">
                <a16:creationId xmlns:a16="http://schemas.microsoft.com/office/drawing/2014/main" id="{3A2EC35A-A786-37A0-AF49-5B045E3BF2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647064"/>
            <a:ext cx="203149" cy="203149"/>
          </a:xfrm>
          <a:prstGeom prst="rect">
            <a:avLst/>
          </a:prstGeom>
        </p:spPr>
      </p:pic>
      <p:sp>
        <p:nvSpPr>
          <p:cNvPr id="6" name="Text 2">
            <a:extLst>
              <a:ext uri="{FF2B5EF4-FFF2-40B4-BE49-F238E27FC236}">
                <a16:creationId xmlns:a16="http://schemas.microsoft.com/office/drawing/2014/main" id="{B26D780C-DC65-B1B5-FF40-E6F593AC58A1}"/>
              </a:ext>
            </a:extLst>
          </p:cNvPr>
          <p:cNvSpPr/>
          <p:nvPr/>
        </p:nvSpPr>
        <p:spPr>
          <a:xfrm>
            <a:off x="1523619"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API first</a:t>
            </a:r>
            <a:endParaRPr lang="en-US" sz="1000" dirty="0"/>
          </a:p>
        </p:txBody>
      </p:sp>
      <p:pic>
        <p:nvPicPr>
          <p:cNvPr id="7" name="Image 2">
            <a:extLst>
              <a:ext uri="{FF2B5EF4-FFF2-40B4-BE49-F238E27FC236}">
                <a16:creationId xmlns:a16="http://schemas.microsoft.com/office/drawing/2014/main" id="{BA2E5B48-4F31-F886-084D-2376046315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951864"/>
            <a:ext cx="203149" cy="203149"/>
          </a:xfrm>
          <a:prstGeom prst="rect">
            <a:avLst/>
          </a:prstGeom>
        </p:spPr>
      </p:pic>
      <p:sp>
        <p:nvSpPr>
          <p:cNvPr id="13" name="Text 3">
            <a:extLst>
              <a:ext uri="{FF2B5EF4-FFF2-40B4-BE49-F238E27FC236}">
                <a16:creationId xmlns:a16="http://schemas.microsoft.com/office/drawing/2014/main" id="{F10B8CA8-7572-44E9-BB89-7F4DA2F6CE19}"/>
              </a:ext>
            </a:extLst>
          </p:cNvPr>
          <p:cNvSpPr/>
          <p:nvPr/>
        </p:nvSpPr>
        <p:spPr>
          <a:xfrm>
            <a:off x="1523619" y="29518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configuration</a:t>
            </a:r>
            <a:endParaRPr lang="en-US" sz="1000" dirty="0"/>
          </a:p>
        </p:txBody>
      </p:sp>
      <p:sp>
        <p:nvSpPr>
          <p:cNvPr id="27" name="Text 4">
            <a:extLst>
              <a:ext uri="{FF2B5EF4-FFF2-40B4-BE49-F238E27FC236}">
                <a16:creationId xmlns:a16="http://schemas.microsoft.com/office/drawing/2014/main" id="{165F3E75-520C-8E8F-B1DE-E995ECCB55F9}"/>
              </a:ext>
            </a:extLst>
          </p:cNvPr>
          <p:cNvSpPr/>
          <p:nvPr/>
        </p:nvSpPr>
        <p:spPr>
          <a:xfrm>
            <a:off x="1523619"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versioning</a:t>
            </a:r>
            <a:endParaRPr lang="en-US" sz="1000" dirty="0"/>
          </a:p>
        </p:txBody>
      </p:sp>
      <p:pic>
        <p:nvPicPr>
          <p:cNvPr id="28" name="Image 4">
            <a:extLst>
              <a:ext uri="{FF2B5EF4-FFF2-40B4-BE49-F238E27FC236}">
                <a16:creationId xmlns:a16="http://schemas.microsoft.com/office/drawing/2014/main" id="{DC4BE181-337B-CBF0-7B17-5F39EC22AB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688464"/>
            <a:ext cx="203149" cy="203149"/>
          </a:xfrm>
          <a:prstGeom prst="rect">
            <a:avLst/>
          </a:prstGeom>
        </p:spPr>
      </p:pic>
      <p:sp>
        <p:nvSpPr>
          <p:cNvPr id="29" name="Text 5">
            <a:extLst>
              <a:ext uri="{FF2B5EF4-FFF2-40B4-BE49-F238E27FC236}">
                <a16:creationId xmlns:a16="http://schemas.microsoft.com/office/drawing/2014/main" id="{86C23DEF-6A33-4ADA-1106-4BB23BC293B4}"/>
              </a:ext>
            </a:extLst>
          </p:cNvPr>
          <p:cNvSpPr/>
          <p:nvPr/>
        </p:nvSpPr>
        <p:spPr>
          <a:xfrm>
            <a:off x="1523619" y="3707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library</a:t>
            </a:r>
            <a:endParaRPr lang="en-US" sz="1000" dirty="0"/>
          </a:p>
        </p:txBody>
      </p:sp>
      <p:pic>
        <p:nvPicPr>
          <p:cNvPr id="33" name="Image 5">
            <a:extLst>
              <a:ext uri="{FF2B5EF4-FFF2-40B4-BE49-F238E27FC236}">
                <a16:creationId xmlns:a16="http://schemas.microsoft.com/office/drawing/2014/main" id="{844F2F8C-DEC1-6F3F-1847-2B5FFB8C70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993264"/>
            <a:ext cx="203149" cy="203149"/>
          </a:xfrm>
          <a:prstGeom prst="rect">
            <a:avLst/>
          </a:prstGeom>
        </p:spPr>
      </p:pic>
      <p:sp>
        <p:nvSpPr>
          <p:cNvPr id="34" name="Text 6">
            <a:extLst>
              <a:ext uri="{FF2B5EF4-FFF2-40B4-BE49-F238E27FC236}">
                <a16:creationId xmlns:a16="http://schemas.microsoft.com/office/drawing/2014/main" id="{B7278C73-E357-2775-21B9-236B8F4BB5ED}"/>
              </a:ext>
            </a:extLst>
          </p:cNvPr>
          <p:cNvSpPr/>
          <p:nvPr/>
        </p:nvSpPr>
        <p:spPr>
          <a:xfrm>
            <a:off x="1523619" y="4012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library</a:t>
            </a:r>
            <a:endParaRPr lang="en-US" sz="1000" dirty="0"/>
          </a:p>
        </p:txBody>
      </p:sp>
      <p:sp>
        <p:nvSpPr>
          <p:cNvPr id="36" name="Text 7">
            <a:extLst>
              <a:ext uri="{FF2B5EF4-FFF2-40B4-BE49-F238E27FC236}">
                <a16:creationId xmlns:a16="http://schemas.microsoft.com/office/drawing/2014/main" id="{4AEC1721-0E18-E1E9-8713-5D9DCAF851DD}"/>
              </a:ext>
            </a:extLst>
          </p:cNvPr>
          <p:cNvSpPr/>
          <p:nvPr/>
        </p:nvSpPr>
        <p:spPr>
          <a:xfrm>
            <a:off x="1523619" y="4298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Extension through</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plug-ins</a:t>
            </a:r>
            <a:endParaRPr lang="en-US" sz="1000" dirty="0"/>
          </a:p>
        </p:txBody>
      </p:sp>
      <p:sp>
        <p:nvSpPr>
          <p:cNvPr id="38" name="Text 8">
            <a:extLst>
              <a:ext uri="{FF2B5EF4-FFF2-40B4-BE49-F238E27FC236}">
                <a16:creationId xmlns:a16="http://schemas.microsoft.com/office/drawing/2014/main" id="{09F77971-A63E-F30B-2026-F5DCFB898768}"/>
              </a:ext>
            </a:extLst>
          </p:cNvPr>
          <p:cNvSpPr/>
          <p:nvPr/>
        </p:nvSpPr>
        <p:spPr>
          <a:xfrm>
            <a:off x="1523619" y="4748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Model agnostic</a:t>
            </a:r>
            <a:endParaRPr lang="en-US" sz="1000" dirty="0"/>
          </a:p>
        </p:txBody>
      </p:sp>
      <p:sp>
        <p:nvSpPr>
          <p:cNvPr id="40" name="Text 9">
            <a:extLst>
              <a:ext uri="{FF2B5EF4-FFF2-40B4-BE49-F238E27FC236}">
                <a16:creationId xmlns:a16="http://schemas.microsoft.com/office/drawing/2014/main" id="{6B31627F-87F6-E299-2C20-C4653DEC3B26}"/>
              </a:ext>
            </a:extLst>
          </p:cNvPr>
          <p:cNvSpPr/>
          <p:nvPr/>
        </p:nvSpPr>
        <p:spPr>
          <a:xfrm>
            <a:off x="1523619" y="5053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Bring your own model</a:t>
            </a:r>
            <a:endParaRPr lang="en-US" sz="1000" dirty="0"/>
          </a:p>
        </p:txBody>
      </p:sp>
      <p:sp>
        <p:nvSpPr>
          <p:cNvPr id="42" name="Text 10">
            <a:extLst>
              <a:ext uri="{FF2B5EF4-FFF2-40B4-BE49-F238E27FC236}">
                <a16:creationId xmlns:a16="http://schemas.microsoft.com/office/drawing/2014/main" id="{3B95C3D7-4EA4-6B99-E4A6-782F98AB7DCF}"/>
              </a:ext>
            </a:extLst>
          </p:cNvPr>
          <p:cNvSpPr/>
          <p:nvPr/>
        </p:nvSpPr>
        <p:spPr>
          <a:xfrm>
            <a:off x="3847138"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Capabilities</a:t>
            </a:r>
            <a:endParaRPr lang="en-US" sz="1600" dirty="0"/>
          </a:p>
        </p:txBody>
      </p:sp>
      <p:pic>
        <p:nvPicPr>
          <p:cNvPr id="43" name="Image 10">
            <a:extLst>
              <a:ext uri="{FF2B5EF4-FFF2-40B4-BE49-F238E27FC236}">
                <a16:creationId xmlns:a16="http://schemas.microsoft.com/office/drawing/2014/main" id="{3E6B202C-F888-DECD-CF06-8F695E03D8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47138" y="2647064"/>
            <a:ext cx="203149" cy="203149"/>
          </a:xfrm>
          <a:prstGeom prst="rect">
            <a:avLst/>
          </a:prstGeom>
        </p:spPr>
      </p:pic>
      <p:sp>
        <p:nvSpPr>
          <p:cNvPr id="44" name="Text 11">
            <a:extLst>
              <a:ext uri="{FF2B5EF4-FFF2-40B4-BE49-F238E27FC236}">
                <a16:creationId xmlns:a16="http://schemas.microsoft.com/office/drawing/2014/main" id="{0E42F1BF-E4F8-A695-3EA3-D88FA452071C}"/>
              </a:ext>
            </a:extLst>
          </p:cNvPr>
          <p:cNvSpPr/>
          <p:nvPr/>
        </p:nvSpPr>
        <p:spPr>
          <a:xfrm>
            <a:off x="4151862"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Completion</a:t>
            </a:r>
            <a:endParaRPr lang="en-US" sz="1000" dirty="0"/>
          </a:p>
        </p:txBody>
      </p:sp>
      <p:pic>
        <p:nvPicPr>
          <p:cNvPr id="45" name="Image 11">
            <a:extLst>
              <a:ext uri="{FF2B5EF4-FFF2-40B4-BE49-F238E27FC236}">
                <a16:creationId xmlns:a16="http://schemas.microsoft.com/office/drawing/2014/main" id="{C6E0F527-5842-3A93-8974-EBD4F6B6CFA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2951864"/>
            <a:ext cx="203149" cy="203149"/>
          </a:xfrm>
          <a:prstGeom prst="rect">
            <a:avLst/>
          </a:prstGeom>
        </p:spPr>
      </p:pic>
      <p:sp>
        <p:nvSpPr>
          <p:cNvPr id="46" name="Text 12">
            <a:extLst>
              <a:ext uri="{FF2B5EF4-FFF2-40B4-BE49-F238E27FC236}">
                <a16:creationId xmlns:a16="http://schemas.microsoft.com/office/drawing/2014/main" id="{2B235801-0397-5E95-0466-C504ED12CBFC}"/>
              </a:ext>
            </a:extLst>
          </p:cNvPr>
          <p:cNvSpPr/>
          <p:nvPr/>
        </p:nvSpPr>
        <p:spPr>
          <a:xfrm>
            <a:off x="4151862"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Chat</a:t>
            </a:r>
            <a:endParaRPr lang="en-US" sz="1000" dirty="0"/>
          </a:p>
        </p:txBody>
      </p:sp>
      <p:pic>
        <p:nvPicPr>
          <p:cNvPr id="47" name="Image 12">
            <a:extLst>
              <a:ext uri="{FF2B5EF4-FFF2-40B4-BE49-F238E27FC236}">
                <a16:creationId xmlns:a16="http://schemas.microsoft.com/office/drawing/2014/main" id="{2118AE09-C31B-1FF8-2813-1D5A1A11A77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256664"/>
            <a:ext cx="203149" cy="203149"/>
          </a:xfrm>
          <a:prstGeom prst="rect">
            <a:avLst/>
          </a:prstGeom>
        </p:spPr>
      </p:pic>
      <p:sp>
        <p:nvSpPr>
          <p:cNvPr id="48" name="Text 13">
            <a:extLst>
              <a:ext uri="{FF2B5EF4-FFF2-40B4-BE49-F238E27FC236}">
                <a16:creationId xmlns:a16="http://schemas.microsoft.com/office/drawing/2014/main" id="{D2909B3D-5A1E-2768-9024-E71659815285}"/>
              </a:ext>
            </a:extLst>
          </p:cNvPr>
          <p:cNvSpPr/>
          <p:nvPr/>
        </p:nvSpPr>
        <p:spPr>
          <a:xfrm>
            <a:off x="4151862" y="3275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Knowledgebases</a:t>
            </a:r>
            <a:endParaRPr lang="en-US" sz="1000" dirty="0"/>
          </a:p>
        </p:txBody>
      </p:sp>
      <p:pic>
        <p:nvPicPr>
          <p:cNvPr id="49" name="Image 13">
            <a:extLst>
              <a:ext uri="{FF2B5EF4-FFF2-40B4-BE49-F238E27FC236}">
                <a16:creationId xmlns:a16="http://schemas.microsoft.com/office/drawing/2014/main" id="{24F9E36D-1384-55B6-21DF-3F4E1DD43B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561464"/>
            <a:ext cx="203149" cy="203149"/>
          </a:xfrm>
          <a:prstGeom prst="rect">
            <a:avLst/>
          </a:prstGeom>
        </p:spPr>
      </p:pic>
      <p:sp>
        <p:nvSpPr>
          <p:cNvPr id="50" name="Text 14">
            <a:extLst>
              <a:ext uri="{FF2B5EF4-FFF2-40B4-BE49-F238E27FC236}">
                <a16:creationId xmlns:a16="http://schemas.microsoft.com/office/drawing/2014/main" id="{BA30AF4C-C9E9-0A5E-C241-95C03E73CDC5}"/>
              </a:ext>
            </a:extLst>
          </p:cNvPr>
          <p:cNvSpPr/>
          <p:nvPr/>
        </p:nvSpPr>
        <p:spPr>
          <a:xfrm>
            <a:off x="4151862" y="3580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RAG</a:t>
            </a:r>
            <a:endParaRPr lang="en-US" sz="1000" dirty="0"/>
          </a:p>
        </p:txBody>
      </p:sp>
      <p:pic>
        <p:nvPicPr>
          <p:cNvPr id="51" name="Image 14">
            <a:extLst>
              <a:ext uri="{FF2B5EF4-FFF2-40B4-BE49-F238E27FC236}">
                <a16:creationId xmlns:a16="http://schemas.microsoft.com/office/drawing/2014/main" id="{D425D094-8C7A-0B1A-9195-90D70AEFB4C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3866264"/>
            <a:ext cx="203149" cy="203149"/>
          </a:xfrm>
          <a:prstGeom prst="rect">
            <a:avLst/>
          </a:prstGeom>
        </p:spPr>
      </p:pic>
      <p:sp>
        <p:nvSpPr>
          <p:cNvPr id="52" name="Text 15">
            <a:extLst>
              <a:ext uri="{FF2B5EF4-FFF2-40B4-BE49-F238E27FC236}">
                <a16:creationId xmlns:a16="http://schemas.microsoft.com/office/drawing/2014/main" id="{DEFCFEC0-D92E-80BF-7268-BF2E19F979CB}"/>
              </a:ext>
            </a:extLst>
          </p:cNvPr>
          <p:cNvSpPr/>
          <p:nvPr/>
        </p:nvSpPr>
        <p:spPr>
          <a:xfrm>
            <a:off x="4151862" y="3885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Realtime *STS/STT/TTS</a:t>
            </a:r>
            <a:endParaRPr lang="en-US" sz="1000" dirty="0"/>
          </a:p>
        </p:txBody>
      </p:sp>
      <p:pic>
        <p:nvPicPr>
          <p:cNvPr id="53" name="Image 15">
            <a:extLst>
              <a:ext uri="{FF2B5EF4-FFF2-40B4-BE49-F238E27FC236}">
                <a16:creationId xmlns:a16="http://schemas.microsoft.com/office/drawing/2014/main" id="{E8BFBE4A-F83A-BAE0-C50F-73C08E8223B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171064"/>
            <a:ext cx="203149" cy="203149"/>
          </a:xfrm>
          <a:prstGeom prst="rect">
            <a:avLst/>
          </a:prstGeom>
        </p:spPr>
      </p:pic>
      <p:sp>
        <p:nvSpPr>
          <p:cNvPr id="54" name="Text 16">
            <a:extLst>
              <a:ext uri="{FF2B5EF4-FFF2-40B4-BE49-F238E27FC236}">
                <a16:creationId xmlns:a16="http://schemas.microsoft.com/office/drawing/2014/main" id="{6717D689-E804-882B-643F-1FC3A7FEEF74}"/>
              </a:ext>
            </a:extLst>
          </p:cNvPr>
          <p:cNvSpPr/>
          <p:nvPr/>
        </p:nvSpPr>
        <p:spPr>
          <a:xfrm>
            <a:off x="4151862" y="4190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90000"/>
                  </a:srgbClr>
                </a:solidFill>
                <a:latin typeface="Poppins SemiBold" pitchFamily="34" charset="0"/>
                <a:ea typeface="Poppins SemiBold" pitchFamily="34" charset="-122"/>
                <a:cs typeface="Poppins SemiBold" pitchFamily="34" charset="-120"/>
              </a:rPr>
              <a:t>Agents (tools)</a:t>
            </a:r>
            <a:endParaRPr lang="en-US" sz="1000" dirty="0"/>
          </a:p>
        </p:txBody>
      </p:sp>
      <p:pic>
        <p:nvPicPr>
          <p:cNvPr id="55" name="Image 16">
            <a:extLst>
              <a:ext uri="{FF2B5EF4-FFF2-40B4-BE49-F238E27FC236}">
                <a16:creationId xmlns:a16="http://schemas.microsoft.com/office/drawing/2014/main" id="{631A0667-75A4-1CCB-BABF-943C7B76151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475864"/>
            <a:ext cx="203149" cy="203149"/>
          </a:xfrm>
          <a:prstGeom prst="rect">
            <a:avLst/>
          </a:prstGeom>
        </p:spPr>
      </p:pic>
      <p:sp>
        <p:nvSpPr>
          <p:cNvPr id="56" name="Text 17">
            <a:extLst>
              <a:ext uri="{FF2B5EF4-FFF2-40B4-BE49-F238E27FC236}">
                <a16:creationId xmlns:a16="http://schemas.microsoft.com/office/drawing/2014/main" id="{7D912006-7C7E-781D-2183-9EEE49589DA7}"/>
              </a:ext>
            </a:extLst>
          </p:cNvPr>
          <p:cNvSpPr/>
          <p:nvPr/>
        </p:nvSpPr>
        <p:spPr>
          <a:xfrm>
            <a:off x="4151862" y="4494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Multi-modality</a:t>
            </a:r>
            <a:endParaRPr lang="en-US" sz="1000" dirty="0"/>
          </a:p>
        </p:txBody>
      </p:sp>
      <p:sp>
        <p:nvSpPr>
          <p:cNvPr id="58" name="Text 18">
            <a:extLst>
              <a:ext uri="{FF2B5EF4-FFF2-40B4-BE49-F238E27FC236}">
                <a16:creationId xmlns:a16="http://schemas.microsoft.com/office/drawing/2014/main" id="{B7CF4F2F-72EC-2058-F4BD-ACD0DA772B13}"/>
              </a:ext>
            </a:extLst>
          </p:cNvPr>
          <p:cNvSpPr/>
          <p:nvPr/>
        </p:nvSpPr>
        <p:spPr>
          <a:xfrm>
            <a:off x="6475381"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SecOps</a:t>
            </a:r>
            <a:endParaRPr lang="en-US" sz="1600" dirty="0"/>
          </a:p>
        </p:txBody>
      </p:sp>
      <p:pic>
        <p:nvPicPr>
          <p:cNvPr id="59" name="Image 18">
            <a:extLst>
              <a:ext uri="{FF2B5EF4-FFF2-40B4-BE49-F238E27FC236}">
                <a16:creationId xmlns:a16="http://schemas.microsoft.com/office/drawing/2014/main" id="{4DBE9BB3-EB5B-B8BE-E7B9-43978E6E266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2647064"/>
            <a:ext cx="203149" cy="203149"/>
          </a:xfrm>
          <a:prstGeom prst="rect">
            <a:avLst/>
          </a:prstGeom>
        </p:spPr>
      </p:pic>
      <p:sp>
        <p:nvSpPr>
          <p:cNvPr id="60" name="Text 19">
            <a:extLst>
              <a:ext uri="{FF2B5EF4-FFF2-40B4-BE49-F238E27FC236}">
                <a16:creationId xmlns:a16="http://schemas.microsoft.com/office/drawing/2014/main" id="{415584D5-663E-33CE-837A-A31E8F3DBD13}"/>
              </a:ext>
            </a:extLst>
          </p:cNvPr>
          <p:cNvSpPr/>
          <p:nvPr/>
        </p:nvSpPr>
        <p:spPr>
          <a:xfrm>
            <a:off x="6780105" y="2647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injection protection</a:t>
            </a:r>
            <a:endParaRPr lang="en-US" sz="1000" dirty="0"/>
          </a:p>
        </p:txBody>
      </p:sp>
      <p:pic>
        <p:nvPicPr>
          <p:cNvPr id="61" name="Image 19">
            <a:extLst>
              <a:ext uri="{FF2B5EF4-FFF2-40B4-BE49-F238E27FC236}">
                <a16:creationId xmlns:a16="http://schemas.microsoft.com/office/drawing/2014/main" id="{3E70A751-5BF7-72BD-26BC-F91E73C35A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078864"/>
            <a:ext cx="203149" cy="203149"/>
          </a:xfrm>
          <a:prstGeom prst="rect">
            <a:avLst/>
          </a:prstGeom>
        </p:spPr>
      </p:pic>
      <p:sp>
        <p:nvSpPr>
          <p:cNvPr id="62" name="Text 20">
            <a:extLst>
              <a:ext uri="{FF2B5EF4-FFF2-40B4-BE49-F238E27FC236}">
                <a16:creationId xmlns:a16="http://schemas.microsoft.com/office/drawing/2014/main" id="{798642B1-CB4C-0EF1-6BB6-18BAFBA339B6}"/>
              </a:ext>
            </a:extLst>
          </p:cNvPr>
          <p:cNvSpPr/>
          <p:nvPr/>
        </p:nvSpPr>
        <p:spPr>
          <a:xfrm>
            <a:off x="6780105" y="3097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Data leakage detection</a:t>
            </a:r>
            <a:endParaRPr lang="en-US" sz="1000" dirty="0"/>
          </a:p>
        </p:txBody>
      </p:sp>
      <p:pic>
        <p:nvPicPr>
          <p:cNvPr id="63" name="Image 20">
            <a:extLst>
              <a:ext uri="{FF2B5EF4-FFF2-40B4-BE49-F238E27FC236}">
                <a16:creationId xmlns:a16="http://schemas.microsoft.com/office/drawing/2014/main" id="{D0202CCD-87DB-0895-F389-3615397AFFA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383664"/>
            <a:ext cx="203149" cy="203149"/>
          </a:xfrm>
          <a:prstGeom prst="rect">
            <a:avLst/>
          </a:prstGeom>
        </p:spPr>
      </p:pic>
      <p:sp>
        <p:nvSpPr>
          <p:cNvPr id="64" name="Text 21">
            <a:extLst>
              <a:ext uri="{FF2B5EF4-FFF2-40B4-BE49-F238E27FC236}">
                <a16:creationId xmlns:a16="http://schemas.microsoft.com/office/drawing/2014/main" id="{C753B16E-B81D-6844-E75D-CA01C623B05D}"/>
              </a:ext>
            </a:extLst>
          </p:cNvPr>
          <p:cNvSpPr/>
          <p:nvPr/>
        </p:nvSpPr>
        <p:spPr>
          <a:xfrm>
            <a:off x="6780105"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Content moderation</a:t>
            </a:r>
            <a:endParaRPr lang="en-US" sz="1000" dirty="0"/>
          </a:p>
        </p:txBody>
      </p:sp>
      <p:sp>
        <p:nvSpPr>
          <p:cNvPr id="66" name="Text 22">
            <a:extLst>
              <a:ext uri="{FF2B5EF4-FFF2-40B4-BE49-F238E27FC236}">
                <a16:creationId xmlns:a16="http://schemas.microsoft.com/office/drawing/2014/main" id="{A64BAF26-9FA5-F11D-CBD9-E7835495D561}"/>
              </a:ext>
            </a:extLst>
          </p:cNvPr>
          <p:cNvSpPr/>
          <p:nvPr/>
        </p:nvSpPr>
        <p:spPr>
          <a:xfrm>
            <a:off x="9103624"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DevOps</a:t>
            </a:r>
            <a:endParaRPr lang="en-US" sz="1600" dirty="0"/>
          </a:p>
        </p:txBody>
      </p:sp>
      <p:pic>
        <p:nvPicPr>
          <p:cNvPr id="67" name="Image 22">
            <a:extLst>
              <a:ext uri="{FF2B5EF4-FFF2-40B4-BE49-F238E27FC236}">
                <a16:creationId xmlns:a16="http://schemas.microsoft.com/office/drawing/2014/main" id="{80BC9BC2-DF21-0D4D-3465-FC6A46D3F0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647064"/>
            <a:ext cx="203149" cy="203149"/>
          </a:xfrm>
          <a:prstGeom prst="rect">
            <a:avLst/>
          </a:prstGeom>
        </p:spPr>
      </p:pic>
      <p:sp>
        <p:nvSpPr>
          <p:cNvPr id="68" name="Text 23">
            <a:extLst>
              <a:ext uri="{FF2B5EF4-FFF2-40B4-BE49-F238E27FC236}">
                <a16:creationId xmlns:a16="http://schemas.microsoft.com/office/drawing/2014/main" id="{3C7062FB-F332-AB07-BDD1-F28B3B05E011}"/>
              </a:ext>
            </a:extLst>
          </p:cNvPr>
          <p:cNvSpPr/>
          <p:nvPr/>
        </p:nvSpPr>
        <p:spPr>
          <a:xfrm>
            <a:off x="9408347"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AD integration</a:t>
            </a:r>
            <a:endParaRPr lang="en-US" sz="1000" dirty="0"/>
          </a:p>
        </p:txBody>
      </p:sp>
      <p:pic>
        <p:nvPicPr>
          <p:cNvPr id="69" name="Image 23">
            <a:extLst>
              <a:ext uri="{FF2B5EF4-FFF2-40B4-BE49-F238E27FC236}">
                <a16:creationId xmlns:a16="http://schemas.microsoft.com/office/drawing/2014/main" id="{021B291C-7240-9112-2660-B64DD48508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951864"/>
            <a:ext cx="203149" cy="203149"/>
          </a:xfrm>
          <a:prstGeom prst="rect">
            <a:avLst/>
          </a:prstGeom>
        </p:spPr>
      </p:pic>
      <p:sp>
        <p:nvSpPr>
          <p:cNvPr id="70" name="Text 24">
            <a:extLst>
              <a:ext uri="{FF2B5EF4-FFF2-40B4-BE49-F238E27FC236}">
                <a16:creationId xmlns:a16="http://schemas.microsoft.com/office/drawing/2014/main" id="{7BA328B8-B920-560E-EFF9-EE3A62C1F989}"/>
              </a:ext>
            </a:extLst>
          </p:cNvPr>
          <p:cNvSpPr/>
          <p:nvPr/>
        </p:nvSpPr>
        <p:spPr>
          <a:xfrm>
            <a:off x="9408347"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Tracing</a:t>
            </a:r>
            <a:endParaRPr lang="en-US" sz="1000" dirty="0"/>
          </a:p>
        </p:txBody>
      </p:sp>
      <p:pic>
        <p:nvPicPr>
          <p:cNvPr id="71" name="Image 24">
            <a:extLst>
              <a:ext uri="{FF2B5EF4-FFF2-40B4-BE49-F238E27FC236}">
                <a16:creationId xmlns:a16="http://schemas.microsoft.com/office/drawing/2014/main" id="{8DF73B7D-2D28-A82C-F098-1A46407713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256664"/>
            <a:ext cx="203149" cy="203149"/>
          </a:xfrm>
          <a:prstGeom prst="rect">
            <a:avLst/>
          </a:prstGeom>
        </p:spPr>
      </p:pic>
      <p:sp>
        <p:nvSpPr>
          <p:cNvPr id="72" name="Text 25">
            <a:extLst>
              <a:ext uri="{FF2B5EF4-FFF2-40B4-BE49-F238E27FC236}">
                <a16:creationId xmlns:a16="http://schemas.microsoft.com/office/drawing/2014/main" id="{EF08CF48-108B-9D72-B642-1CC346F907DC}"/>
              </a:ext>
            </a:extLst>
          </p:cNvPr>
          <p:cNvSpPr/>
          <p:nvPr/>
        </p:nvSpPr>
        <p:spPr>
          <a:xfrm>
            <a:off x="9713071" y="32756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Calls</a:t>
            </a:r>
            <a:endParaRPr lang="en-US" sz="1000" dirty="0"/>
          </a:p>
        </p:txBody>
      </p:sp>
      <p:pic>
        <p:nvPicPr>
          <p:cNvPr id="73" name="Image 25">
            <a:extLst>
              <a:ext uri="{FF2B5EF4-FFF2-40B4-BE49-F238E27FC236}">
                <a16:creationId xmlns:a16="http://schemas.microsoft.com/office/drawing/2014/main" id="{1A16F273-9ABA-DB82-F370-37042C89960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561464"/>
            <a:ext cx="203149" cy="203149"/>
          </a:xfrm>
          <a:prstGeom prst="rect">
            <a:avLst/>
          </a:prstGeom>
        </p:spPr>
      </p:pic>
      <p:sp>
        <p:nvSpPr>
          <p:cNvPr id="74" name="Text 26">
            <a:extLst>
              <a:ext uri="{FF2B5EF4-FFF2-40B4-BE49-F238E27FC236}">
                <a16:creationId xmlns:a16="http://schemas.microsoft.com/office/drawing/2014/main" id="{DFF2730C-49D6-265B-BAC8-6E6F0A87632D}"/>
              </a:ext>
            </a:extLst>
          </p:cNvPr>
          <p:cNvSpPr/>
          <p:nvPr/>
        </p:nvSpPr>
        <p:spPr>
          <a:xfrm>
            <a:off x="9713071" y="35804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Generation</a:t>
            </a:r>
            <a:endParaRPr lang="en-US" sz="1000" dirty="0"/>
          </a:p>
        </p:txBody>
      </p:sp>
      <p:pic>
        <p:nvPicPr>
          <p:cNvPr id="75" name="Image 26">
            <a:extLst>
              <a:ext uri="{FF2B5EF4-FFF2-40B4-BE49-F238E27FC236}">
                <a16:creationId xmlns:a16="http://schemas.microsoft.com/office/drawing/2014/main" id="{3FAD78EC-67C1-74A2-7F79-D0CDC35343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866264"/>
            <a:ext cx="203149" cy="203149"/>
          </a:xfrm>
          <a:prstGeom prst="rect">
            <a:avLst/>
          </a:prstGeom>
        </p:spPr>
      </p:pic>
      <p:sp>
        <p:nvSpPr>
          <p:cNvPr id="76" name="Text 27">
            <a:extLst>
              <a:ext uri="{FF2B5EF4-FFF2-40B4-BE49-F238E27FC236}">
                <a16:creationId xmlns:a16="http://schemas.microsoft.com/office/drawing/2014/main" id="{F65AE5D7-3DBA-A726-1C2E-D70EE8AEB6F2}"/>
              </a:ext>
            </a:extLst>
          </p:cNvPr>
          <p:cNvSpPr/>
          <p:nvPr/>
        </p:nvSpPr>
        <p:spPr>
          <a:xfrm>
            <a:off x="9713071" y="38852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Latencies</a:t>
            </a:r>
            <a:endParaRPr lang="en-US" sz="1000" dirty="0"/>
          </a:p>
        </p:txBody>
      </p:sp>
      <p:pic>
        <p:nvPicPr>
          <p:cNvPr id="77" name="Image 27">
            <a:extLst>
              <a:ext uri="{FF2B5EF4-FFF2-40B4-BE49-F238E27FC236}">
                <a16:creationId xmlns:a16="http://schemas.microsoft.com/office/drawing/2014/main" id="{ED727928-C125-B270-6661-90323D622F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4171064"/>
            <a:ext cx="203149" cy="203149"/>
          </a:xfrm>
          <a:prstGeom prst="rect">
            <a:avLst/>
          </a:prstGeom>
        </p:spPr>
      </p:pic>
      <p:sp>
        <p:nvSpPr>
          <p:cNvPr id="78" name="Text 28">
            <a:extLst>
              <a:ext uri="{FF2B5EF4-FFF2-40B4-BE49-F238E27FC236}">
                <a16:creationId xmlns:a16="http://schemas.microsoft.com/office/drawing/2014/main" id="{15298A1D-F77B-3038-DCA7-216EE3B6C012}"/>
              </a:ext>
            </a:extLst>
          </p:cNvPr>
          <p:cNvSpPr/>
          <p:nvPr/>
        </p:nvSpPr>
        <p:spPr>
          <a:xfrm>
            <a:off x="9713071" y="41900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Cost</a:t>
            </a:r>
            <a:endParaRPr lang="en-US" sz="1000" dirty="0"/>
          </a:p>
        </p:txBody>
      </p:sp>
      <p:pic>
        <p:nvPicPr>
          <p:cNvPr id="79" name="Image 28">
            <a:extLst>
              <a:ext uri="{FF2B5EF4-FFF2-40B4-BE49-F238E27FC236}">
                <a16:creationId xmlns:a16="http://schemas.microsoft.com/office/drawing/2014/main" id="{E900EF6F-9CF2-23F4-3316-B875E879F8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08347" y="4475864"/>
            <a:ext cx="203149" cy="203149"/>
          </a:xfrm>
          <a:prstGeom prst="rect">
            <a:avLst/>
          </a:prstGeom>
        </p:spPr>
      </p:pic>
      <p:sp>
        <p:nvSpPr>
          <p:cNvPr id="80" name="Text 29">
            <a:extLst>
              <a:ext uri="{FF2B5EF4-FFF2-40B4-BE49-F238E27FC236}">
                <a16:creationId xmlns:a16="http://schemas.microsoft.com/office/drawing/2014/main" id="{135FA07B-C051-11A1-70BC-64AB9A4A0AE8}"/>
              </a:ext>
            </a:extLst>
          </p:cNvPr>
          <p:cNvSpPr/>
          <p:nvPr/>
        </p:nvSpPr>
        <p:spPr>
          <a:xfrm>
            <a:off x="9713071" y="44948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Users</a:t>
            </a:r>
            <a:endParaRPr lang="en-US" sz="1000" dirty="0"/>
          </a:p>
        </p:txBody>
      </p:sp>
      <p:pic>
        <p:nvPicPr>
          <p:cNvPr id="81" name="Image 29">
            <a:extLst>
              <a:ext uri="{FF2B5EF4-FFF2-40B4-BE49-F238E27FC236}">
                <a16:creationId xmlns:a16="http://schemas.microsoft.com/office/drawing/2014/main" id="{EA37D43D-622D-751E-423E-770EE1AB464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4780664"/>
            <a:ext cx="203149" cy="203149"/>
          </a:xfrm>
          <a:prstGeom prst="rect">
            <a:avLst/>
          </a:prstGeom>
        </p:spPr>
      </p:pic>
      <p:sp>
        <p:nvSpPr>
          <p:cNvPr id="82" name="Text 30">
            <a:extLst>
              <a:ext uri="{FF2B5EF4-FFF2-40B4-BE49-F238E27FC236}">
                <a16:creationId xmlns:a16="http://schemas.microsoft.com/office/drawing/2014/main" id="{0FB4055D-F04D-D9C4-62F3-B10819D3FB42}"/>
              </a:ext>
            </a:extLst>
          </p:cNvPr>
          <p:cNvSpPr/>
          <p:nvPr/>
        </p:nvSpPr>
        <p:spPr>
          <a:xfrm>
            <a:off x="9408347" y="4799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Load-balancing</a:t>
            </a:r>
            <a:endParaRPr lang="en-US" sz="1000" dirty="0"/>
          </a:p>
        </p:txBody>
      </p:sp>
      <p:pic>
        <p:nvPicPr>
          <p:cNvPr id="83" name="Image 30">
            <a:extLst>
              <a:ext uri="{FF2B5EF4-FFF2-40B4-BE49-F238E27FC236}">
                <a16:creationId xmlns:a16="http://schemas.microsoft.com/office/drawing/2014/main" id="{E68F3800-AE70-DC91-E8E7-24579C41083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085464"/>
            <a:ext cx="203149" cy="203149"/>
          </a:xfrm>
          <a:prstGeom prst="rect">
            <a:avLst/>
          </a:prstGeom>
        </p:spPr>
      </p:pic>
      <p:sp>
        <p:nvSpPr>
          <p:cNvPr id="84" name="Text 31">
            <a:extLst>
              <a:ext uri="{FF2B5EF4-FFF2-40B4-BE49-F238E27FC236}">
                <a16:creationId xmlns:a16="http://schemas.microsoft.com/office/drawing/2014/main" id="{0DF7453A-9629-BF61-C504-56D101AD16D6}"/>
              </a:ext>
            </a:extLst>
          </p:cNvPr>
          <p:cNvSpPr/>
          <p:nvPr/>
        </p:nvSpPr>
        <p:spPr>
          <a:xfrm>
            <a:off x="9408347" y="5104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 feedback</a:t>
            </a:r>
            <a:endParaRPr lang="en-US" sz="1000" dirty="0"/>
          </a:p>
        </p:txBody>
      </p:sp>
      <p:pic>
        <p:nvPicPr>
          <p:cNvPr id="85" name="Image 31">
            <a:extLst>
              <a:ext uri="{FF2B5EF4-FFF2-40B4-BE49-F238E27FC236}">
                <a16:creationId xmlns:a16="http://schemas.microsoft.com/office/drawing/2014/main" id="{EAA7845D-94F4-E606-0C80-39078A8B26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03624" y="5390264"/>
            <a:ext cx="203149" cy="203149"/>
          </a:xfrm>
          <a:prstGeom prst="rect">
            <a:avLst/>
          </a:prstGeom>
        </p:spPr>
      </p:pic>
      <p:sp>
        <p:nvSpPr>
          <p:cNvPr id="86" name="Text 32">
            <a:extLst>
              <a:ext uri="{FF2B5EF4-FFF2-40B4-BE49-F238E27FC236}">
                <a16:creationId xmlns:a16="http://schemas.microsoft.com/office/drawing/2014/main" id="{EE69A926-B43E-53B8-85EA-6471BE660EEF}"/>
              </a:ext>
            </a:extLst>
          </p:cNvPr>
          <p:cNvSpPr/>
          <p:nvPr/>
        </p:nvSpPr>
        <p:spPr>
          <a:xfrm>
            <a:off x="9408347" y="5409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LLM Eval framework</a:t>
            </a:r>
            <a:endParaRPr lang="en-US" sz="1000" dirty="0"/>
          </a:p>
        </p:txBody>
      </p:sp>
      <p:pic>
        <p:nvPicPr>
          <p:cNvPr id="88" name="Image 23">
            <a:extLst>
              <a:ext uri="{FF2B5EF4-FFF2-40B4-BE49-F238E27FC236}">
                <a16:creationId xmlns:a16="http://schemas.microsoft.com/office/drawing/2014/main" id="{AB3D0E7B-C393-4F3C-AF28-7B24D1CBAE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75381" y="3382971"/>
            <a:ext cx="203149" cy="203149"/>
          </a:xfrm>
          <a:prstGeom prst="rect">
            <a:avLst/>
          </a:prstGeom>
        </p:spPr>
      </p:pic>
      <p:pic>
        <p:nvPicPr>
          <p:cNvPr id="89" name="Image 30">
            <a:extLst>
              <a:ext uri="{FF2B5EF4-FFF2-40B4-BE49-F238E27FC236}">
                <a16:creationId xmlns:a16="http://schemas.microsoft.com/office/drawing/2014/main" id="{C94F2CD5-7C8F-4E99-87A8-00AC4066AE5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390263"/>
            <a:ext cx="203149" cy="203149"/>
          </a:xfrm>
          <a:prstGeom prst="rect">
            <a:avLst/>
          </a:prstGeom>
        </p:spPr>
      </p:pic>
      <p:pic>
        <p:nvPicPr>
          <p:cNvPr id="90" name="Image 2">
            <a:extLst>
              <a:ext uri="{FF2B5EF4-FFF2-40B4-BE49-F238E27FC236}">
                <a16:creationId xmlns:a16="http://schemas.microsoft.com/office/drawing/2014/main" id="{0E8893FF-59AB-4AB0-87C9-EC7E2C70A2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4" y="3358238"/>
            <a:ext cx="203149" cy="203149"/>
          </a:xfrm>
          <a:prstGeom prst="rect">
            <a:avLst/>
          </a:prstGeom>
        </p:spPr>
      </p:pic>
      <p:pic>
        <p:nvPicPr>
          <p:cNvPr id="91" name="Image 2">
            <a:extLst>
              <a:ext uri="{FF2B5EF4-FFF2-40B4-BE49-F238E27FC236}">
                <a16:creationId xmlns:a16="http://schemas.microsoft.com/office/drawing/2014/main" id="{A8D39C0C-341E-4303-A7F3-58742A354F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4357278"/>
            <a:ext cx="203149" cy="203149"/>
          </a:xfrm>
          <a:prstGeom prst="rect">
            <a:avLst/>
          </a:prstGeom>
        </p:spPr>
      </p:pic>
      <p:pic>
        <p:nvPicPr>
          <p:cNvPr id="92" name="Image 2">
            <a:extLst>
              <a:ext uri="{FF2B5EF4-FFF2-40B4-BE49-F238E27FC236}">
                <a16:creationId xmlns:a16="http://schemas.microsoft.com/office/drawing/2014/main" id="{8801CF20-0BD1-4946-AA6F-1EE93302E4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3" y="4735722"/>
            <a:ext cx="203149" cy="203149"/>
          </a:xfrm>
          <a:prstGeom prst="rect">
            <a:avLst/>
          </a:prstGeom>
        </p:spPr>
      </p:pic>
      <p:pic>
        <p:nvPicPr>
          <p:cNvPr id="93" name="Image 2">
            <a:extLst>
              <a:ext uri="{FF2B5EF4-FFF2-40B4-BE49-F238E27FC236}">
                <a16:creationId xmlns:a16="http://schemas.microsoft.com/office/drawing/2014/main" id="{9868BB5C-0375-471A-BB7E-8B11026097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2" y="5043934"/>
            <a:ext cx="203149" cy="203149"/>
          </a:xfrm>
          <a:prstGeom prst="rect">
            <a:avLst/>
          </a:prstGeom>
        </p:spPr>
      </p:pic>
    </p:spTree>
    <p:extLst>
      <p:ext uri="{BB962C8B-B14F-4D97-AF65-F5344CB8AC3E}">
        <p14:creationId xmlns:p14="http://schemas.microsoft.com/office/powerpoint/2010/main" val="239422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EAB0B-EECD-4268-87B7-A377F1A66959}"/>
              </a:ext>
            </a:extLst>
          </p:cNvPr>
          <p:cNvPicPr>
            <a:picLocks noChangeAspect="1"/>
          </p:cNvPicPr>
          <p:nvPr/>
        </p:nvPicPr>
        <p:blipFill rotWithShape="1">
          <a:blip r:embed="rId3"/>
          <a:srcRect b="10776"/>
          <a:stretch/>
        </p:blipFill>
        <p:spPr>
          <a:xfrm>
            <a:off x="522631" y="1285240"/>
            <a:ext cx="11384889" cy="3680460"/>
          </a:xfrm>
          <a:prstGeom prst="rect">
            <a:avLst/>
          </a:prstGeom>
        </p:spPr>
      </p:pic>
      <p:sp>
        <p:nvSpPr>
          <p:cNvPr id="2" name="Rectangle 1">
            <a:extLst>
              <a:ext uri="{FF2B5EF4-FFF2-40B4-BE49-F238E27FC236}">
                <a16:creationId xmlns:a16="http://schemas.microsoft.com/office/drawing/2014/main" id="{54B2F1C5-1510-A130-58A4-41D152D6E8A8}"/>
              </a:ext>
            </a:extLst>
          </p:cNvPr>
          <p:cNvSpPr/>
          <p:nvPr/>
        </p:nvSpPr>
        <p:spPr>
          <a:xfrm>
            <a:off x="7480300" y="1285240"/>
            <a:ext cx="4427220" cy="3680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2C3C045F-45A3-9DDF-2CA4-729ECF51ACA9}"/>
              </a:ext>
            </a:extLst>
          </p:cNvPr>
          <p:cNvPicPr>
            <a:picLocks noChangeAspect="1"/>
          </p:cNvPicPr>
          <p:nvPr/>
        </p:nvPicPr>
        <p:blipFill>
          <a:blip r:embed="rId4"/>
          <a:stretch>
            <a:fillRect/>
          </a:stretch>
        </p:blipFill>
        <p:spPr>
          <a:xfrm>
            <a:off x="8499455" y="2085627"/>
            <a:ext cx="2388910" cy="2079686"/>
          </a:xfrm>
          <a:prstGeom prst="rect">
            <a:avLst/>
          </a:prstGeom>
        </p:spPr>
      </p:pic>
    </p:spTree>
    <p:extLst>
      <p:ext uri="{BB962C8B-B14F-4D97-AF65-F5344CB8AC3E}">
        <p14:creationId xmlns:p14="http://schemas.microsoft.com/office/powerpoint/2010/main" val="415933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large screen&#10;&#10;Description automatically generated">
            <a:extLst>
              <a:ext uri="{FF2B5EF4-FFF2-40B4-BE49-F238E27FC236}">
                <a16:creationId xmlns:a16="http://schemas.microsoft.com/office/drawing/2014/main" id="{4C2A15EC-77B9-B6ED-9405-438F957BE399}"/>
              </a:ext>
            </a:extLst>
          </p:cNvPr>
          <p:cNvPicPr>
            <a:picLocks noChangeAspect="1"/>
          </p:cNvPicPr>
          <p:nvPr/>
        </p:nvPicPr>
        <p:blipFill>
          <a:blip r:embed="rId3"/>
          <a:stretch>
            <a:fillRect/>
          </a:stretch>
        </p:blipFill>
        <p:spPr>
          <a:xfrm>
            <a:off x="-26377" y="-45720"/>
            <a:ext cx="12244754" cy="7797928"/>
          </a:xfrm>
          <a:prstGeom prst="rect">
            <a:avLst/>
          </a:prstGeom>
          <a:ln w="57150">
            <a:noFill/>
            <a:prstDash val="solid"/>
          </a:ln>
        </p:spPr>
      </p:pic>
      <p:pic>
        <p:nvPicPr>
          <p:cNvPr id="1030" name="Picture 6" descr="Beating the cycle: Building resilience ...">
            <a:extLst>
              <a:ext uri="{FF2B5EF4-FFF2-40B4-BE49-F238E27FC236}">
                <a16:creationId xmlns:a16="http://schemas.microsoft.com/office/drawing/2014/main" id="{3E5EAACF-B749-407C-B07E-18B5BE031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955" y="392487"/>
            <a:ext cx="1691743" cy="5398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339F52-DBCF-4FEC-BB8A-20C75D8502D1}"/>
              </a:ext>
            </a:extLst>
          </p:cNvPr>
          <p:cNvSpPr/>
          <p:nvPr/>
        </p:nvSpPr>
        <p:spPr>
          <a:xfrm flipV="1">
            <a:off x="5098273" y="2914239"/>
            <a:ext cx="3137906" cy="1269634"/>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92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E86ACAA-B29C-F4CE-D801-BD3AC97B4E5A}"/>
              </a:ext>
            </a:extLst>
          </p:cNvPr>
          <p:cNvSpPr/>
          <p:nvPr/>
        </p:nvSpPr>
        <p:spPr>
          <a:xfrm>
            <a:off x="6196711" y="3863183"/>
            <a:ext cx="5084064" cy="2176374"/>
          </a:xfrm>
          <a:prstGeom prst="roundRect">
            <a:avLst>
              <a:gd name="adj" fmla="val 9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Rounded Rectangle 2">
            <a:extLst>
              <a:ext uri="{FF2B5EF4-FFF2-40B4-BE49-F238E27FC236}">
                <a16:creationId xmlns:a16="http://schemas.microsoft.com/office/drawing/2014/main" id="{71FCDD4A-41AE-0DBF-E214-484D9F3ADAD9}"/>
              </a:ext>
            </a:extLst>
          </p:cNvPr>
          <p:cNvSpPr/>
          <p:nvPr/>
        </p:nvSpPr>
        <p:spPr>
          <a:xfrm>
            <a:off x="6196711" y="1899979"/>
            <a:ext cx="5084064" cy="1773275"/>
          </a:xfrm>
          <a:prstGeom prst="roundRect">
            <a:avLst>
              <a:gd name="adj" fmla="val 11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p:txBody>
          <a:bodyPr>
            <a:normAutofit/>
          </a:bodyPr>
          <a:lstStyle/>
          <a:p>
            <a:r>
              <a:rPr lang="da-DK" dirty="0">
                <a:solidFill>
                  <a:srgbClr val="2C3A41"/>
                </a:solidFill>
              </a:rPr>
              <a:t>AI </a:t>
            </a:r>
            <a:r>
              <a:rPr lang="da-DK" dirty="0" err="1">
                <a:solidFill>
                  <a:srgbClr val="2C3A41"/>
                </a:solidFill>
              </a:rPr>
              <a:t>enablement</a:t>
            </a:r>
            <a:endParaRPr lang="da-DK" dirty="0">
              <a:solidFill>
                <a:srgbClr val="2C3A41"/>
              </a:solidFill>
            </a:endParaRPr>
          </a:p>
        </p:txBody>
      </p:sp>
      <p:sp>
        <p:nvSpPr>
          <p:cNvPr id="4" name="TextBox 3">
            <a:extLst>
              <a:ext uri="{FF2B5EF4-FFF2-40B4-BE49-F238E27FC236}">
                <a16:creationId xmlns:a16="http://schemas.microsoft.com/office/drawing/2014/main" id="{500C0F74-9174-E3CE-E2CF-EC689C5D58A5}"/>
              </a:ext>
            </a:extLst>
          </p:cNvPr>
          <p:cNvSpPr txBox="1"/>
          <p:nvPr/>
        </p:nvSpPr>
        <p:spPr>
          <a:xfrm>
            <a:off x="1514104" y="1971304"/>
            <a:ext cx="45719" cy="369332"/>
          </a:xfrm>
          <a:prstGeom prst="rect">
            <a:avLst/>
          </a:prstGeom>
          <a:noFill/>
        </p:spPr>
        <p:txBody>
          <a:bodyPr wrap="square" rtlCol="0">
            <a:spAutoFit/>
          </a:bodyPr>
          <a:lstStyle/>
          <a:p>
            <a:endParaRPr lang="da-DK" dirty="0"/>
          </a:p>
        </p:txBody>
      </p:sp>
      <p:sp>
        <p:nvSpPr>
          <p:cNvPr id="6" name="Rounded Rectangle 5">
            <a:extLst>
              <a:ext uri="{FF2B5EF4-FFF2-40B4-BE49-F238E27FC236}">
                <a16:creationId xmlns:a16="http://schemas.microsoft.com/office/drawing/2014/main" id="{2DDBEAE7-842A-D4B3-6CEA-0A1C1B970FB9}"/>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9">
            <a:extLst>
              <a:ext uri="{FF2B5EF4-FFF2-40B4-BE49-F238E27FC236}">
                <a16:creationId xmlns:a16="http://schemas.microsoft.com/office/drawing/2014/main" id="{FBBEC1F9-92BD-55E7-C155-27C5FE658955}"/>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grpSp>
        <p:nvGrpSpPr>
          <p:cNvPr id="18" name="Group 17">
            <a:extLst>
              <a:ext uri="{FF2B5EF4-FFF2-40B4-BE49-F238E27FC236}">
                <a16:creationId xmlns:a16="http://schemas.microsoft.com/office/drawing/2014/main" id="{004CCCA7-6FBF-4039-8B34-5D44E2F86FB2}"/>
              </a:ext>
            </a:extLst>
          </p:cNvPr>
          <p:cNvGrpSpPr/>
          <p:nvPr/>
        </p:nvGrpSpPr>
        <p:grpSpPr>
          <a:xfrm>
            <a:off x="925898" y="1958885"/>
            <a:ext cx="5084064" cy="4139577"/>
            <a:chOff x="911227" y="1899980"/>
            <a:chExt cx="5084064" cy="4139577"/>
          </a:xfrm>
        </p:grpSpPr>
        <p:sp>
          <p:nvSpPr>
            <p:cNvPr id="19" name="Rounded Rectangle 5">
              <a:extLst>
                <a:ext uri="{FF2B5EF4-FFF2-40B4-BE49-F238E27FC236}">
                  <a16:creationId xmlns:a16="http://schemas.microsoft.com/office/drawing/2014/main" id="{F98218FA-14F4-4E31-9AA1-F7A9011BB270}"/>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0" name="Rectangle 19">
              <a:extLst>
                <a:ext uri="{FF2B5EF4-FFF2-40B4-BE49-F238E27FC236}">
                  <a16:creationId xmlns:a16="http://schemas.microsoft.com/office/drawing/2014/main" id="{A00B882C-DB3A-4CCF-97CA-4CA346CEB1BC}"/>
                </a:ext>
              </a:extLst>
            </p:cNvPr>
            <p:cNvSpPr/>
            <p:nvPr/>
          </p:nvSpPr>
          <p:spPr>
            <a:xfrm>
              <a:off x="1204188" y="2489200"/>
              <a:ext cx="4498143" cy="3259382"/>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DC6E4A5-8A44-47F7-A5D1-773C1DD2E25C}"/>
                </a:ext>
              </a:extLst>
            </p:cNvPr>
            <p:cNvPicPr>
              <a:picLocks noChangeAspect="1"/>
            </p:cNvPicPr>
            <p:nvPr/>
          </p:nvPicPr>
          <p:blipFill rotWithShape="1">
            <a:blip r:embed="rId3"/>
            <a:srcRect t="9908"/>
            <a:stretch/>
          </p:blipFill>
          <p:spPr>
            <a:xfrm>
              <a:off x="1408649" y="2489200"/>
              <a:ext cx="4089221" cy="3259382"/>
            </a:xfrm>
            <a:prstGeom prst="rect">
              <a:avLst/>
            </a:prstGeom>
          </p:spPr>
        </p:pic>
        <p:pic>
          <p:nvPicPr>
            <p:cNvPr id="22" name="Picture 21">
              <a:extLst>
                <a:ext uri="{FF2B5EF4-FFF2-40B4-BE49-F238E27FC236}">
                  <a16:creationId xmlns:a16="http://schemas.microsoft.com/office/drawing/2014/main" id="{4EE5E051-3BF3-4828-BC93-9302CA9F029A}"/>
                </a:ext>
              </a:extLst>
            </p:cNvPr>
            <p:cNvPicPr>
              <a:picLocks noChangeAspect="1"/>
            </p:cNvPicPr>
            <p:nvPr/>
          </p:nvPicPr>
          <p:blipFill rotWithShape="1">
            <a:blip r:embed="rId3"/>
            <a:srcRect l="12341" b="90092"/>
            <a:stretch/>
          </p:blipFill>
          <p:spPr>
            <a:xfrm>
              <a:off x="1536963" y="2130757"/>
              <a:ext cx="3584589" cy="358444"/>
            </a:xfrm>
            <a:prstGeom prst="rect">
              <a:avLst/>
            </a:prstGeom>
          </p:spPr>
        </p:pic>
      </p:grpSp>
      <p:pic>
        <p:nvPicPr>
          <p:cNvPr id="13" name="Picture 12">
            <a:extLst>
              <a:ext uri="{FF2B5EF4-FFF2-40B4-BE49-F238E27FC236}">
                <a16:creationId xmlns:a16="http://schemas.microsoft.com/office/drawing/2014/main" id="{1FB56FF7-E04E-4A7B-BFBC-D043B5D5594D}"/>
              </a:ext>
            </a:extLst>
          </p:cNvPr>
          <p:cNvPicPr>
            <a:picLocks noChangeAspect="1"/>
          </p:cNvPicPr>
          <p:nvPr/>
        </p:nvPicPr>
        <p:blipFill>
          <a:blip r:embed="rId4"/>
          <a:stretch>
            <a:fillRect/>
          </a:stretch>
        </p:blipFill>
        <p:spPr>
          <a:xfrm>
            <a:off x="6433998" y="4338505"/>
            <a:ext cx="4654893" cy="1275084"/>
          </a:xfrm>
          <a:prstGeom prst="rect">
            <a:avLst/>
          </a:prstGeom>
        </p:spPr>
      </p:pic>
      <p:pic>
        <p:nvPicPr>
          <p:cNvPr id="14" name="Picture 13">
            <a:extLst>
              <a:ext uri="{FF2B5EF4-FFF2-40B4-BE49-F238E27FC236}">
                <a16:creationId xmlns:a16="http://schemas.microsoft.com/office/drawing/2014/main" id="{AD3025A5-BE23-4F94-B369-10E07B89B829}"/>
              </a:ext>
            </a:extLst>
          </p:cNvPr>
          <p:cNvPicPr>
            <a:picLocks noChangeAspect="1"/>
          </p:cNvPicPr>
          <p:nvPr/>
        </p:nvPicPr>
        <p:blipFill>
          <a:blip r:embed="rId5"/>
          <a:stretch>
            <a:fillRect/>
          </a:stretch>
        </p:blipFill>
        <p:spPr>
          <a:xfrm>
            <a:off x="6299534" y="2155970"/>
            <a:ext cx="4993861" cy="1275084"/>
          </a:xfrm>
          <a:prstGeom prst="rect">
            <a:avLst/>
          </a:prstGeom>
        </p:spPr>
      </p:pic>
      <p:sp>
        <p:nvSpPr>
          <p:cNvPr id="15" name="TextBox 14">
            <a:extLst>
              <a:ext uri="{FF2B5EF4-FFF2-40B4-BE49-F238E27FC236}">
                <a16:creationId xmlns:a16="http://schemas.microsoft.com/office/drawing/2014/main" id="{C6C43CE2-4A32-48F0-88A2-455B1FE67C07}"/>
              </a:ext>
            </a:extLst>
          </p:cNvPr>
          <p:cNvSpPr txBox="1"/>
          <p:nvPr/>
        </p:nvSpPr>
        <p:spPr>
          <a:xfrm>
            <a:off x="8473804" y="3431473"/>
            <a:ext cx="2850173" cy="276999"/>
          </a:xfrm>
          <a:prstGeom prst="rect">
            <a:avLst/>
          </a:prstGeom>
          <a:noFill/>
        </p:spPr>
        <p:txBody>
          <a:bodyPr wrap="square" rtlCol="0">
            <a:spAutoFit/>
          </a:bodyPr>
          <a:lstStyle/>
          <a:p>
            <a:r>
              <a:rPr lang="en-US" sz="1200" dirty="0"/>
              <a:t>Project Management Institute, Dec, 2024</a:t>
            </a:r>
          </a:p>
        </p:txBody>
      </p:sp>
      <p:sp>
        <p:nvSpPr>
          <p:cNvPr id="23" name="TextBox 22">
            <a:extLst>
              <a:ext uri="{FF2B5EF4-FFF2-40B4-BE49-F238E27FC236}">
                <a16:creationId xmlns:a16="http://schemas.microsoft.com/office/drawing/2014/main" id="{23B92664-B9BA-4585-AC15-D184547A7978}"/>
              </a:ext>
            </a:extLst>
          </p:cNvPr>
          <p:cNvSpPr txBox="1"/>
          <p:nvPr/>
        </p:nvSpPr>
        <p:spPr>
          <a:xfrm>
            <a:off x="6376123" y="3984150"/>
            <a:ext cx="2850173" cy="276999"/>
          </a:xfrm>
          <a:prstGeom prst="rect">
            <a:avLst/>
          </a:prstGeom>
          <a:noFill/>
        </p:spPr>
        <p:txBody>
          <a:bodyPr wrap="square" rtlCol="0">
            <a:spAutoFit/>
          </a:bodyPr>
          <a:lstStyle/>
          <a:p>
            <a:r>
              <a:rPr lang="en-US" sz="1200" dirty="0"/>
              <a:t>BCG, 2024 – Danish Companies:</a:t>
            </a:r>
          </a:p>
        </p:txBody>
      </p:sp>
    </p:spTree>
    <p:extLst>
      <p:ext uri="{BB962C8B-B14F-4D97-AF65-F5344CB8AC3E}">
        <p14:creationId xmlns:p14="http://schemas.microsoft.com/office/powerpoint/2010/main" val="69006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094" rtl="0" eaLnBrk="1" fontAlgn="auto" latinLnBrk="0" hangingPunct="0">
                <a:lnSpc>
                  <a:spcPct val="100000"/>
                </a:lnSpc>
                <a:spcBef>
                  <a:spcPts val="2500"/>
                </a:spcBef>
                <a:spcAft>
                  <a:spcPts val="0"/>
                </a:spcAft>
                <a:buClrTx/>
                <a:buSzTx/>
                <a:buFontTx/>
                <a:buNone/>
                <a:tabLst/>
                <a:defRPr/>
              </a:pPr>
              <a:endParaRPr kumimoji="0" lang="da-DK" sz="1400" b="0" i="0" u="none" strike="noStrike" kern="0" cap="none" spc="0" normalizeH="0" baseline="0" noProof="0" dirty="0">
                <a:ln>
                  <a:noFill/>
                </a:ln>
                <a:solidFill>
                  <a:prstClr val="white"/>
                </a:solidFill>
                <a:effectLst/>
                <a:uLnTx/>
                <a:uFillTx/>
                <a:latin typeface="Calibri" panose="020F0502020204030204"/>
                <a:ea typeface="+mn-ea"/>
                <a:cs typeface="+mn-cs"/>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Easy</a:t>
            </a:r>
            <a:endPar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Low</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Safe</a:t>
            </a:r>
            <a:endParaRPr kumimoji="0" lang="da-DK" sz="18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50" name="Picture 2" descr="diagram">
            <a:extLst>
              <a:ext uri="{FF2B5EF4-FFF2-40B4-BE49-F238E27FC236}">
                <a16:creationId xmlns:a16="http://schemas.microsoft.com/office/drawing/2014/main" id="{7FFCA01A-FCB0-FBBE-C9E1-5A767C0EE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09" y="2060052"/>
            <a:ext cx="3793773" cy="3836399"/>
          </a:xfrm>
          <a:prstGeom prst="rect">
            <a:avLst/>
          </a:prstGeom>
          <a:noFill/>
          <a:effectLst>
            <a:softEdge rad="68744"/>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8A1AE1-3C17-3659-6590-9A1F6008D096}"/>
              </a:ext>
            </a:extLst>
          </p:cNvPr>
          <p:cNvSpPr txBox="1"/>
          <p:nvPr/>
        </p:nvSpPr>
        <p:spPr>
          <a:xfrm>
            <a:off x="821809" y="999649"/>
            <a:ext cx="8967809" cy="707886"/>
          </a:xfrm>
          <a:prstGeom prst="rect">
            <a:avLst/>
          </a:prstGeom>
          <a:noFill/>
        </p:spPr>
        <p:txBody>
          <a:bodyPr wrap="square">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The AI implementation challenge</a:t>
            </a:r>
            <a:endPar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sym typeface="Wingdings" pitchFamily="2" charset="2"/>
            </a:endParaRPr>
          </a:p>
        </p:txBody>
      </p:sp>
      <p:pic>
        <p:nvPicPr>
          <p:cNvPr id="3" name="Picture 2">
            <a:extLst>
              <a:ext uri="{FF2B5EF4-FFF2-40B4-BE49-F238E27FC236}">
                <a16:creationId xmlns:a16="http://schemas.microsoft.com/office/drawing/2014/main" id="{EEEA7CC1-6869-BA87-3435-24F400EB4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4674"/>
            <a:ext cx="5094984" cy="43018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D5F5E5-761B-4CDF-B6D4-2342C72728AC}"/>
              </a:ext>
            </a:extLst>
          </p:cNvPr>
          <p:cNvPicPr>
            <a:picLocks noChangeAspect="1"/>
          </p:cNvPicPr>
          <p:nvPr/>
        </p:nvPicPr>
        <p:blipFill>
          <a:blip r:embed="rId6"/>
          <a:stretch>
            <a:fillRect/>
          </a:stretch>
        </p:blipFill>
        <p:spPr>
          <a:xfrm>
            <a:off x="9886520" y="2126877"/>
            <a:ext cx="928151" cy="97456"/>
          </a:xfrm>
          <a:prstGeom prst="rect">
            <a:avLst/>
          </a:prstGeom>
        </p:spPr>
      </p:pic>
      <p:sp>
        <p:nvSpPr>
          <p:cNvPr id="4" name="Text Placeholder 9">
            <a:extLst>
              <a:ext uri="{FF2B5EF4-FFF2-40B4-BE49-F238E27FC236}">
                <a16:creationId xmlns:a16="http://schemas.microsoft.com/office/drawing/2014/main" id="{307B90CE-A539-929E-2B36-2C1FABCD3486}"/>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0" name="Rounded Rectangle 9">
            <a:extLst>
              <a:ext uri="{FF2B5EF4-FFF2-40B4-BE49-F238E27FC236}">
                <a16:creationId xmlns:a16="http://schemas.microsoft.com/office/drawing/2014/main" id="{EBFEBE51-8E6B-A641-1D7B-0B438D1BAD9F}"/>
              </a:ext>
            </a:extLst>
          </p:cNvPr>
          <p:cNvSpPr/>
          <p:nvPr/>
        </p:nvSpPr>
        <p:spPr>
          <a:xfrm>
            <a:off x="10272790" y="3788734"/>
            <a:ext cx="440381" cy="411675"/>
          </a:xfrm>
          <a:prstGeom prst="roundRect">
            <a:avLst>
              <a:gd name="adj" fmla="val 10272"/>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1" name="Picture 10">
            <a:extLst>
              <a:ext uri="{FF2B5EF4-FFF2-40B4-BE49-F238E27FC236}">
                <a16:creationId xmlns:a16="http://schemas.microsoft.com/office/drawing/2014/main" id="{28AA46DD-0675-69B8-7D82-53C7AE32C19E}"/>
              </a:ext>
            </a:extLst>
          </p:cNvPr>
          <p:cNvPicPr>
            <a:picLocks noChangeAspect="1"/>
          </p:cNvPicPr>
          <p:nvPr/>
        </p:nvPicPr>
        <p:blipFill>
          <a:blip r:embed="rId8"/>
          <a:stretch>
            <a:fillRect/>
          </a:stretch>
        </p:blipFill>
        <p:spPr>
          <a:xfrm>
            <a:off x="10374289" y="3880021"/>
            <a:ext cx="239429" cy="208437"/>
          </a:xfrm>
          <a:prstGeom prst="rect">
            <a:avLst/>
          </a:prstGeom>
        </p:spPr>
      </p:pic>
    </p:spTree>
    <p:extLst>
      <p:ext uri="{BB962C8B-B14F-4D97-AF65-F5344CB8AC3E}">
        <p14:creationId xmlns:p14="http://schemas.microsoft.com/office/powerpoint/2010/main" val="418454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25E734-FD81-D4C6-6F20-15A885ABAEEF}"/>
              </a:ext>
            </a:extLst>
          </p:cNvPr>
          <p:cNvSpPr/>
          <p:nvPr/>
        </p:nvSpPr>
        <p:spPr>
          <a:xfrm>
            <a:off x="911224"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C433002D-7E4F-8297-4DC8-0C5584014C23}"/>
              </a:ext>
            </a:extLst>
          </p:cNvPr>
          <p:cNvSpPr/>
          <p:nvPr/>
        </p:nvSpPr>
        <p:spPr>
          <a:xfrm>
            <a:off x="911224"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F9A0BF1-95A6-DAE7-4CE1-2CABC0256412}"/>
              </a:ext>
            </a:extLst>
          </p:cNvPr>
          <p:cNvSpPr/>
          <p:nvPr/>
        </p:nvSpPr>
        <p:spPr>
          <a:xfrm>
            <a:off x="4401571"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32E75AE7-1F91-247D-13C4-AC872D1FC6C0}"/>
              </a:ext>
            </a:extLst>
          </p:cNvPr>
          <p:cNvSpPr/>
          <p:nvPr/>
        </p:nvSpPr>
        <p:spPr>
          <a:xfrm>
            <a:off x="7891918"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E6399F9A-C985-1E99-B9D4-9FD196BF63BF}"/>
              </a:ext>
            </a:extLst>
          </p:cNvPr>
          <p:cNvSpPr/>
          <p:nvPr/>
        </p:nvSpPr>
        <p:spPr>
          <a:xfrm>
            <a:off x="4398622"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AAA3BB-CBA0-4DE8-9F00-992EFFD670F5}"/>
              </a:ext>
            </a:extLst>
          </p:cNvPr>
          <p:cNvSpPr>
            <a:spLocks noGrp="1"/>
          </p:cNvSpPr>
          <p:nvPr>
            <p:ph type="title"/>
          </p:nvPr>
        </p:nvSpPr>
        <p:spPr>
          <a:xfrm>
            <a:off x="911225" y="788000"/>
            <a:ext cx="10364400" cy="1692000"/>
          </a:xfrm>
        </p:spPr>
        <p:txBody>
          <a:bodyPr>
            <a:normAutofit fontScale="90000"/>
          </a:bodyPr>
          <a:lstStyle/>
          <a:p>
            <a:r>
              <a:rPr lang="da-DK" dirty="0"/>
              <a:t>Challenges </a:t>
            </a:r>
            <a:r>
              <a:rPr lang="da-DK" dirty="0" err="1"/>
              <a:t>verified</a:t>
            </a:r>
            <a:r>
              <a:rPr lang="da-DK" dirty="0"/>
              <a:t> by </a:t>
            </a:r>
            <a:r>
              <a:rPr lang="da-DK" dirty="0" err="1"/>
              <a:t>customers</a:t>
            </a:r>
            <a:r>
              <a:rPr lang="da-DK" dirty="0"/>
              <a:t> </a:t>
            </a:r>
            <a:r>
              <a:rPr lang="da-DK" dirty="0" err="1"/>
              <a:t>that</a:t>
            </a:r>
            <a:r>
              <a:rPr lang="da-DK" dirty="0"/>
              <a:t> </a:t>
            </a:r>
            <a:r>
              <a:rPr lang="da-DK" dirty="0" err="1"/>
              <a:t>started</a:t>
            </a:r>
            <a:r>
              <a:rPr lang="da-DK" dirty="0"/>
              <a:t> AI </a:t>
            </a:r>
            <a:r>
              <a:rPr lang="da-DK" dirty="0" err="1"/>
              <a:t>development</a:t>
            </a:r>
            <a:r>
              <a:rPr lang="da-DK" dirty="0"/>
              <a:t> &amp; </a:t>
            </a:r>
            <a:r>
              <a:rPr lang="da-DK" dirty="0" err="1"/>
              <a:t>implementation</a:t>
            </a:r>
            <a:endParaRPr lang="en-US" b="0" dirty="0"/>
          </a:p>
        </p:txBody>
      </p:sp>
      <p:sp>
        <p:nvSpPr>
          <p:cNvPr id="3" name="Text Placeholder 2">
            <a:extLst>
              <a:ext uri="{FF2B5EF4-FFF2-40B4-BE49-F238E27FC236}">
                <a16:creationId xmlns:a16="http://schemas.microsoft.com/office/drawing/2014/main" id="{6BEA987F-7252-4143-9F5B-AA1FDC2A8752}"/>
              </a:ext>
            </a:extLst>
          </p:cNvPr>
          <p:cNvSpPr>
            <a:spLocks noGrp="1"/>
          </p:cNvSpPr>
          <p:nvPr>
            <p:ph type="body" sz="quarter" idx="13"/>
          </p:nvPr>
        </p:nvSpPr>
        <p:spPr/>
        <p:txBody>
          <a:bodyPr/>
          <a:lstStyle/>
          <a:p>
            <a:r>
              <a:rPr lang="en-US" dirty="0"/>
              <a:t>BENEFITS OF USING CORAX</a:t>
            </a:r>
          </a:p>
        </p:txBody>
      </p:sp>
      <p:pic>
        <p:nvPicPr>
          <p:cNvPr id="26" name="Image 1" descr=" ">
            <a:extLst>
              <a:ext uri="{FF2B5EF4-FFF2-40B4-BE49-F238E27FC236}">
                <a16:creationId xmlns:a16="http://schemas.microsoft.com/office/drawing/2014/main" id="{FAA23F38-0C1D-7E4B-18F3-847255C971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895" y="3449684"/>
            <a:ext cx="457086" cy="457200"/>
          </a:xfrm>
          <a:prstGeom prst="rect">
            <a:avLst/>
          </a:prstGeom>
        </p:spPr>
      </p:pic>
      <p:sp>
        <p:nvSpPr>
          <p:cNvPr id="27" name="Text 0">
            <a:extLst>
              <a:ext uri="{FF2B5EF4-FFF2-40B4-BE49-F238E27FC236}">
                <a16:creationId xmlns:a16="http://schemas.microsoft.com/office/drawing/2014/main" id="{64F1D62C-8042-F892-5309-8551C6CB0018}"/>
              </a:ext>
            </a:extLst>
          </p:cNvPr>
          <p:cNvSpPr/>
          <p:nvPr/>
        </p:nvSpPr>
        <p:spPr>
          <a:xfrm>
            <a:off x="1929917" y="3348084"/>
            <a:ext cx="2116137"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AI in production. Take AI from Data science to production</a:t>
            </a:r>
            <a:endParaRPr lang="en-US" sz="1200" dirty="0"/>
          </a:p>
        </p:txBody>
      </p:sp>
      <p:pic>
        <p:nvPicPr>
          <p:cNvPr id="29" name="Image 3" descr=" ">
            <a:extLst>
              <a:ext uri="{FF2B5EF4-FFF2-40B4-BE49-F238E27FC236}">
                <a16:creationId xmlns:a16="http://schemas.microsoft.com/office/drawing/2014/main" id="{8215D026-8967-46C2-8A2C-0D362E6E3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6294" y="3449684"/>
            <a:ext cx="457086" cy="457200"/>
          </a:xfrm>
          <a:prstGeom prst="rect">
            <a:avLst/>
          </a:prstGeom>
        </p:spPr>
      </p:pic>
      <p:sp>
        <p:nvSpPr>
          <p:cNvPr id="30" name="Text 1">
            <a:extLst>
              <a:ext uri="{FF2B5EF4-FFF2-40B4-BE49-F238E27FC236}">
                <a16:creationId xmlns:a16="http://schemas.microsoft.com/office/drawing/2014/main" id="{8C624DCC-BA07-824D-6B3C-52596DAF544E}"/>
              </a:ext>
            </a:extLst>
          </p:cNvPr>
          <p:cNvSpPr/>
          <p:nvPr/>
        </p:nvSpPr>
        <p:spPr>
          <a:xfrm>
            <a:off x="5417316" y="3348084"/>
            <a:ext cx="2116138"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Scalable AI in organization, enterprise development </a:t>
            </a:r>
            <a:endParaRPr lang="en-US" sz="1200" dirty="0"/>
          </a:p>
        </p:txBody>
      </p:sp>
      <p:pic>
        <p:nvPicPr>
          <p:cNvPr id="32" name="Image 5" descr=" ">
            <a:extLst>
              <a:ext uri="{FF2B5EF4-FFF2-40B4-BE49-F238E27FC236}">
                <a16:creationId xmlns:a16="http://schemas.microsoft.com/office/drawing/2014/main" id="{0397BD04-DA8C-0669-62F8-3BBAFFBB8C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3680" y="3449684"/>
            <a:ext cx="457086" cy="457200"/>
          </a:xfrm>
          <a:prstGeom prst="rect">
            <a:avLst/>
          </a:prstGeom>
        </p:spPr>
      </p:pic>
      <p:sp>
        <p:nvSpPr>
          <p:cNvPr id="33" name="Text 2">
            <a:extLst>
              <a:ext uri="{FF2B5EF4-FFF2-40B4-BE49-F238E27FC236}">
                <a16:creationId xmlns:a16="http://schemas.microsoft.com/office/drawing/2014/main" id="{4452EBCF-8BCF-9FA3-823B-91050A1CF267}"/>
              </a:ext>
            </a:extLst>
          </p:cNvPr>
          <p:cNvSpPr/>
          <p:nvPr/>
        </p:nvSpPr>
        <p:spPr>
          <a:xfrm>
            <a:off x="8904702" y="3551284"/>
            <a:ext cx="1606459" cy="2540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Security &amp; Compliance</a:t>
            </a:r>
            <a:endParaRPr lang="en-US" sz="1200" dirty="0"/>
          </a:p>
        </p:txBody>
      </p:sp>
      <p:pic>
        <p:nvPicPr>
          <p:cNvPr id="35" name="Image 7" descr=" ">
            <a:extLst>
              <a:ext uri="{FF2B5EF4-FFF2-40B4-BE49-F238E27FC236}">
                <a16:creationId xmlns:a16="http://schemas.microsoft.com/office/drawing/2014/main" id="{C32F4743-473A-DBB9-DD75-C7F20AF358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8895" y="4684759"/>
            <a:ext cx="457086" cy="457200"/>
          </a:xfrm>
          <a:prstGeom prst="rect">
            <a:avLst/>
          </a:prstGeom>
        </p:spPr>
      </p:pic>
      <p:sp>
        <p:nvSpPr>
          <p:cNvPr id="36" name="Text 3">
            <a:extLst>
              <a:ext uri="{FF2B5EF4-FFF2-40B4-BE49-F238E27FC236}">
                <a16:creationId xmlns:a16="http://schemas.microsoft.com/office/drawing/2014/main" id="{80A7913F-55EC-3A81-F380-E9E561CA9FC9}"/>
              </a:ext>
            </a:extLst>
          </p:cNvPr>
          <p:cNvSpPr/>
          <p:nvPr/>
        </p:nvSpPr>
        <p:spPr>
          <a:xfrm>
            <a:off x="1929917" y="4684759"/>
            <a:ext cx="2116137"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Using local LLMs</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or Cloud or both?</a:t>
            </a:r>
            <a:endParaRPr lang="en-US" sz="1200" dirty="0"/>
          </a:p>
        </p:txBody>
      </p:sp>
      <p:pic>
        <p:nvPicPr>
          <p:cNvPr id="38" name="Image 9" descr=" ">
            <a:extLst>
              <a:ext uri="{FF2B5EF4-FFF2-40B4-BE49-F238E27FC236}">
                <a16:creationId xmlns:a16="http://schemas.microsoft.com/office/drawing/2014/main" id="{9767A487-F7F1-2E36-A1E0-79652C123F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6294" y="4684759"/>
            <a:ext cx="457086" cy="457200"/>
          </a:xfrm>
          <a:prstGeom prst="rect">
            <a:avLst/>
          </a:prstGeom>
        </p:spPr>
      </p:pic>
      <p:sp>
        <p:nvSpPr>
          <p:cNvPr id="39" name="Text 4">
            <a:extLst>
              <a:ext uri="{FF2B5EF4-FFF2-40B4-BE49-F238E27FC236}">
                <a16:creationId xmlns:a16="http://schemas.microsoft.com/office/drawing/2014/main" id="{A7816D74-282D-DEBE-2888-59CEEAFDD70D}"/>
              </a:ext>
            </a:extLst>
          </p:cNvPr>
          <p:cNvSpPr/>
          <p:nvPr/>
        </p:nvSpPr>
        <p:spPr>
          <a:xfrm>
            <a:off x="5417316" y="4684759"/>
            <a:ext cx="2116138"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Management</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of cost</a:t>
            </a:r>
            <a:endParaRPr lang="en-US" sz="1200" dirty="0"/>
          </a:p>
        </p:txBody>
      </p:sp>
    </p:spTree>
    <p:extLst>
      <p:ext uri="{BB962C8B-B14F-4D97-AF65-F5344CB8AC3E}">
        <p14:creationId xmlns:p14="http://schemas.microsoft.com/office/powerpoint/2010/main" val="212934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5767F41-C451-B36B-FC94-18D9B2B399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7688E9-16AC-3F44-2635-3EA52E20EF8D}"/>
              </a:ext>
            </a:extLst>
          </p:cNvPr>
          <p:cNvSpPr txBox="1"/>
          <p:nvPr/>
        </p:nvSpPr>
        <p:spPr>
          <a:xfrm>
            <a:off x="1514104" y="2206087"/>
            <a:ext cx="45719" cy="369332"/>
          </a:xfrm>
          <a:prstGeom prst="rect">
            <a:avLst/>
          </a:prstGeom>
          <a:noFill/>
        </p:spPr>
        <p:txBody>
          <a:bodyPr wrap="square" rtlCol="0">
            <a:spAutoFit/>
          </a:bodyPr>
          <a:lstStyle/>
          <a:p>
            <a:endParaRPr lang="da-DK" dirty="0"/>
          </a:p>
        </p:txBody>
      </p:sp>
      <p:sp>
        <p:nvSpPr>
          <p:cNvPr id="3" name="Rounded Rectangle 2">
            <a:extLst>
              <a:ext uri="{FF2B5EF4-FFF2-40B4-BE49-F238E27FC236}">
                <a16:creationId xmlns:a16="http://schemas.microsoft.com/office/drawing/2014/main" id="{F0968091-A0AE-6E66-82BD-C2504E55B08B}"/>
              </a:ext>
            </a:extLst>
          </p:cNvPr>
          <p:cNvSpPr/>
          <p:nvPr/>
        </p:nvSpPr>
        <p:spPr>
          <a:xfrm>
            <a:off x="914400" y="2243583"/>
            <a:ext cx="10360152" cy="3403459"/>
          </a:xfrm>
          <a:prstGeom prst="roundRect">
            <a:avLst>
              <a:gd name="adj" fmla="val 75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TextBox 11">
            <a:extLst>
              <a:ext uri="{FF2B5EF4-FFF2-40B4-BE49-F238E27FC236}">
                <a16:creationId xmlns:a16="http://schemas.microsoft.com/office/drawing/2014/main" id="{C55925D1-7F57-16FC-6C3D-EBCA54B19FE2}"/>
              </a:ext>
            </a:extLst>
          </p:cNvPr>
          <p:cNvSpPr txBox="1"/>
          <p:nvPr/>
        </p:nvSpPr>
        <p:spPr>
          <a:xfrm>
            <a:off x="1409154" y="3516870"/>
            <a:ext cx="8901088" cy="1403461"/>
          </a:xfrm>
          <a:prstGeom prst="rect">
            <a:avLst/>
          </a:prstGeom>
          <a:noFill/>
        </p:spPr>
        <p:txBody>
          <a:bodyPr wrap="square">
            <a:spAutoFit/>
          </a:bodyPr>
          <a:lstStyle/>
          <a:p>
            <a:pPr>
              <a:lnSpc>
                <a:spcPct val="120000"/>
              </a:lnSpc>
            </a:pPr>
            <a:r>
              <a:rPr lang="en-GB" sz="2400" b="1" dirty="0">
                <a:solidFill>
                  <a:schemeClr val="accent1"/>
                </a:solidFill>
                <a:effectLst/>
                <a:latin typeface="Poppins SemiBold" pitchFamily="2" charset="77"/>
                <a:cs typeface="Poppins SemiBold" pitchFamily="2" charset="77"/>
              </a:rPr>
              <a:t>A tooling platform that makes it faster, easier and more secure to implement AI solutions in your organisation to optimise processes and generate revenue.</a:t>
            </a:r>
          </a:p>
        </p:txBody>
      </p:sp>
      <p:sp>
        <p:nvSpPr>
          <p:cNvPr id="8" name="Text Placeholder 9">
            <a:extLst>
              <a:ext uri="{FF2B5EF4-FFF2-40B4-BE49-F238E27FC236}">
                <a16:creationId xmlns:a16="http://schemas.microsoft.com/office/drawing/2014/main" id="{BCD05B41-4BDD-AB00-90F1-C914DF3E4CE0}"/>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5" name="Title 14">
            <a:extLst>
              <a:ext uri="{FF2B5EF4-FFF2-40B4-BE49-F238E27FC236}">
                <a16:creationId xmlns:a16="http://schemas.microsoft.com/office/drawing/2014/main" id="{5C5F5D14-F728-0468-658D-612EF5280AF3}"/>
              </a:ext>
            </a:extLst>
          </p:cNvPr>
          <p:cNvSpPr>
            <a:spLocks noGrp="1"/>
          </p:cNvSpPr>
          <p:nvPr>
            <p:ph type="title"/>
          </p:nvPr>
        </p:nvSpPr>
        <p:spPr>
          <a:xfrm>
            <a:off x="914400" y="1201626"/>
            <a:ext cx="10364400" cy="712800"/>
          </a:xfrm>
        </p:spPr>
        <p:txBody>
          <a:bodyPr/>
          <a:lstStyle/>
          <a:p>
            <a:r>
              <a:rPr lang="en-GB" dirty="0"/>
              <a:t>What everybody needs is…</a:t>
            </a:r>
          </a:p>
        </p:txBody>
      </p:sp>
      <p:pic>
        <p:nvPicPr>
          <p:cNvPr id="6" name="Graphic 5">
            <a:extLst>
              <a:ext uri="{FF2B5EF4-FFF2-40B4-BE49-F238E27FC236}">
                <a16:creationId xmlns:a16="http://schemas.microsoft.com/office/drawing/2014/main" id="{F0C29D12-313E-CCAA-CBDF-F2F0126C28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642" y="2880274"/>
            <a:ext cx="1395488" cy="255384"/>
          </a:xfrm>
          <a:prstGeom prst="rect">
            <a:avLst/>
          </a:prstGeom>
        </p:spPr>
      </p:pic>
    </p:spTree>
    <p:extLst>
      <p:ext uri="{BB962C8B-B14F-4D97-AF65-F5344CB8AC3E}">
        <p14:creationId xmlns:p14="http://schemas.microsoft.com/office/powerpoint/2010/main" val="80168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88E3-D1CB-6962-62D0-19450F625991}"/>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0B57A0B-9C83-BE51-0B93-8FD5D73C1852}"/>
              </a:ext>
            </a:extLst>
          </p:cNvPr>
          <p:cNvSpPr/>
          <p:nvPr/>
        </p:nvSpPr>
        <p:spPr>
          <a:xfrm>
            <a:off x="8842390" y="2461390"/>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F201C783-2ED7-AAC4-42AE-A4DCE2281B9E}"/>
              </a:ext>
            </a:extLst>
          </p:cNvPr>
          <p:cNvSpPr/>
          <p:nvPr/>
        </p:nvSpPr>
        <p:spPr>
          <a:xfrm>
            <a:off x="6232138" y="2461391"/>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A944F2AC-1E7A-0149-767C-177E900BE8FC}"/>
              </a:ext>
            </a:extLst>
          </p:cNvPr>
          <p:cNvSpPr/>
          <p:nvPr/>
        </p:nvSpPr>
        <p:spPr>
          <a:xfrm>
            <a:off x="3573037"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12FD29F1-1B1D-BBD3-0085-27926D717758}"/>
              </a:ext>
            </a:extLst>
          </p:cNvPr>
          <p:cNvSpPr/>
          <p:nvPr/>
        </p:nvSpPr>
        <p:spPr>
          <a:xfrm>
            <a:off x="913936"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Billede 5">
            <a:extLst>
              <a:ext uri="{FF2B5EF4-FFF2-40B4-BE49-F238E27FC236}">
                <a16:creationId xmlns:a16="http://schemas.microsoft.com/office/drawing/2014/main" id="{43426738-FCB8-B2FD-86E3-50BC4FF91E08}"/>
              </a:ext>
            </a:extLst>
          </p:cNvPr>
          <p:cNvPicPr>
            <a:picLocks noChangeAspect="1"/>
          </p:cNvPicPr>
          <p:nvPr/>
        </p:nvPicPr>
        <p:blipFill>
          <a:blip r:embed="rId3"/>
          <a:stretch>
            <a:fillRect/>
          </a:stretch>
        </p:blipFill>
        <p:spPr>
          <a:xfrm>
            <a:off x="9053020" y="2527412"/>
            <a:ext cx="406401" cy="406401"/>
          </a:xfrm>
          <a:prstGeom prst="rect">
            <a:avLst/>
          </a:prstGeom>
        </p:spPr>
      </p:pic>
      <p:sp>
        <p:nvSpPr>
          <p:cNvPr id="42" name="Value by  design">
            <a:extLst>
              <a:ext uri="{FF2B5EF4-FFF2-40B4-BE49-F238E27FC236}">
                <a16:creationId xmlns:a16="http://schemas.microsoft.com/office/drawing/2014/main" id="{8FDA45AF-7254-9344-4BFB-938584942B84}"/>
              </a:ext>
            </a:extLst>
          </p:cNvPr>
          <p:cNvSpPr txBox="1">
            <a:spLocks noGrp="1"/>
          </p:cNvSpPr>
          <p:nvPr>
            <p:ph type="ctrTitle"/>
          </p:nvPr>
        </p:nvSpPr>
        <p:spPr>
          <a:xfrm>
            <a:off x="913936" y="379129"/>
            <a:ext cx="9688402" cy="1936006"/>
          </a:xfrm>
          <a:prstGeom prst="rect">
            <a:avLst/>
          </a:prstGeom>
        </p:spPr>
        <p:txBody>
          <a:bodyPr>
            <a:normAutofit/>
          </a:bodyPr>
          <a:lstStyle/>
          <a:p>
            <a:pPr>
              <a:lnSpc>
                <a:spcPct val="100000"/>
              </a:lnSpc>
            </a:pPr>
            <a:r>
              <a:rPr lang="da-DK" sz="4000" dirty="0"/>
              <a:t>Corax AI Users</a:t>
            </a:r>
            <a:endParaRPr sz="4000" dirty="0"/>
          </a:p>
        </p:txBody>
      </p:sp>
      <p:sp>
        <p:nvSpPr>
          <p:cNvPr id="44" name="Good product design is empowering">
            <a:extLst>
              <a:ext uri="{FF2B5EF4-FFF2-40B4-BE49-F238E27FC236}">
                <a16:creationId xmlns:a16="http://schemas.microsoft.com/office/drawing/2014/main" id="{10BCAEAE-9E0F-E5CA-FE3F-18A7756A8183}"/>
              </a:ext>
            </a:extLst>
          </p:cNvPr>
          <p:cNvSpPr txBox="1">
            <a:spLocks noGrp="1"/>
          </p:cNvSpPr>
          <p:nvPr>
            <p:ph type="body" idx="24"/>
          </p:nvPr>
        </p:nvSpPr>
        <p:spPr>
          <a:xfrm>
            <a:off x="1082731" y="3145297"/>
            <a:ext cx="2203450"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Domain </a:t>
            </a:r>
            <a:r>
              <a:rPr lang="da-DK" b="1" dirty="0" err="1">
                <a:solidFill>
                  <a:srgbClr val="FF6600"/>
                </a:solidFill>
                <a:latin typeface="Poppins SemiBold" pitchFamily="2" charset="77"/>
                <a:cs typeface="Poppins SemiBold" pitchFamily="2" charset="77"/>
              </a:rPr>
              <a:t>expert</a:t>
            </a:r>
            <a:endParaRPr b="1" dirty="0">
              <a:solidFill>
                <a:srgbClr val="FF6600"/>
              </a:solidFill>
              <a:latin typeface="Poppins SemiBold" pitchFamily="2" charset="77"/>
              <a:cs typeface="Poppins SemiBold" pitchFamily="2" charset="77"/>
            </a:endParaRPr>
          </a:p>
        </p:txBody>
      </p:sp>
      <p:sp>
        <p:nvSpPr>
          <p:cNvPr id="45" name="We believe that successful digital products have a profound focus on solving real problems for real people">
            <a:extLst>
              <a:ext uri="{FF2B5EF4-FFF2-40B4-BE49-F238E27FC236}">
                <a16:creationId xmlns:a16="http://schemas.microsoft.com/office/drawing/2014/main" id="{F0F3A3A5-AF55-7521-2C87-354C124E75D5}"/>
              </a:ext>
            </a:extLst>
          </p:cNvPr>
          <p:cNvSpPr txBox="1">
            <a:spLocks noGrp="1"/>
          </p:cNvSpPr>
          <p:nvPr>
            <p:ph type="subTitle" sz="quarter" idx="1"/>
          </p:nvPr>
        </p:nvSpPr>
        <p:spPr>
          <a:xfrm>
            <a:off x="1082731" y="3735723"/>
            <a:ext cx="2203450" cy="2156684"/>
          </a:xfrm>
          <a:prstGeom prst="rect">
            <a:avLst/>
          </a:prstGeom>
        </p:spPr>
        <p:txBody>
          <a:bodyPr>
            <a:noAutofit/>
          </a:bodyPr>
          <a:lstStyle/>
          <a:p>
            <a:pPr marL="0" indent="0">
              <a:buNone/>
            </a:pPr>
            <a:r>
              <a:rPr lang="en-US" sz="1200" dirty="0"/>
              <a:t>Tailored AI solutions that address business needs without technical complexity</a:t>
            </a:r>
          </a:p>
          <a:p>
            <a:pPr marL="0" indent="0">
              <a:buNone/>
            </a:pPr>
            <a:r>
              <a:rPr lang="en-US" sz="1200" dirty="0"/>
              <a:t>Structured output &amp; integration for seamless data handling</a:t>
            </a:r>
          </a:p>
          <a:p>
            <a:pPr marL="0" indent="0">
              <a:buNone/>
            </a:pPr>
            <a:r>
              <a:rPr lang="en-US" sz="1200" dirty="0"/>
              <a:t>Insights &amp; optimization of AI performance for better decision-making</a:t>
            </a:r>
          </a:p>
        </p:txBody>
      </p:sp>
      <p:sp>
        <p:nvSpPr>
          <p:cNvPr id="47" name="Good product design is cross-disciplinary">
            <a:extLst>
              <a:ext uri="{FF2B5EF4-FFF2-40B4-BE49-F238E27FC236}">
                <a16:creationId xmlns:a16="http://schemas.microsoft.com/office/drawing/2014/main" id="{9E7AA0A7-F077-F38D-7C62-4A2CBE473B5B}"/>
              </a:ext>
            </a:extLst>
          </p:cNvPr>
          <p:cNvSpPr txBox="1">
            <a:spLocks noGrp="1"/>
          </p:cNvSpPr>
          <p:nvPr>
            <p:ph type="body" idx="25"/>
          </p:nvPr>
        </p:nvSpPr>
        <p:spPr>
          <a:xfrm>
            <a:off x="3763624" y="3145297"/>
            <a:ext cx="220345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CTO &amp; CISO</a:t>
            </a:r>
            <a:endParaRPr b="1" dirty="0">
              <a:solidFill>
                <a:srgbClr val="FF6600"/>
              </a:solidFill>
              <a:latin typeface="Poppins SemiBold" pitchFamily="2" charset="77"/>
              <a:cs typeface="Poppins SemiBold" pitchFamily="2" charset="77"/>
            </a:endParaRPr>
          </a:p>
        </p:txBody>
      </p:sp>
      <p:sp>
        <p:nvSpPr>
          <p:cNvPr id="48" name="We believe that successful digital products are the result of an intentional cross-disciplinary process">
            <a:extLst>
              <a:ext uri="{FF2B5EF4-FFF2-40B4-BE49-F238E27FC236}">
                <a16:creationId xmlns:a16="http://schemas.microsoft.com/office/drawing/2014/main" id="{5D28A9BF-FE8D-38C8-F3FF-C9DDDB3BE272}"/>
              </a:ext>
            </a:extLst>
          </p:cNvPr>
          <p:cNvSpPr txBox="1">
            <a:spLocks noGrp="1"/>
          </p:cNvSpPr>
          <p:nvPr>
            <p:ph type="body" idx="22"/>
          </p:nvPr>
        </p:nvSpPr>
        <p:spPr>
          <a:xfrm>
            <a:off x="3763624" y="3735723"/>
            <a:ext cx="2203451" cy="26758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Flexible AI that can be adapted to different workflows</a:t>
            </a:r>
          </a:p>
          <a:p>
            <a:pPr marL="0" indent="0">
              <a:buNone/>
            </a:pPr>
            <a:r>
              <a:rPr lang="en-US" sz="1200" dirty="0"/>
              <a:t>Seamless integration with existing systems</a:t>
            </a:r>
          </a:p>
          <a:p>
            <a:pPr marL="0" indent="0">
              <a:buNone/>
            </a:pPr>
            <a:r>
              <a:rPr lang="en-US" sz="1200" dirty="0"/>
              <a:t>Easy maintenance and scalability</a:t>
            </a:r>
          </a:p>
          <a:p>
            <a:pPr marL="0" indent="0">
              <a:buNone/>
            </a:pPr>
            <a:r>
              <a:rPr lang="en-US" sz="1200" dirty="0"/>
              <a:t>Ensures compliance with security and regulatory standards (EU – AI Act)</a:t>
            </a:r>
            <a:endParaRPr lang="da-DK" sz="1200" dirty="0"/>
          </a:p>
        </p:txBody>
      </p:sp>
      <p:sp>
        <p:nvSpPr>
          <p:cNvPr id="50" name="Good product design is iterative">
            <a:extLst>
              <a:ext uri="{FF2B5EF4-FFF2-40B4-BE49-F238E27FC236}">
                <a16:creationId xmlns:a16="http://schemas.microsoft.com/office/drawing/2014/main" id="{D463B684-70A8-C76A-7721-9A1902973E20}"/>
              </a:ext>
            </a:extLst>
          </p:cNvPr>
          <p:cNvSpPr txBox="1">
            <a:spLocks noGrp="1"/>
          </p:cNvSpPr>
          <p:nvPr>
            <p:ph type="body" idx="26"/>
          </p:nvPr>
        </p:nvSpPr>
        <p:spPr>
          <a:xfrm>
            <a:off x="6437284" y="3145297"/>
            <a:ext cx="220345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AI-specialist</a:t>
            </a:r>
            <a:endParaRPr b="1" dirty="0">
              <a:solidFill>
                <a:srgbClr val="FF6600"/>
              </a:solidFill>
              <a:latin typeface="Poppins SemiBold" pitchFamily="2" charset="77"/>
              <a:cs typeface="Poppins SemiBold" pitchFamily="2" charset="77"/>
            </a:endParaRPr>
          </a:p>
        </p:txBody>
      </p:sp>
      <p:sp>
        <p:nvSpPr>
          <p:cNvPr id="51" name="We believe that successful digital products are created by agile-minded teams, focusing on outcomes over outputs">
            <a:extLst>
              <a:ext uri="{FF2B5EF4-FFF2-40B4-BE49-F238E27FC236}">
                <a16:creationId xmlns:a16="http://schemas.microsoft.com/office/drawing/2014/main" id="{97472CA9-6A49-29B4-06C4-28F3E7244FEF}"/>
              </a:ext>
            </a:extLst>
          </p:cNvPr>
          <p:cNvSpPr txBox="1">
            <a:spLocks noGrp="1"/>
          </p:cNvSpPr>
          <p:nvPr>
            <p:ph type="body" idx="23"/>
          </p:nvPr>
        </p:nvSpPr>
        <p:spPr>
          <a:xfrm>
            <a:off x="6437284" y="3735722"/>
            <a:ext cx="2203451" cy="23973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Flexible AI for empowered workflows</a:t>
            </a:r>
          </a:p>
          <a:p>
            <a:pPr marL="0" indent="0">
              <a:buNone/>
            </a:pPr>
            <a:r>
              <a:rPr lang="en-US" sz="1200" dirty="0"/>
              <a:t>Fast and flexible AI development with Corax tools</a:t>
            </a:r>
          </a:p>
          <a:p>
            <a:pPr marL="0" indent="0">
              <a:buNone/>
            </a:pPr>
            <a:r>
              <a:rPr lang="en-US" sz="1200" dirty="0"/>
              <a:t>Performance evaluation to prevent AI errors</a:t>
            </a:r>
          </a:p>
          <a:p>
            <a:pPr marL="0" indent="0">
              <a:buNone/>
            </a:pPr>
            <a:r>
              <a:rPr lang="en-US" sz="1200" dirty="0"/>
              <a:t>Easily switch and evaluate new LLMs</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sz="1200" dirty="0"/>
          </a:p>
        </p:txBody>
      </p:sp>
      <p:sp>
        <p:nvSpPr>
          <p:cNvPr id="53" name="Good product design is good business">
            <a:extLst>
              <a:ext uri="{FF2B5EF4-FFF2-40B4-BE49-F238E27FC236}">
                <a16:creationId xmlns:a16="http://schemas.microsoft.com/office/drawing/2014/main" id="{2AB76B4B-3B99-8CFA-0BD3-1CE372825C5A}"/>
              </a:ext>
            </a:extLst>
          </p:cNvPr>
          <p:cNvSpPr txBox="1">
            <a:spLocks noGrp="1"/>
          </p:cNvSpPr>
          <p:nvPr>
            <p:ph type="body" idx="28"/>
          </p:nvPr>
        </p:nvSpPr>
        <p:spPr>
          <a:xfrm>
            <a:off x="9053021" y="3145297"/>
            <a:ext cx="267432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Software/AI developer</a:t>
            </a:r>
            <a:endParaRPr b="1" dirty="0">
              <a:solidFill>
                <a:srgbClr val="FF6600"/>
              </a:solidFill>
              <a:latin typeface="Poppins SemiBold" pitchFamily="2" charset="77"/>
              <a:cs typeface="Poppins SemiBold" pitchFamily="2" charset="77"/>
            </a:endParaRPr>
          </a:p>
        </p:txBody>
      </p:sp>
      <p:sp>
        <p:nvSpPr>
          <p:cNvPr id="54" name="We believe that successful digital products create business value both short-term and long-term">
            <a:extLst>
              <a:ext uri="{FF2B5EF4-FFF2-40B4-BE49-F238E27FC236}">
                <a16:creationId xmlns:a16="http://schemas.microsoft.com/office/drawing/2014/main" id="{69D369D9-8768-D8F1-B34F-50DA8A6A2746}"/>
              </a:ext>
            </a:extLst>
          </p:cNvPr>
          <p:cNvSpPr txBox="1">
            <a:spLocks noGrp="1"/>
          </p:cNvSpPr>
          <p:nvPr>
            <p:ph type="body" idx="27"/>
          </p:nvPr>
        </p:nvSpPr>
        <p:spPr>
          <a:xfrm>
            <a:off x="9053021" y="3735723"/>
            <a:ext cx="2203451" cy="19586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Easy integration with systems and APIs</a:t>
            </a:r>
          </a:p>
          <a:p>
            <a:pPr marL="0" indent="0">
              <a:buNone/>
            </a:pPr>
            <a:r>
              <a:rPr lang="en-US" sz="1200" dirty="0"/>
              <a:t>Automates structured data output</a:t>
            </a:r>
          </a:p>
          <a:p>
            <a:pPr marL="0" indent="0">
              <a:buNone/>
            </a:pPr>
            <a:r>
              <a:rPr lang="en-US" sz="1200" dirty="0"/>
              <a:t>Flexible output formats tailored to needs</a:t>
            </a:r>
          </a:p>
          <a:p>
            <a:pPr marL="0" indent="0">
              <a:buNone/>
            </a:pPr>
            <a:r>
              <a:rPr lang="en-US" sz="1200" dirty="0"/>
              <a:t> </a:t>
            </a:r>
            <a:endParaRPr sz="1200" dirty="0"/>
          </a:p>
        </p:txBody>
      </p:sp>
      <p:pic>
        <p:nvPicPr>
          <p:cNvPr id="2" name="Picture 100">
            <a:extLst>
              <a:ext uri="{FF2B5EF4-FFF2-40B4-BE49-F238E27FC236}">
                <a16:creationId xmlns:a16="http://schemas.microsoft.com/office/drawing/2014/main" id="{597323DF-21E1-A51E-E689-D723A1A5D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35" y="2623458"/>
            <a:ext cx="298159" cy="306678"/>
          </a:xfrm>
          <a:prstGeom prst="rect">
            <a:avLst/>
          </a:prstGeom>
        </p:spPr>
      </p:pic>
      <p:sp>
        <p:nvSpPr>
          <p:cNvPr id="3" name="We believe that successful digital products have a profound focus on solving real problems for real people">
            <a:extLst>
              <a:ext uri="{FF2B5EF4-FFF2-40B4-BE49-F238E27FC236}">
                <a16:creationId xmlns:a16="http://schemas.microsoft.com/office/drawing/2014/main" id="{A96B408D-989A-7E00-1E40-EB59E390168B}"/>
              </a:ext>
            </a:extLst>
          </p:cNvPr>
          <p:cNvSpPr txBox="1">
            <a:spLocks/>
          </p:cNvSpPr>
          <p:nvPr/>
        </p:nvSpPr>
        <p:spPr>
          <a:xfrm>
            <a:off x="901236"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Understands user needs and prioritizes tasks</a:t>
            </a:r>
          </a:p>
        </p:txBody>
      </p:sp>
      <p:sp>
        <p:nvSpPr>
          <p:cNvPr id="4" name="We believe that successful digital products have a profound focus on solving real problems for real people">
            <a:extLst>
              <a:ext uri="{FF2B5EF4-FFF2-40B4-BE49-F238E27FC236}">
                <a16:creationId xmlns:a16="http://schemas.microsoft.com/office/drawing/2014/main" id="{D8B2817F-78EA-BA2E-D877-2C27A1CA6985}"/>
              </a:ext>
            </a:extLst>
          </p:cNvPr>
          <p:cNvSpPr txBox="1">
            <a:spLocks/>
          </p:cNvSpPr>
          <p:nvPr/>
        </p:nvSpPr>
        <p:spPr>
          <a:xfrm>
            <a:off x="3570302" y="1932509"/>
            <a:ext cx="2263824"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Responsible for AI strategy, security and implementation</a:t>
            </a:r>
          </a:p>
        </p:txBody>
      </p:sp>
      <p:sp>
        <p:nvSpPr>
          <p:cNvPr id="5" name="We believe that successful digital products have a profound focus on solving real problems for real people">
            <a:extLst>
              <a:ext uri="{FF2B5EF4-FFF2-40B4-BE49-F238E27FC236}">
                <a16:creationId xmlns:a16="http://schemas.microsoft.com/office/drawing/2014/main" id="{183E6A36-AB52-47FB-BD86-08218FAC8718}"/>
              </a:ext>
            </a:extLst>
          </p:cNvPr>
          <p:cNvSpPr txBox="1">
            <a:spLocks/>
          </p:cNvSpPr>
          <p:nvPr/>
        </p:nvSpPr>
        <p:spPr>
          <a:xfrm>
            <a:off x="6228877"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Tech-savvy, experiments with AI solutions</a:t>
            </a:r>
          </a:p>
        </p:txBody>
      </p:sp>
      <p:sp>
        <p:nvSpPr>
          <p:cNvPr id="7" name="We believe that successful digital products have a profound focus on solving real problems for real people">
            <a:extLst>
              <a:ext uri="{FF2B5EF4-FFF2-40B4-BE49-F238E27FC236}">
                <a16:creationId xmlns:a16="http://schemas.microsoft.com/office/drawing/2014/main" id="{D305D297-6749-57A4-5F9D-11C3A50CD58E}"/>
              </a:ext>
            </a:extLst>
          </p:cNvPr>
          <p:cNvSpPr txBox="1">
            <a:spLocks/>
          </p:cNvSpPr>
          <p:nvPr/>
        </p:nvSpPr>
        <p:spPr>
          <a:xfrm>
            <a:off x="8842390"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Builds and integrates AI into systems</a:t>
            </a:r>
          </a:p>
        </p:txBody>
      </p:sp>
      <p:sp>
        <p:nvSpPr>
          <p:cNvPr id="9" name="Text Placeholder 2">
            <a:extLst>
              <a:ext uri="{FF2B5EF4-FFF2-40B4-BE49-F238E27FC236}">
                <a16:creationId xmlns:a16="http://schemas.microsoft.com/office/drawing/2014/main" id="{262A051B-C56A-642D-6FE9-BA41B4EFFA1E}"/>
              </a:ext>
            </a:extLst>
          </p:cNvPr>
          <p:cNvSpPr txBox="1">
            <a:spLocks/>
          </p:cNvSpPr>
          <p:nvPr/>
        </p:nvSpPr>
        <p:spPr>
          <a:xfrm>
            <a:off x="507600" y="446400"/>
            <a:ext cx="5637600" cy="216000"/>
          </a:xfrm>
          <a:prstGeom prst="rect">
            <a:avLst/>
          </a:prstGeom>
        </p:spPr>
        <p:txBody>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000" b="1" i="0" u="none" strike="noStrike" kern="1200" cap="none" spc="0" normalizeH="0" baseline="0" noProof="0" dirty="0">
                <a:ln>
                  <a:noFill/>
                </a:ln>
                <a:solidFill>
                  <a:srgbClr val="FF6600">
                    <a:alpha val="80000"/>
                  </a:srgbClr>
                </a:solidFill>
                <a:effectLst/>
                <a:uLnTx/>
                <a:uFillTx/>
                <a:latin typeface="Poppins SemiBold" panose="00000700000000000000" pitchFamily="2" charset="0"/>
                <a:ea typeface="+mn-ea"/>
                <a:cs typeface="Poppins SemiBold" panose="00000700000000000000" pitchFamily="2" charset="0"/>
              </a:rPr>
              <a:t>CORAX AI</a:t>
            </a:r>
          </a:p>
        </p:txBody>
      </p:sp>
      <p:pic>
        <p:nvPicPr>
          <p:cNvPr id="11" name="Picture 135">
            <a:extLst>
              <a:ext uri="{FF2B5EF4-FFF2-40B4-BE49-F238E27FC236}">
                <a16:creationId xmlns:a16="http://schemas.microsoft.com/office/drawing/2014/main" id="{D8209D9F-DBC1-8634-5FF9-A376023B6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31" y="2612514"/>
            <a:ext cx="329393" cy="358036"/>
          </a:xfrm>
          <a:prstGeom prst="rect">
            <a:avLst/>
          </a:prstGeom>
        </p:spPr>
      </p:pic>
      <p:pic>
        <p:nvPicPr>
          <p:cNvPr id="17" name="Google Shape;253;p36">
            <a:extLst>
              <a:ext uri="{FF2B5EF4-FFF2-40B4-BE49-F238E27FC236}">
                <a16:creationId xmlns:a16="http://schemas.microsoft.com/office/drawing/2014/main" id="{17B769B0-F623-3806-3D9C-3607B89A61D1}"/>
              </a:ext>
            </a:extLst>
          </p:cNvPr>
          <p:cNvPicPr preferRelativeResize="0"/>
          <p:nvPr/>
        </p:nvPicPr>
        <p:blipFill>
          <a:blip r:embed="rId6">
            <a:alphaModFix/>
          </a:blip>
          <a:stretch>
            <a:fillRect/>
          </a:stretch>
        </p:blipFill>
        <p:spPr>
          <a:xfrm>
            <a:off x="3763354" y="2641596"/>
            <a:ext cx="441752" cy="280155"/>
          </a:xfrm>
          <a:prstGeom prst="rect">
            <a:avLst/>
          </a:prstGeom>
          <a:noFill/>
          <a:ln>
            <a:noFill/>
          </a:ln>
        </p:spPr>
      </p:pic>
    </p:spTree>
    <p:extLst>
      <p:ext uri="{BB962C8B-B14F-4D97-AF65-F5344CB8AC3E}">
        <p14:creationId xmlns:p14="http://schemas.microsoft.com/office/powerpoint/2010/main" val="10945204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3D11E3-3B4D-473F-BF33-BDD9328B275D}"/>
              </a:ext>
            </a:extLst>
          </p:cNvPr>
          <p:cNvSpPr>
            <a:spLocks noGrp="1"/>
          </p:cNvSpPr>
          <p:nvPr>
            <p:ph type="ctrTitle"/>
          </p:nvPr>
        </p:nvSpPr>
        <p:spPr/>
        <p:txBody>
          <a:bodyPr/>
          <a:lstStyle/>
          <a:p>
            <a:r>
              <a:rPr lang="en-US" dirty="0"/>
              <a:t>Where to start with AI?</a:t>
            </a:r>
            <a:br>
              <a:rPr lang="en-US" dirty="0"/>
            </a:br>
            <a:r>
              <a:rPr lang="en-US" sz="1600" dirty="0"/>
              <a:t>Remember the statement from Microsoft Head of AI</a:t>
            </a:r>
            <a:endParaRPr lang="en-US" dirty="0"/>
          </a:p>
        </p:txBody>
      </p:sp>
    </p:spTree>
    <p:extLst>
      <p:ext uri="{BB962C8B-B14F-4D97-AF65-F5344CB8AC3E}">
        <p14:creationId xmlns:p14="http://schemas.microsoft.com/office/powerpoint/2010/main" val="769024895"/>
      </p:ext>
    </p:extLst>
  </p:cSld>
  <p:clrMapOvr>
    <a:masterClrMapping/>
  </p:clrMapOvr>
</p:sld>
</file>

<file path=ppt/theme/theme1.xml><?xml version="1.0" encoding="utf-8"?>
<a:theme xmlns:a="http://schemas.openxmlformats.org/drawingml/2006/main" name="Office Theme">
  <a:themeElements>
    <a:clrScheme name="Trifork">
      <a:dk1>
        <a:srgbClr val="2C3A41"/>
      </a:dk1>
      <a:lt1>
        <a:srgbClr val="FFFFFF"/>
      </a:lt1>
      <a:dk2>
        <a:srgbClr val="2C3A41"/>
      </a:dk2>
      <a:lt2>
        <a:srgbClr val="FFFFFF"/>
      </a:lt2>
      <a:accent1>
        <a:srgbClr val="FF6600"/>
      </a:accent1>
      <a:accent2>
        <a:srgbClr val="FCB64C"/>
      </a:accent2>
      <a:accent3>
        <a:srgbClr val="97BDD3"/>
      </a:accent3>
      <a:accent4>
        <a:srgbClr val="9EC3B1"/>
      </a:accent4>
      <a:accent5>
        <a:srgbClr val="FFECD1"/>
      </a:accent5>
      <a:accent6>
        <a:srgbClr val="DDE9F0"/>
      </a:accent6>
      <a:hlink>
        <a:srgbClr val="FF6600"/>
      </a:hlink>
      <a:folHlink>
        <a:srgbClr val="FF6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14484</TotalTime>
  <Words>2692</Words>
  <Application>Microsoft Macintosh PowerPoint</Application>
  <PresentationFormat>Widescreen</PresentationFormat>
  <Paragraphs>355</Paragraphs>
  <Slides>27</Slides>
  <Notes>23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__montserrat_f9c99d</vt:lpstr>
      <vt:lpstr>Arial</vt:lpstr>
      <vt:lpstr>Calibri</vt:lpstr>
      <vt:lpstr>Calibri Light</vt:lpstr>
      <vt:lpstr>Caveat</vt:lpstr>
      <vt:lpstr>GT America</vt:lpstr>
      <vt:lpstr>Poppins</vt:lpstr>
      <vt:lpstr>Poppins Regular</vt:lpstr>
      <vt:lpstr>Poppins SemiBold</vt:lpstr>
      <vt:lpstr>System Font Regular</vt:lpstr>
      <vt:lpstr>var(--theme-font-article-body)</vt:lpstr>
      <vt:lpstr>Office Theme</vt:lpstr>
      <vt:lpstr>1_Office Theme</vt:lpstr>
      <vt:lpstr>PowerPoint Presentation</vt:lpstr>
      <vt:lpstr>AI challenges</vt:lpstr>
      <vt:lpstr>PowerPoint Presentation</vt:lpstr>
      <vt:lpstr>AI enablement</vt:lpstr>
      <vt:lpstr>PowerPoint Presentation</vt:lpstr>
      <vt:lpstr>Challenges verified by customers that started AI development &amp; implementation</vt:lpstr>
      <vt:lpstr>What everybody needs is…</vt:lpstr>
      <vt:lpstr>Corax AI Users</vt:lpstr>
      <vt:lpstr>Where to start with AI? Remember the statement from Microsoft Head of AI</vt:lpstr>
      <vt:lpstr>Suggested AI implementation roadmap</vt:lpstr>
      <vt:lpstr>PowerPoint Presentation</vt:lpstr>
      <vt:lpstr>AI Workshop Scope</vt:lpstr>
      <vt:lpstr>Corax</vt:lpstr>
      <vt:lpstr>PowerPoint Presentation</vt:lpstr>
      <vt:lpstr>Workflows already supported</vt:lpstr>
      <vt:lpstr>Streamlining grant application evaluation with AI</vt:lpstr>
      <vt:lpstr>Introducing ALai: Arbejdernes Landsbank new chatbot</vt:lpstr>
      <vt:lpstr>Pilot-&gt;Production-&gt; “AI Factory” in 4 months</vt:lpstr>
      <vt:lpstr>AI-Mail Assist facilitates workflows and handles large customer growth at OK</vt:lpstr>
      <vt:lpstr>Features in Corax AI</vt:lpstr>
      <vt:lpstr>PowerPoint Presentation</vt:lpstr>
      <vt:lpstr>Corax Product Suite</vt:lpstr>
      <vt:lpstr>Corax &amp; Workflow demo</vt:lpstr>
      <vt:lpstr>PowerPoint Presentation</vt:lpstr>
      <vt:lpstr>PowerPoint Presentation</vt:lpstr>
      <vt:lpstr>Features -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429</cp:revision>
  <dcterms:created xsi:type="dcterms:W3CDTF">2022-05-24T07:05:45Z</dcterms:created>
  <dcterms:modified xsi:type="dcterms:W3CDTF">2025-04-10T08:35:24Z</dcterms:modified>
</cp:coreProperties>
</file>