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2"/>
  </p:notesMasterIdLst>
  <p:sldIdLst>
    <p:sldId id="2146847765" r:id="rId3"/>
    <p:sldId id="2146847821" r:id="rId4"/>
    <p:sldId id="2146847795" r:id="rId5"/>
    <p:sldId id="2146847782" r:id="rId6"/>
    <p:sldId id="2146847822" r:id="rId7"/>
    <p:sldId id="2146847819" r:id="rId8"/>
    <p:sldId id="2146847820" r:id="rId9"/>
    <p:sldId id="260" r:id="rId10"/>
    <p:sldId id="2146847808" r:id="rId11"/>
  </p:sldIdLst>
  <p:sldSz cx="12192000" cy="6858000"/>
  <p:notesSz cx="6858000" cy="9144000"/>
  <p:defaultTextStyle>
    <a:defPPr>
      <a:defRPr lang="en-LV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ABCACA-D46A-5C6B-8CE7-CE60BA8A3CD0}" name="Jacob Haubach Smedegaard" initials="JHS" userId="Jacob Haubach Smedega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41"/>
    <a:srgbClr val="EBEBEB"/>
    <a:srgbClr val="000000"/>
    <a:srgbClr val="485A65"/>
    <a:srgbClr val="FCB64C"/>
    <a:srgbClr val="FFFFFF"/>
    <a:srgbClr val="E4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3" autoAdjust="0"/>
    <p:restoredTop sz="85745" autoAdjust="0"/>
  </p:normalViewPr>
  <p:slideViewPr>
    <p:cSldViewPr snapToGrid="0" snapToObjects="1">
      <p:cViewPr>
        <p:scale>
          <a:sx n="77" d="100"/>
          <a:sy n="77" d="100"/>
        </p:scale>
        <p:origin x="1664" y="744"/>
      </p:cViewPr>
      <p:guideLst>
        <p:guide orient="horz" pos="935"/>
        <p:guide pos="574"/>
        <p:guide pos="325"/>
        <p:guide orient="horz" pos="1366"/>
      </p:guideLst>
    </p:cSldViewPr>
  </p:slideViewPr>
  <p:notesTextViewPr>
    <p:cViewPr>
      <p:scale>
        <a:sx n="45" d="100"/>
        <a:sy n="45" d="100"/>
      </p:scale>
      <p:origin x="0" y="0"/>
    </p:cViewPr>
  </p:notesTextViewPr>
  <p:notesViewPr>
    <p:cSldViewPr snapToGrid="0" snapToObjects="1" showGuides="1">
      <p:cViewPr varScale="1">
        <p:scale>
          <a:sx n="92" d="100"/>
          <a:sy n="92" d="100"/>
        </p:scale>
        <p:origin x="4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'Ark1'!$A$2:$C$17</cx:f>
        <cx:lvl ptCount="16">
          <cx:pt idx="0">Logs</cx:pt>
          <cx:pt idx="1">Alerts</cx:pt>
          <cx:pt idx="2">UI</cx:pt>
          <cx:pt idx="3">Public</cx:pt>
          <cx:pt idx="4">Cloud</cx:pt>
          <cx:pt idx="5">Local</cx:pt>
          <cx:pt idx="7">Admin</cx:pt>
          <cx:pt idx="9">Unit Test</cx:pt>
          <cx:pt idx="10">Delete</cx:pt>
          <cx:pt idx="11">Modify </cx:pt>
          <cx:pt idx="12">Create </cx:pt>
          <cx:pt idx="13">API</cx:pt>
          <cx:pt idx="14">Import/Export</cx:pt>
        </cx:lvl>
        <cx:lvl ptCount="16">
          <cx:pt idx="0">Metrics</cx:pt>
          <cx:pt idx="2">Dash boards</cx:pt>
          <cx:pt idx="3">Model Deploy</cx:pt>
          <cx:pt idx="4">Model Deploy</cx:pt>
          <cx:pt idx="5">Model Deploy</cx:pt>
          <cx:pt idx="6">Guard rails</cx:pt>
          <cx:pt idx="7">Security </cx:pt>
          <cx:pt idx="8">Evalua- tion</cx:pt>
          <cx:pt idx="9">Verify</cx:pt>
          <cx:pt idx="10">Develop AI</cx:pt>
          <cx:pt idx="11">Develop AI</cx:pt>
          <cx:pt idx="12">Develop AI</cx:pt>
          <cx:pt idx="13">Expose</cx:pt>
          <cx:pt idx="14">Colla- borate</cx:pt>
        </cx:lvl>
        <cx:lvl ptCount="16">
          <cx:pt idx="0">ML Ops</cx:pt>
          <cx:pt idx="3">Deploy</cx:pt>
          <cx:pt idx="8">Test &amp; Verify</cx:pt>
          <cx:pt idx="10">Develop</cx:pt>
        </cx:lvl>
      </cx:strDim>
      <cx:numDim type="size">
        <cx:f>'Ark1'!$D$2:$D$17</cx:f>
        <cx:lvl ptCount="16" formatCode="Standard">
          <cx:pt idx="0">20</cx:pt>
          <cx:pt idx="1">20</cx:pt>
          <cx:pt idx="2">20</cx:pt>
          <cx:pt idx="3">10</cx:pt>
          <cx:pt idx="4">10</cx:pt>
          <cx:pt idx="5">10</cx:pt>
          <cx:pt idx="6">15</cx:pt>
          <cx:pt idx="7">15</cx:pt>
          <cx:pt idx="8">30</cx:pt>
          <cx:pt idx="9">30</cx:pt>
          <cx:pt idx="10">10</cx:pt>
          <cx:pt idx="11">10</cx:pt>
          <cx:pt idx="12">10</cx:pt>
          <cx:pt idx="13">15</cx:pt>
          <cx:pt idx="14">15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2128" b="1" i="0" u="none" strike="noStrike" baseline="0" dirty="0">
            <a:solidFill>
              <a:srgbClr val="44546A"/>
            </a:solidFill>
            <a:latin typeface="Calibri" panose="020F0502020204030204"/>
          </a:endParaRPr>
        </a:p>
      </cx:txPr>
    </cx:title>
    <cx:plotArea>
      <cx:plotAreaRegion>
        <cx:series layoutId="sunburst" uniqueId="{FCE8FDCC-C4CF-487C-A67F-84FF99AB5EC0}">
          <cx:tx>
            <cx:txData>
              <cx:f>'Ark1'!$D$1</cx:f>
              <cx:v>Serie1</cx:v>
            </cx:txData>
          </cx:tx>
          <cx:dataPt idx="0">
            <cx:spPr>
              <a:solidFill>
                <a:srgbClr val="5B9BD5">
                  <a:lumMod val="20000"/>
                  <a:lumOff val="80000"/>
                </a:srgbClr>
              </a:solidFill>
            </cx:spPr>
          </cx:dataPt>
          <cx:dataPt idx="5"/>
          <cx:dataPt idx="6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4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8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2C3A41"/>
                    </a:solidFill>
                    <a:latin typeface="Poppins" pitchFamily="2" charset="77"/>
                    <a:ea typeface="Poppins" pitchFamily="2" charset="77"/>
                    <a:cs typeface="Poppins" pitchFamily="2" charset="77"/>
                  </a:defRPr>
                </a:pPr>
                <a:endParaRPr lang="da-DK" sz="1200" b="0" i="0" u="none" strike="noStrike" baseline="0">
                  <a:solidFill>
                    <a:srgbClr val="2C3A41"/>
                  </a:solidFill>
                  <a:latin typeface="Poppins" pitchFamily="2" charset="77"/>
                  <a:cs typeface="Poppins" pitchFamily="2" charset="77"/>
                </a:endParaRPr>
              </a:p>
            </cx:txPr>
            <cx:visibility seriesName="0" categoryName="1" value="0"/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Poppins" pitchFamily="2" charset="77"/>
              <a:ea typeface="Poppins" pitchFamily="2" charset="77"/>
              <a:cs typeface="Poppins" pitchFamily="2" charset="77"/>
            </a:defRPr>
          </a:pPr>
          <a:endParaRPr lang="en-GB" sz="1197" b="0" i="0" u="none" strike="noStrike" baseline="0">
            <a:solidFill>
              <a:srgbClr val="44546A"/>
            </a:solidFill>
            <a:latin typeface="Poppins" pitchFamily="2" charset="77"/>
            <a:cs typeface="Poppins" pitchFamily="2" charset="77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811E-4725-1441-9A43-43F9461DFA69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0F70-246A-764B-86A3-E73911D7B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9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9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B4888-E90E-817A-A0B9-225CBEC0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FDDE8-14FB-C9C1-E5E8-F44F74675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0F995-F1D6-460B-E4B2-2A5E88480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Poppins" pitchFamily="2" charset="77"/>
                <a:cs typeface="Poppins" pitchFamily="2" charset="77"/>
              </a:rPr>
              <a:t>“...</a:t>
            </a:r>
            <a:r>
              <a:rPr lang="en-GB" sz="1200" dirty="0">
                <a:effectLst/>
                <a:latin typeface="Poppins" pitchFamily="2" charset="77"/>
                <a:cs typeface="Poppins" pitchFamily="2" charset="77"/>
              </a:rPr>
              <a:t>equipping individuals and organizations with the necessary knowledge, skills, data, </a:t>
            </a:r>
            <a:r>
              <a:rPr lang="en-GB" sz="1200" dirty="0">
                <a:solidFill>
                  <a:srgbClr val="2C3A41"/>
                </a:solidFill>
                <a:effectLst/>
                <a:latin typeface="Poppins" pitchFamily="2" charset="77"/>
                <a:cs typeface="Poppins" pitchFamily="2" charset="77"/>
              </a:rPr>
              <a:t>tools</a:t>
            </a:r>
            <a:r>
              <a:rPr lang="en-GB" sz="1200" dirty="0">
                <a:effectLst/>
                <a:latin typeface="Poppins" pitchFamily="2" charset="77"/>
                <a:cs typeface="Poppins" pitchFamily="2" charset="77"/>
              </a:rPr>
              <a:t>, and resources to effectively utilize artificial intelligence (AI) technologies...”</a:t>
            </a:r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Fra </a:t>
            </a:r>
            <a:r>
              <a:rPr lang="da-DK" b="1" dirty="0" err="1"/>
              <a:t>finanswatch</a:t>
            </a:r>
            <a:r>
              <a:rPr lang="da-DK" b="1" dirty="0"/>
              <a:t> artiklen:</a:t>
            </a:r>
            <a:endParaRPr lang="da-DK" dirty="0"/>
          </a:p>
          <a:p>
            <a:pPr algn="l"/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Hvis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man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have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fuldt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udbytte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af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AI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sikre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sig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konkurrencedygtig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position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også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langt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sigt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, er det min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anbefaling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, at man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fokuserer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følgende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Strategisk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anvendelse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af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data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vision: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 Skaf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overblik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over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hvilke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data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virksomheden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har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formuler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vision for,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hvad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opnå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med AI. Dette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hjælpe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jer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til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at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kanalisere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investeringerne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derhen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hvor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skaber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den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størst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mulige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værdi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Gå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i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samarbejde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med de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rette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eksperter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: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Træk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rådgivning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ekspertviden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fra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relevante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it-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leverandører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som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kan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hjælpe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jer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med at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implementere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AI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effektiv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sikker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måde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især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hvis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 mangler interne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kompetencer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GB" b="1" i="0" dirty="0">
              <a:solidFill>
                <a:srgbClr val="333333"/>
              </a:solidFill>
              <a:effectLst/>
              <a:latin typeface="var(--theme-font-article-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Udfordringer:</a:t>
            </a:r>
            <a:br>
              <a:rPr lang="da-DK" dirty="0"/>
            </a:br>
            <a:r>
              <a:rPr lang="da-DK" dirty="0"/>
              <a:t> </a:t>
            </a:r>
            <a:endParaRPr lang="en-GB" b="1" dirty="0"/>
          </a:p>
          <a:p>
            <a:r>
              <a:rPr lang="da-DK" b="1" dirty="0"/>
              <a:t>Data management </a:t>
            </a:r>
          </a:p>
          <a:p>
            <a:r>
              <a:rPr lang="da-DK" sz="1600" i="1" dirty="0" err="1"/>
              <a:t>Quality</a:t>
            </a:r>
            <a:r>
              <a:rPr lang="da-DK" sz="1600" i="1" dirty="0"/>
              <a:t>, Integration, </a:t>
            </a:r>
            <a:r>
              <a:rPr lang="da-DK" sz="1600" i="1" dirty="0" err="1"/>
              <a:t>Privacy</a:t>
            </a:r>
            <a:r>
              <a:rPr lang="da-DK" sz="1600" i="1" dirty="0"/>
              <a:t>, Security</a:t>
            </a:r>
          </a:p>
          <a:p>
            <a:pPr marL="742927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 err="1"/>
              <a:t>Skills</a:t>
            </a:r>
            <a:r>
              <a:rPr lang="da-DK" b="1" dirty="0"/>
              <a:t> / talent </a:t>
            </a:r>
            <a:r>
              <a:rPr lang="da-DK" b="1" dirty="0" err="1"/>
              <a:t>shortage</a:t>
            </a:r>
            <a:endParaRPr lang="da-DK" b="1" dirty="0"/>
          </a:p>
          <a:p>
            <a:endParaRPr lang="da-DK" b="1" dirty="0"/>
          </a:p>
          <a:p>
            <a:r>
              <a:rPr lang="da-DK" b="1" dirty="0"/>
              <a:t>Ressource </a:t>
            </a:r>
            <a:r>
              <a:rPr lang="da-DK" b="1" dirty="0" err="1"/>
              <a:t>allocation</a:t>
            </a:r>
            <a:r>
              <a:rPr lang="da-DK" b="1" dirty="0"/>
              <a:t> </a:t>
            </a:r>
          </a:p>
          <a:p>
            <a:r>
              <a:rPr lang="da-DK" sz="1600" i="1" dirty="0"/>
              <a:t>Time, </a:t>
            </a:r>
            <a:r>
              <a:rPr lang="da-DK" sz="1600" i="1" dirty="0" err="1"/>
              <a:t>capital</a:t>
            </a:r>
            <a:r>
              <a:rPr lang="da-DK" sz="1600" i="1" dirty="0"/>
              <a:t>, </a:t>
            </a:r>
            <a:r>
              <a:rPr lang="da-DK" sz="1600" i="1" dirty="0" err="1"/>
              <a:t>people</a:t>
            </a:r>
            <a:endParaRPr lang="da-DK" sz="1600" i="1" dirty="0"/>
          </a:p>
          <a:p>
            <a:endParaRPr lang="da-DK" b="1" dirty="0"/>
          </a:p>
          <a:p>
            <a:r>
              <a:rPr lang="da-DK" b="1" dirty="0"/>
              <a:t>Long-term vs. short-term </a:t>
            </a:r>
            <a:r>
              <a:rPr lang="da-DK" b="1" dirty="0" err="1"/>
              <a:t>focus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-----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 'toy examples' to 'production’</a:t>
            </a:r>
            <a:r>
              <a:rPr lang="en-GB" dirty="0"/>
              <a:t> </a:t>
            </a:r>
          </a:p>
          <a:p>
            <a:endParaRPr lang="en-GB" sz="1200" dirty="0"/>
          </a:p>
          <a:p>
            <a:r>
              <a:rPr lang="en-GB" sz="1200" dirty="0"/>
              <a:t>Integration with existing infrastructure and services (incl. data access mgmt.) </a:t>
            </a:r>
          </a:p>
          <a:p>
            <a:r>
              <a:rPr lang="en-GB" sz="1200" dirty="0"/>
              <a:t>Performance: Robustness and availability </a:t>
            </a:r>
          </a:p>
          <a:p>
            <a:r>
              <a:rPr lang="en-GB" sz="1200" dirty="0"/>
              <a:t>Security: GDPR, correctness, misuse, leakage, inappropriate responses </a:t>
            </a:r>
          </a:p>
          <a:p>
            <a:endParaRPr lang="da-DK" dirty="0"/>
          </a:p>
          <a:p>
            <a:pPr marL="0" indent="0">
              <a:buNone/>
            </a:pPr>
            <a:r>
              <a:rPr lang="en-GB" b="1" dirty="0"/>
              <a:t>Scaling to hundreds of AI enabled workflows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200" dirty="0"/>
              <a:t>Efficient development and maintenance of new AI capabilities</a:t>
            </a:r>
          </a:p>
          <a:p>
            <a:r>
              <a:rPr lang="en-GB" sz="1200" dirty="0"/>
              <a:t>Efficient development and maintenance of AI enabled workflows </a:t>
            </a:r>
          </a:p>
          <a:p>
            <a:r>
              <a:rPr lang="en-GB" sz="1200" dirty="0"/>
              <a:t>Monitoring and operation of AI-based services (incl. token cost) </a:t>
            </a:r>
          </a:p>
          <a:p>
            <a:r>
              <a:rPr lang="en-GB" sz="1200" dirty="0"/>
              <a:t>LLM management (incl. prompt </a:t>
            </a:r>
            <a:r>
              <a:rPr lang="en-GB" sz="1200" dirty="0" err="1"/>
              <a:t>mgmt</a:t>
            </a:r>
            <a:r>
              <a:rPr lang="en-GB" sz="1200" dirty="0"/>
              <a:t>)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136CB-7D0A-3C23-23B6-229FD4C21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4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200" dirty="0" err="1">
                <a:solidFill>
                  <a:srgbClr val="2C3A41"/>
                </a:solidFill>
              </a:rPr>
              <a:t>Taget</a:t>
            </a:r>
            <a:r>
              <a:rPr lang="en-US" sz="1200" dirty="0">
                <a:solidFill>
                  <a:srgbClr val="2C3A41"/>
                </a:solidFill>
              </a:rPr>
              <a:t> </a:t>
            </a:r>
            <a:r>
              <a:rPr lang="en-US" sz="1200" dirty="0" err="1">
                <a:solidFill>
                  <a:srgbClr val="2C3A41"/>
                </a:solidFill>
              </a:rPr>
              <a:t>ud</a:t>
            </a:r>
            <a:r>
              <a:rPr lang="en-US" sz="1200" dirty="0">
                <a:solidFill>
                  <a:srgbClr val="2C3A41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Providing access to the benefits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of </a:t>
            </a:r>
            <a:r>
              <a:rPr lang="en-US" sz="1200" dirty="0" err="1">
                <a:solidFill>
                  <a:srgbClr val="2C3A41"/>
                </a:solidFill>
              </a:rPr>
              <a:t>GenAI</a:t>
            </a:r>
            <a:r>
              <a:rPr lang="en-US" sz="1200" dirty="0">
                <a:solidFill>
                  <a:srgbClr val="2C3A41"/>
                </a:solidFill>
              </a:rPr>
              <a:t> for individuals and organizations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Development by configuration. 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Reducing development cost and time – smaller AI enablement team 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… by enabling individuals and organizations 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to efficiently configure and deploy safe and scalable AI solutions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8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E20B-96A5-B4E9-8BFB-30A59CC3D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F018D2E-899C-5044-7B29-46626A05A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B48448-4658-9F7D-A78F-CB853ED0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7D230B-51D3-BBC7-68A6-D45C7B93C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5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6F55-D5A6-80D0-28B3-C1633A56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5098ED9-016C-586D-5397-662A09C8F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0A22DF5-C712-BD04-BAE6-7ED4B28D2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Hvis vi skulle præsentere i dag, hvordan vil det se ud.</a:t>
            </a:r>
          </a:p>
          <a:p>
            <a:r>
              <a:rPr lang="da-DK" dirty="0"/>
              <a:t>Collaboration punkt (</a:t>
            </a:r>
            <a:r>
              <a:rPr lang="da-DK" dirty="0" err="1"/>
              <a:t>export</a:t>
            </a:r>
            <a:r>
              <a:rPr lang="da-DK" dirty="0"/>
              <a:t>)</a:t>
            </a:r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icons</a:t>
            </a:r>
            <a:r>
              <a:rPr lang="da-DK" dirty="0"/>
              <a:t> from menu (</a:t>
            </a:r>
            <a:r>
              <a:rPr lang="da-DK" dirty="0" err="1"/>
              <a:t>capabilites</a:t>
            </a:r>
            <a:r>
              <a:rPr lang="da-DK" dirty="0"/>
              <a:t>, </a:t>
            </a:r>
            <a:r>
              <a:rPr lang="da-DK" dirty="0" err="1"/>
              <a:t>knowledge</a:t>
            </a:r>
            <a:r>
              <a:rPr lang="da-DK" dirty="0"/>
              <a:t> </a:t>
            </a:r>
            <a:r>
              <a:rPr lang="da-DK" dirty="0" err="1"/>
              <a:t>collections</a:t>
            </a:r>
            <a:r>
              <a:rPr lang="da-DK" dirty="0"/>
              <a:t>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EDC199-A66E-134B-11F2-F75EBF811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6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Frigør tid</a:t>
            </a:r>
          </a:p>
          <a:p>
            <a:r>
              <a:rPr lang="da-DK" dirty="0" err="1"/>
              <a:t>Un-biased</a:t>
            </a:r>
            <a:endParaRPr lang="da-DK" dirty="0"/>
          </a:p>
          <a:p>
            <a:r>
              <a:rPr lang="da-DK" dirty="0"/>
              <a:t>Bedre Compliance</a:t>
            </a:r>
          </a:p>
          <a:p>
            <a:r>
              <a:rPr lang="da-DK" dirty="0"/>
              <a:t>Skarpere datagrundlag til optimering og </a:t>
            </a:r>
            <a:r>
              <a:rPr lang="da-DK" dirty="0" err="1"/>
              <a:t>insigt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0F70-246A-764B-86A3-E73911D7B1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24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4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7600"/>
            <a:ext cx="5094000" cy="2437200"/>
          </a:xfrm>
        </p:spPr>
        <p:txBody>
          <a:bodyPr lIns="0" tIns="0" rIns="0" bIns="0" anchor="b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EBC20-68B9-133C-A498-D74F42053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400" y="4114800"/>
            <a:ext cx="4446000" cy="223560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spcAft>
                <a:spcPts val="800"/>
              </a:spcAft>
              <a:buNone/>
              <a:defRPr sz="16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504CEB-6C70-93C6-1077-ADD011CF4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035DCD-8F63-7088-C13F-297DBC293C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315206"/>
            <a:ext cx="4572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6400" y="-608400"/>
            <a:ext cx="6145200" cy="6577200"/>
          </a:xfrm>
          <a:prstGeom prst="roundRect">
            <a:avLst>
              <a:gd name="adj" fmla="val 930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064399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800" y="1105200"/>
            <a:ext cx="63000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8800" y="730800"/>
            <a:ext cx="63000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800" y="1976401"/>
            <a:ext cx="63000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F7E27-5A6C-5A3E-585E-6896577BDD3B}"/>
              </a:ext>
            </a:extLst>
          </p:cNvPr>
          <p:cNvSpPr/>
          <p:nvPr userDrawn="1"/>
        </p:nvSpPr>
        <p:spPr>
          <a:xfrm>
            <a:off x="3250799" y="0"/>
            <a:ext cx="813600" cy="6858000"/>
          </a:xfrm>
          <a:prstGeom prst="rect">
            <a:avLst/>
          </a:prstGeom>
          <a:gradFill>
            <a:gsLst>
              <a:gs pos="100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F94E32-058A-5811-4742-0F8908F8DE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3400" y="964800"/>
            <a:ext cx="9025200" cy="345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 i="0">
                <a:solidFill>
                  <a:schemeClr val="accent1"/>
                </a:solidFill>
                <a:latin typeface="Caveat" pitchFamily="2" charset="0"/>
              </a:defRPr>
            </a:lvl1pPr>
          </a:lstStyle>
          <a:p>
            <a:pPr lvl="0"/>
            <a:r>
              <a:rPr lang="en-GB" dirty="0"/>
              <a:t>“Insert your quote here”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61BDE4-B79C-DC79-016F-2071F516396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583401" y="4863600"/>
            <a:ext cx="633599" cy="6336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25B838-8302-B153-06DA-827565D5E2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9400" y="4863600"/>
            <a:ext cx="80892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7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973287-62BA-0B16-16BF-6F51464238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9400" y="5068800"/>
            <a:ext cx="8089863" cy="446400"/>
          </a:xfrm>
        </p:spPr>
        <p:txBody>
          <a:bodyPr lIns="0" tIns="0" rIns="0" bIns="0" anchor="ctr"/>
          <a:lstStyle>
            <a:lvl1pPr marL="0" indent="0">
              <a:buNone/>
              <a:defRPr>
                <a:solidFill>
                  <a:srgbClr val="2C3A41"/>
                </a:solidFill>
              </a:defRPr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231342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0"/>
            <a:ext cx="5727600" cy="24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0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98090-8651-E5F1-0C7F-D99451687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8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828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23743-222E-F65F-9F14-D76010623E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C71330D-C9D8-1983-4EE0-713A1525E6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2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6CDF55-D0FC-8B0C-9C74-CCD779EF70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88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79B0230-114E-642F-E3FF-F408088C4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4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16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5C60E47-08B4-B051-38FE-3F3350DDB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20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29577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0"/>
            <a:ext cx="5727600" cy="24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98090-8651-E5F1-0C7F-D99451687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8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828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23743-222E-F65F-9F14-D76010623E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C71330D-C9D8-1983-4EE0-713A1525E6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26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6CDF55-D0FC-8B0C-9C74-CCD779EF70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32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79B0230-114E-642F-E3FF-F408088C4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8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16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5C60E47-08B4-B051-38FE-3F3350DDB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08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3A2946-E30F-77E9-DC11-C558A9F028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84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77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B6C8A5E-4A35-BF07-E311-F7A4FEA99D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84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74537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ody Ind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7600"/>
            <a:ext cx="4424400" cy="1764000"/>
          </a:xfrm>
        </p:spPr>
        <p:txBody>
          <a:bodyPr lIns="0" tIns="0" rIns="0" bIns="0" anchor="b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EBC20-68B9-133C-A498-D74F42053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200" y="3758400"/>
            <a:ext cx="3459600" cy="224640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1600"/>
              </a:spcBef>
              <a:spcAft>
                <a:spcPts val="800"/>
              </a:spcAft>
              <a:buNone/>
              <a:defRPr sz="22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035DCD-8F63-7088-C13F-297DBC293C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000652"/>
            <a:ext cx="6588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50800" y="608400"/>
            <a:ext cx="5637600" cy="5637600"/>
          </a:xfrm>
          <a:prstGeom prst="roundRect">
            <a:avLst>
              <a:gd name="adj" fmla="val 3603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03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72400"/>
            <a:ext cx="5727600" cy="3531600"/>
          </a:xfrm>
        </p:spPr>
        <p:txBody>
          <a:bodyPr lIns="0" tIns="0" rIns="0" bIns="0" anchor="ctr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3603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36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/ Lab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396800"/>
            <a:ext cx="5446800" cy="11448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12400"/>
            <a:ext cx="5446800" cy="29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2509201"/>
            <a:ext cx="54468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95BB50-41F2-5087-720C-4335AFEF65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nly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72400"/>
            <a:ext cx="10364400" cy="3531600"/>
          </a:xfrm>
        </p:spPr>
        <p:txBody>
          <a:bodyPr lIns="0" tIns="0" rIns="0" bIns="0" anchor="ctr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3E4A40-D720-DF26-1BB7-520B7234F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4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0400"/>
            <a:ext cx="4878000" cy="4420800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71900"/>
            <a:ext cx="4878000" cy="426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32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02000"/>
            <a:ext cx="7621200" cy="241200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00" y="4101152"/>
            <a:ext cx="5180400" cy="166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ts val="3200"/>
              </a:lnSpc>
              <a:buNone/>
              <a:defRPr sz="20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24D14E6-42BB-C223-577A-DEDFE916EF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315206"/>
            <a:ext cx="4572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9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10364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05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rk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2166" y="3150000"/>
            <a:ext cx="3773600" cy="3816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541EDF8-D700-7330-0B18-C910C2841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318400"/>
            <a:ext cx="5180400" cy="101520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You!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4795200"/>
            <a:ext cx="51804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Full Name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6B5AB7-66FB-98D0-9858-AF093B038D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" y="4338000"/>
            <a:ext cx="51804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31D32F-C1E3-BDDF-C221-9F471F7404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4400" y="5481000"/>
            <a:ext cx="22032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mail@trifork.com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288617D-3BBE-D2D2-61C5-3DEF364B003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81200" y="5481000"/>
            <a:ext cx="26172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+45 1234 5678</a:t>
            </a:r>
          </a:p>
        </p:txBody>
      </p:sp>
    </p:spTree>
    <p:extLst>
      <p:ext uri="{BB962C8B-B14F-4D97-AF65-F5344CB8AC3E}">
        <p14:creationId xmlns:p14="http://schemas.microsoft.com/office/powerpoint/2010/main" val="222143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 Section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111250" y="791428"/>
            <a:ext cx="8610600" cy="24638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3" name="Lab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81000" y="398783"/>
            <a:ext cx="4701951" cy="13080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800"/>
              </a:spcBef>
              <a:defRPr sz="10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</a:defRPr>
            </a:lvl1pPr>
          </a:lstStyle>
          <a:p>
            <a:r>
              <a:t>Label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1250" y="5117272"/>
            <a:ext cx="1981200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  <a:lvl2pPr>
              <a:lnSpc>
                <a:spcPct val="110000"/>
              </a:lnSpc>
              <a:spcBef>
                <a:spcPts val="800"/>
              </a:spcBef>
              <a:defRPr sz="800"/>
            </a:lvl2pPr>
            <a:lvl3pPr>
              <a:lnSpc>
                <a:spcPct val="110000"/>
              </a:lnSpc>
              <a:spcBef>
                <a:spcPts val="800"/>
              </a:spcBef>
              <a:defRPr sz="800"/>
            </a:lvl3pPr>
            <a:lvl4pPr>
              <a:lnSpc>
                <a:spcPct val="110000"/>
              </a:lnSpc>
              <a:spcBef>
                <a:spcPts val="800"/>
              </a:spcBef>
              <a:defRPr sz="800"/>
            </a:lvl4pPr>
            <a:lvl5pPr>
              <a:lnSpc>
                <a:spcPct val="110000"/>
              </a:lnSpc>
              <a:spcBef>
                <a:spcPts val="800"/>
              </a:spcBef>
              <a:defRPr sz="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Double-click to edi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774002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16" name="Double-click to edit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436754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17" name="Double-click to edit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111250" y="4114096"/>
            <a:ext cx="1981200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18" name="Double-click to edit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774002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19" name="Double-click to edit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6436754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20" name="Double-click to edit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099507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21" name="Double-click to edit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099507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Trifork_logo_RGB 1.pdf" descr="Trifork_logo_RGB 1.pdf">
            <a:extLst>
              <a:ext uri="{FF2B5EF4-FFF2-40B4-BE49-F238E27FC236}">
                <a16:creationId xmlns:a16="http://schemas.microsoft.com/office/drawing/2014/main" id="{CA7BC75F-7460-464E-DD6C-211103C346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6190" y="6352540"/>
            <a:ext cx="725366" cy="76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96071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DE6-70CC-492F-8347-7EBD707C6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BB35A-1542-4419-BC7C-3A9CD787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8AE2-A9B6-4BD7-BCA7-D16AAB7F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53A7-11B0-49B6-A7C6-C4D89BEF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60C5-1CC1-4E95-9617-EA7B4FEA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Trifork_logo_RGB 1.pdf" descr="Trifork_logo_RGB 1.pdf">
            <a:extLst>
              <a:ext uri="{FF2B5EF4-FFF2-40B4-BE49-F238E27FC236}">
                <a16:creationId xmlns:a16="http://schemas.microsoft.com/office/drawing/2014/main" id="{815C0FE4-A932-0EF3-8788-A726D4F0B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6190" y="6352540"/>
            <a:ext cx="725366" cy="76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8212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1664-AF73-49AC-B5E9-9A1286A0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9F11-D292-4465-87B5-C3D26566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0603-8B7D-4B30-81CF-2C1E3E32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DA8F-D08E-4EE0-8EC5-D5FDE7DA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EDEF-CF77-4A84-9B5C-EA06C4C2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BAE5-5300-45A6-9AE7-AE151410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F48A-AC1F-4016-AD68-E2BE362B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8200-A048-440F-A27C-D1F809B5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7628-43F3-4468-96DE-858C58BC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0342-5AAB-43F2-A66D-798CCF45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DF70-08CB-49F3-B47C-393CC0F7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FC79-7FC1-400D-A25B-66EA5F3CF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26BED-4BC8-4A79-9AB7-C62D14E4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5BCC-587E-4F66-AFFF-266CB143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34B0-A685-45FE-A19D-F5DA3584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81E7E-5749-45E6-8F66-28C504A6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29E1-8BB2-42F1-8905-8397BFD1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B5F4D-D733-4DD1-A879-9FEFDE14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89582-2F84-4C1B-99B7-A936595E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8705F-69B4-478F-AFD7-330AA9A1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52F91-6CF8-4546-B624-6EE7368C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18036-9BF5-4F2C-B38C-5DDB57DF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86EE0-52D3-4544-ACEA-4EB8ADC0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1F0B7-A407-4754-93BC-776DC8AD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9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FD8F-733B-4A58-88C1-17776E72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2E100-B6CA-4812-9046-6BA867F7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1F14C-6D4A-4655-B079-5032C055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86EE7-D12F-42A2-96BA-8567DA4C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8BEF4-151B-416F-98F5-F90F987C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2E23E-5A02-4216-8470-A259E199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177BE-69E8-4C14-A559-82E57953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4928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4A9147-9996-3D7F-40EA-C0CAAFB586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50400" y="1846800"/>
            <a:ext cx="4928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79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EBB6-1F94-48A9-9539-D6400A1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CD0B-1BE6-4008-8CB3-E41234C8B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54A0-FFD5-49D2-956C-82117AC64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9F94-3749-4FAD-BDDE-B691B85D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E353-15C8-4F56-A2F7-FFF127EC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10973-750B-4FA5-B50E-76AE4274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9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8280-4D91-4A88-96AF-2170FBC5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24508-0772-4530-B656-819693A0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AB9FD-4AC5-41B9-869F-82CB76FF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7E43-CB98-4CCC-B728-6581F9CB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52B9B-35AB-4075-B497-79D1FABF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ADA4-7389-45EB-97F8-B12D653A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E768-7441-4C1D-85F3-FEC8C4EB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8E267-3742-4BEC-B19D-1ED5ED01A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00C0-FA83-4668-9AA6-01FACA26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87F2-31AA-40E9-80E8-55CE7421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D265-6B2D-493D-8989-3DC3A8B0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22110-B07D-4982-AA57-585892124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7DA04-CBAF-405F-B8F2-A902C9973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35DE-58A8-4B77-99C1-DADD924B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15CB-D8BD-463F-A7D7-C7C43B79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AEE4-DE21-4B56-9713-FA75757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4A9147-9996-3D7F-40EA-C0CAAFB586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468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140BB-4949-D3C7-643A-9710D4A439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300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5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6772800" cy="1688400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46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4550" y="47785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5ECB8D-25E6-BEAD-E607-AAC512D8F7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950" y="3042000"/>
            <a:ext cx="3182400" cy="1519200"/>
          </a:xfrm>
          <a:prstGeom prst="roundRect">
            <a:avLst>
              <a:gd name="adj" fmla="val 9111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79E1427-A0B9-8B80-780B-7947F83725B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00" y="49252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DA10BB-F32D-A9AB-0366-9858F4E74A0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86400" y="47785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3D7EED7-E28A-5066-3C63-DCBFA918C1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04800" y="3042001"/>
            <a:ext cx="3182400" cy="1519200"/>
          </a:xfrm>
          <a:prstGeom prst="roundRect">
            <a:avLst>
              <a:gd name="adj" fmla="val 9143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3905B86-25AA-8E6B-F6C7-6E5D5C8CC1B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04800" y="49252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DD6DBE3-C0B8-C6DC-C5C0-F1F1B7F430C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478250" y="47911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DC8736F-FF17-E51D-B5AD-077F804978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96650" y="3042001"/>
            <a:ext cx="3182400" cy="1519200"/>
          </a:xfrm>
          <a:prstGeom prst="roundRect">
            <a:avLst>
              <a:gd name="adj" fmla="val 9433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ECB2F1DB-0F31-0B5C-1D17-289586BEE78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96650" y="49378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74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0400"/>
            <a:ext cx="4878000" cy="4420800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7000"/>
              </a:lnSpc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71900"/>
            <a:ext cx="4878000" cy="426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3200"/>
              </a:lnSpc>
              <a:defRPr sz="2000"/>
            </a:lvl1pPr>
            <a:lvl2pPr>
              <a:lnSpc>
                <a:spcPts val="3200"/>
              </a:lnSpc>
              <a:defRPr sz="2000"/>
            </a:lvl2pPr>
            <a:lvl3pPr>
              <a:lnSpc>
                <a:spcPts val="3200"/>
              </a:lnSpc>
              <a:defRPr sz="2000"/>
            </a:lvl3pPr>
            <a:lvl4pPr>
              <a:lnSpc>
                <a:spcPts val="3200"/>
              </a:lnSpc>
              <a:defRPr sz="2000"/>
            </a:lvl4pPr>
            <a:lvl5pPr>
              <a:lnSpc>
                <a:spcPts val="32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7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1"/>
            <a:ext cx="57276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75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63000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1"/>
            <a:ext cx="63000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7602" y="0"/>
            <a:ext cx="4064399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F7E27-5A6C-5A3E-585E-6896577BDD3B}"/>
              </a:ext>
            </a:extLst>
          </p:cNvPr>
          <p:cNvSpPr/>
          <p:nvPr userDrawn="1"/>
        </p:nvSpPr>
        <p:spPr>
          <a:xfrm>
            <a:off x="8127601" y="0"/>
            <a:ext cx="813600" cy="6858000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26653E-4726-97A6-5B77-2B7E6EE6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2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1200" y="730800"/>
            <a:ext cx="572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00" y="1976401"/>
            <a:ext cx="57276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800" y="406800"/>
            <a:ext cx="4532400" cy="6044400"/>
          </a:xfrm>
          <a:prstGeom prst="roundRect">
            <a:avLst>
              <a:gd name="adj" fmla="val 4456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7781AD-33AD-89F3-EFFD-8C22F9824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90F89-B8DE-94B8-AA4C-A38A8CE4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3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8327-5AE4-100F-A778-FB0D3E4D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800" y="1825624"/>
            <a:ext cx="10364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A1A6B-2CC6-366A-91C0-5566C37E9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2400" y="6282000"/>
            <a:ext cx="27432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7EE7623-FAE5-D846-AB07-47554B8897FA}" type="datetimeFigureOut">
              <a:rPr lang="en-GB" smtClean="0"/>
              <a:pPr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E58-0BB4-CCA8-7CBE-D8D1C1DDC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00"/>
            <a:ext cx="41148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25DA-3891-8F88-3F1A-9D40B7BE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7600" y="6282000"/>
            <a:ext cx="653290" cy="20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82" r:id="rId22"/>
  </p:sldLayoutIdLst>
  <p:txStyles>
    <p:titleStyle>
      <a:lvl1pPr algn="l" defTabSz="914355" rtl="0" eaLnBrk="1" latinLnBrk="0" hangingPunct="1">
        <a:lnSpc>
          <a:spcPts val="48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93689" indent="-493689" algn="l" defTabSz="914355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1pPr>
      <a:lvl2pPr marL="898480" indent="-441303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2pPr>
      <a:lvl3pPr marL="1292161" indent="-377806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3pPr>
      <a:lvl4pPr marL="1741401" indent="-369870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4pPr>
      <a:lvl5pPr marL="2179529" indent="-350821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5E1B2-93A1-40B8-8845-8CE147E5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A347-FA93-4E9D-BA37-7B6C5947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CAB4-9B2F-46A4-837A-C3C734044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FD75-FC82-4A9B-89C8-3D6B7A3E8425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E8AF-7077-4698-A51E-670272CD2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A683-7758-48C1-A986-889465C46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53BF1B-6518-60C4-B5B0-B804AAB39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grpSp>
        <p:nvGrpSpPr>
          <p:cNvPr id="14" name="Gruppe 34">
            <a:extLst>
              <a:ext uri="{FF2B5EF4-FFF2-40B4-BE49-F238E27FC236}">
                <a16:creationId xmlns:a16="http://schemas.microsoft.com/office/drawing/2014/main" id="{ABFF00D9-68AE-4872-9388-C6E47F6AA37B}"/>
              </a:ext>
            </a:extLst>
          </p:cNvPr>
          <p:cNvGrpSpPr>
            <a:grpSpLocks noChangeAspect="1"/>
          </p:cNvGrpSpPr>
          <p:nvPr/>
        </p:nvGrpSpPr>
        <p:grpSpPr>
          <a:xfrm>
            <a:off x="17098940" y="8346833"/>
            <a:ext cx="3860892" cy="1763885"/>
            <a:chOff x="17980322" y="8346930"/>
            <a:chExt cx="4509829" cy="2060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ktangel: afrundede hjørner 28">
              <a:extLst>
                <a:ext uri="{FF2B5EF4-FFF2-40B4-BE49-F238E27FC236}">
                  <a16:creationId xmlns:a16="http://schemas.microsoft.com/office/drawing/2014/main" id="{C964CF14-EF83-4EF9-9AD0-A5825075858A}"/>
                </a:ext>
              </a:extLst>
            </p:cNvPr>
            <p:cNvSpPr/>
            <p:nvPr/>
          </p:nvSpPr>
          <p:spPr>
            <a:xfrm>
              <a:off x="17980322" y="8346930"/>
              <a:ext cx="4509829" cy="20603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094" hangingPunct="0">
                <a:spcBef>
                  <a:spcPts val="2500"/>
                </a:spcBef>
              </a:pPr>
              <a:endParaRPr lang="da-DK" sz="1400" kern="0" dirty="0">
                <a:solidFill>
                  <a:prstClr val="white"/>
                </a:solidFill>
                <a:latin typeface="Calibri" panose="020F0502020204030204"/>
                <a:sym typeface="CocoGothicPro Regular"/>
              </a:endParaRPr>
            </a:p>
          </p:txBody>
        </p:sp>
        <p:pic>
          <p:nvPicPr>
            <p:cNvPr id="16" name="Billede 21">
              <a:extLst>
                <a:ext uri="{FF2B5EF4-FFF2-40B4-BE49-F238E27FC236}">
                  <a16:creationId xmlns:a16="http://schemas.microsoft.com/office/drawing/2014/main" id="{611A4A1D-A650-4143-8DA2-F820A1146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78958" y="9270723"/>
              <a:ext cx="3485593" cy="366163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588B79B-1503-5EEE-8BC6-0B1315EE919C}"/>
              </a:ext>
            </a:extLst>
          </p:cNvPr>
          <p:cNvSpPr/>
          <p:nvPr/>
        </p:nvSpPr>
        <p:spPr>
          <a:xfrm>
            <a:off x="3946795" y="7394142"/>
            <a:ext cx="2409502" cy="2276427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 err="1"/>
              <a:t>Easy</a:t>
            </a:r>
            <a:endParaRPr lang="da-DK" sz="2400" b="1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AF27-60A0-192D-2F5F-4053B23CD75E}"/>
              </a:ext>
            </a:extLst>
          </p:cNvPr>
          <p:cNvSpPr/>
          <p:nvPr/>
        </p:nvSpPr>
        <p:spPr>
          <a:xfrm>
            <a:off x="4867050" y="8787774"/>
            <a:ext cx="2409502" cy="2276427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/>
              <a:t>Low</a:t>
            </a:r>
          </a:p>
          <a:p>
            <a:pPr algn="ctr"/>
            <a:r>
              <a:rPr lang="da-DK" sz="2400" b="1" i="1" dirty="0"/>
              <a:t>Code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A304AE-C0EA-24B8-A759-F72A9B67F0A4}"/>
              </a:ext>
            </a:extLst>
          </p:cNvPr>
          <p:cNvSpPr/>
          <p:nvPr/>
        </p:nvSpPr>
        <p:spPr>
          <a:xfrm>
            <a:off x="3026540" y="8799808"/>
            <a:ext cx="2409502" cy="2276427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 err="1"/>
              <a:t>Safe</a:t>
            </a:r>
            <a:endParaRPr lang="da-DK" b="1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716DC4-2922-F80E-0259-FBC38B8DFF47}"/>
              </a:ext>
            </a:extLst>
          </p:cNvPr>
          <p:cNvSpPr txBox="1">
            <a:spLocks/>
          </p:cNvSpPr>
          <p:nvPr/>
        </p:nvSpPr>
        <p:spPr>
          <a:xfrm>
            <a:off x="906785" y="1577850"/>
            <a:ext cx="5845869" cy="34089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55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Enabling customers</a:t>
            </a:r>
          </a:p>
          <a:p>
            <a:pPr>
              <a:lnSpc>
                <a:spcPct val="100000"/>
              </a:lnSpc>
            </a:pPr>
            <a:r>
              <a:rPr lang="en-GB" dirty="0"/>
              <a:t>to harvest full potential of AI in</a:t>
            </a:r>
          </a:p>
          <a:p>
            <a:pPr>
              <a:lnSpc>
                <a:spcPct val="100000"/>
              </a:lnSpc>
            </a:pPr>
            <a:r>
              <a:rPr lang="en-GB" dirty="0"/>
              <a:t>their business</a:t>
            </a:r>
            <a:endParaRPr lang="en-GB" b="0" dirty="0">
              <a:latin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82A39A-CD9B-5A72-812A-4B889383A94C}"/>
              </a:ext>
            </a:extLst>
          </p:cNvPr>
          <p:cNvSpPr/>
          <p:nvPr/>
        </p:nvSpPr>
        <p:spPr>
          <a:xfrm>
            <a:off x="6701854" y="-533506"/>
            <a:ext cx="6285900" cy="6502306"/>
          </a:xfrm>
          <a:prstGeom prst="roundRect">
            <a:avLst>
              <a:gd name="adj" fmla="val 1027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603A51-F14C-A19B-2D2F-A8185154F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791" y="1221145"/>
            <a:ext cx="3438025" cy="29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C7-35D7-4B50-B3F7-DC880541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Corax</a:t>
            </a:r>
            <a:r>
              <a:rPr lang="en-US" dirty="0"/>
              <a:t> Product Suite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659390-8B41-42C1-BC5E-D8F084ABE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73A7D1-0985-43F0-80F0-59E91EEE4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1988275"/>
            <a:ext cx="4928400" cy="4064400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Corax</a:t>
            </a:r>
            <a:r>
              <a:rPr lang="en-US" b="1" dirty="0"/>
              <a:t> AI – AI Enablement Platform</a:t>
            </a:r>
            <a:br>
              <a:rPr lang="en-US" dirty="0"/>
            </a:br>
            <a:r>
              <a:rPr lang="en-US" dirty="0"/>
              <a:t>Development and deployment of </a:t>
            </a:r>
            <a:r>
              <a:rPr lang="en-US" dirty="0" err="1"/>
              <a:t>GenAI</a:t>
            </a:r>
            <a:r>
              <a:rPr lang="en-US" dirty="0"/>
              <a:t> solutions</a:t>
            </a:r>
          </a:p>
          <a:p>
            <a:r>
              <a:rPr lang="en-US" b="1" dirty="0" err="1"/>
              <a:t>Corax</a:t>
            </a:r>
            <a:r>
              <a:rPr lang="en-US" b="1" dirty="0"/>
              <a:t> Data – Data and Integration Platform</a:t>
            </a:r>
            <a:br>
              <a:rPr lang="en-US" b="1" dirty="0"/>
            </a:br>
            <a:r>
              <a:rPr lang="en-US" dirty="0"/>
              <a:t>Empower organizations to make data-driven decisions across all applications</a:t>
            </a:r>
          </a:p>
          <a:p>
            <a:r>
              <a:rPr lang="en-US" b="1" dirty="0" err="1"/>
              <a:t>Corax</a:t>
            </a:r>
            <a:r>
              <a:rPr lang="en-US" b="1" dirty="0"/>
              <a:t> Vision – Vision AI platform</a:t>
            </a:r>
            <a:br>
              <a:rPr lang="en-US" b="1" dirty="0"/>
            </a:br>
            <a:r>
              <a:rPr lang="en-US" dirty="0"/>
              <a:t>Vision AI platform for solutions like quality control, passenger counts, production and more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612A0F-105A-FD2A-1179-837A9CB4DC7E}"/>
              </a:ext>
            </a:extLst>
          </p:cNvPr>
          <p:cNvSpPr/>
          <p:nvPr/>
        </p:nvSpPr>
        <p:spPr>
          <a:xfrm>
            <a:off x="7666086" y="1335600"/>
            <a:ext cx="3611514" cy="3376100"/>
          </a:xfrm>
          <a:prstGeom prst="roundRect">
            <a:avLst>
              <a:gd name="adj" fmla="val 1027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5EA961-4904-DFF8-8C49-76C40863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55" y="2176794"/>
            <a:ext cx="1945546" cy="169371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4ABDE8-95BB-7278-CD2D-40AAC37458EB}"/>
              </a:ext>
            </a:extLst>
          </p:cNvPr>
          <p:cNvSpPr/>
          <p:nvPr/>
        </p:nvSpPr>
        <p:spPr>
          <a:xfrm>
            <a:off x="7666086" y="4994142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AI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1F4E8A2-D211-A7BB-6D20-D22628D0C890}"/>
              </a:ext>
            </a:extLst>
          </p:cNvPr>
          <p:cNvSpPr/>
          <p:nvPr/>
        </p:nvSpPr>
        <p:spPr>
          <a:xfrm>
            <a:off x="8906750" y="5011658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Data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E939213-089F-A052-5652-64502AC97C3D}"/>
              </a:ext>
            </a:extLst>
          </p:cNvPr>
          <p:cNvSpPr/>
          <p:nvPr/>
        </p:nvSpPr>
        <p:spPr>
          <a:xfrm>
            <a:off x="10147415" y="5011657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12005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67F41-C451-B36B-FC94-18D9B2B3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688E9-16AC-3F44-2635-3EA52E20EF8D}"/>
              </a:ext>
            </a:extLst>
          </p:cNvPr>
          <p:cNvSpPr txBox="1"/>
          <p:nvPr/>
        </p:nvSpPr>
        <p:spPr>
          <a:xfrm>
            <a:off x="1514104" y="22060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968091-A0AE-6E66-82BD-C2504E55B08B}"/>
              </a:ext>
            </a:extLst>
          </p:cNvPr>
          <p:cNvSpPr/>
          <p:nvPr/>
        </p:nvSpPr>
        <p:spPr>
          <a:xfrm>
            <a:off x="914400" y="2243583"/>
            <a:ext cx="10360152" cy="3403459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925D1-7F57-16FC-6C3D-EBCA54B19FE2}"/>
              </a:ext>
            </a:extLst>
          </p:cNvPr>
          <p:cNvSpPr txBox="1"/>
          <p:nvPr/>
        </p:nvSpPr>
        <p:spPr>
          <a:xfrm>
            <a:off x="1163638" y="3429000"/>
            <a:ext cx="9059862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chemeClr val="accent1"/>
                </a:solidFill>
                <a:effectLst/>
                <a:latin typeface="Poppins SemiBold" pitchFamily="2" charset="77"/>
                <a:cs typeface="Poppins SemiBold" pitchFamily="2" charset="77"/>
              </a:rPr>
              <a:t>A tooling platform that makes it faster, easier and more secure to implement AI solutions in your organisation to optimise processes and generate revenue.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CD05B41-4BDD-AB00-90F1-C914DF3E4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600" y="446400"/>
            <a:ext cx="5637600" cy="216000"/>
          </a:xfrm>
        </p:spPr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C5F5D14-F728-0468-658D-612EF528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2"/>
            <a:ext cx="10364400" cy="712800"/>
          </a:xfrm>
        </p:spPr>
        <p:txBody>
          <a:bodyPr/>
          <a:lstStyle/>
          <a:p>
            <a:r>
              <a:rPr lang="en-GB" dirty="0" err="1"/>
              <a:t>Corax</a:t>
            </a:r>
            <a:r>
              <a:rPr lang="en-GB" dirty="0"/>
              <a:t> 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5A0A1-13F9-935A-998E-69CA83E2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38" y="2529533"/>
            <a:ext cx="1790690" cy="4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25E734-FD81-D4C6-6F20-15A885ABAEEF}"/>
              </a:ext>
            </a:extLst>
          </p:cNvPr>
          <p:cNvSpPr/>
          <p:nvPr/>
        </p:nvSpPr>
        <p:spPr>
          <a:xfrm>
            <a:off x="911224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3002D-7E4F-8297-4DC8-0C5584014C23}"/>
              </a:ext>
            </a:extLst>
          </p:cNvPr>
          <p:cNvSpPr/>
          <p:nvPr/>
        </p:nvSpPr>
        <p:spPr>
          <a:xfrm>
            <a:off x="911224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9A0BF1-95A6-DAE7-4CE1-2CABC0256412}"/>
              </a:ext>
            </a:extLst>
          </p:cNvPr>
          <p:cNvSpPr/>
          <p:nvPr/>
        </p:nvSpPr>
        <p:spPr>
          <a:xfrm>
            <a:off x="4401571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E75AE7-1F91-247D-13C4-AC872D1FC6C0}"/>
              </a:ext>
            </a:extLst>
          </p:cNvPr>
          <p:cNvSpPr/>
          <p:nvPr/>
        </p:nvSpPr>
        <p:spPr>
          <a:xfrm>
            <a:off x="7891918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399F9A-C985-1E99-B9D4-9FD196BF63BF}"/>
              </a:ext>
            </a:extLst>
          </p:cNvPr>
          <p:cNvSpPr/>
          <p:nvPr/>
        </p:nvSpPr>
        <p:spPr>
          <a:xfrm>
            <a:off x="4398622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AA3BB-CBA0-4DE8-9F00-992EFFD6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46" y="743819"/>
            <a:ext cx="10364400" cy="1692000"/>
          </a:xfrm>
        </p:spPr>
        <p:txBody>
          <a:bodyPr>
            <a:normAutofit/>
          </a:bodyPr>
          <a:lstStyle/>
          <a:p>
            <a:r>
              <a:rPr lang="da-DK" dirty="0"/>
              <a:t>Problems </a:t>
            </a:r>
            <a:r>
              <a:rPr lang="da-DK" dirty="0" err="1"/>
              <a:t>solved</a:t>
            </a:r>
            <a:r>
              <a:rPr lang="da-DK" dirty="0"/>
              <a:t> by </a:t>
            </a:r>
            <a:r>
              <a:rPr lang="da-DK" dirty="0" err="1"/>
              <a:t>using</a:t>
            </a:r>
            <a:r>
              <a:rPr lang="da-DK" dirty="0"/>
              <a:t> Corax AI</a:t>
            </a:r>
            <a:br>
              <a:rPr lang="da-DK" dirty="0"/>
            </a:br>
            <a:r>
              <a:rPr lang="da-DK" sz="1800" i="1" dirty="0"/>
              <a:t>All </a:t>
            </a:r>
            <a:r>
              <a:rPr lang="da-DK" sz="1800" i="1" dirty="0" err="1"/>
              <a:t>challenges</a:t>
            </a:r>
            <a:r>
              <a:rPr lang="da-DK" sz="1800" i="1" dirty="0"/>
              <a:t> </a:t>
            </a:r>
            <a:r>
              <a:rPr lang="da-DK" sz="1800" i="1" dirty="0" err="1"/>
              <a:t>verified</a:t>
            </a:r>
            <a:r>
              <a:rPr lang="da-DK" sz="1800" i="1" dirty="0"/>
              <a:t> by </a:t>
            </a:r>
            <a:r>
              <a:rPr lang="da-DK" sz="1800" i="1" dirty="0" err="1"/>
              <a:t>customers</a:t>
            </a:r>
            <a:r>
              <a:rPr lang="da-DK" sz="1800" i="1" dirty="0"/>
              <a:t> </a:t>
            </a:r>
            <a:r>
              <a:rPr lang="da-DK" sz="1800" i="1" dirty="0" err="1"/>
              <a:t>that</a:t>
            </a:r>
            <a:r>
              <a:rPr lang="da-DK" sz="1800" i="1" dirty="0"/>
              <a:t> </a:t>
            </a:r>
            <a:r>
              <a:rPr lang="da-DK" sz="1800" i="1" dirty="0" err="1"/>
              <a:t>started</a:t>
            </a:r>
            <a:r>
              <a:rPr lang="da-DK" sz="1800" i="1" dirty="0"/>
              <a:t> AI </a:t>
            </a:r>
            <a:r>
              <a:rPr lang="da-DK" sz="1800" i="1" dirty="0" err="1"/>
              <a:t>implementation</a:t>
            </a:r>
            <a:endParaRPr lang="en-US" sz="1800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A987F-7252-4143-9F5B-AA1FDC2A8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OF USING CORAX AI</a:t>
            </a: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FAA23F38-0C1D-7E4B-18F3-847255C9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8895" y="3449684"/>
            <a:ext cx="457086" cy="457200"/>
          </a:xfrm>
          <a:prstGeom prst="rect">
            <a:avLst/>
          </a:prstGeom>
        </p:spPr>
      </p:pic>
      <p:sp>
        <p:nvSpPr>
          <p:cNvPr id="27" name="Text 0">
            <a:extLst>
              <a:ext uri="{FF2B5EF4-FFF2-40B4-BE49-F238E27FC236}">
                <a16:creationId xmlns:a16="http://schemas.microsoft.com/office/drawing/2014/main" id="{64F1D62C-8042-F892-5309-8551C6CB0018}"/>
              </a:ext>
            </a:extLst>
          </p:cNvPr>
          <p:cNvSpPr/>
          <p:nvPr/>
        </p:nvSpPr>
        <p:spPr>
          <a:xfrm>
            <a:off x="1929917" y="3348084"/>
            <a:ext cx="2116137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AI in production. Take AI from Data science to production</a:t>
            </a:r>
            <a:endParaRPr lang="en-US" sz="1200" dirty="0"/>
          </a:p>
        </p:txBody>
      </p:sp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8215D026-8967-46C2-8A2C-0D362E6E3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294" y="3449684"/>
            <a:ext cx="457086" cy="457200"/>
          </a:xfrm>
          <a:prstGeom prst="rect">
            <a:avLst/>
          </a:prstGeom>
        </p:spPr>
      </p:pic>
      <p:sp>
        <p:nvSpPr>
          <p:cNvPr id="30" name="Text 1">
            <a:extLst>
              <a:ext uri="{FF2B5EF4-FFF2-40B4-BE49-F238E27FC236}">
                <a16:creationId xmlns:a16="http://schemas.microsoft.com/office/drawing/2014/main" id="{8C624DCC-BA07-824D-6B3C-52596DAF544E}"/>
              </a:ext>
            </a:extLst>
          </p:cNvPr>
          <p:cNvSpPr/>
          <p:nvPr/>
        </p:nvSpPr>
        <p:spPr>
          <a:xfrm>
            <a:off x="5417316" y="3348084"/>
            <a:ext cx="2116138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Scalable AI in organization, enterprise development </a:t>
            </a:r>
            <a:endParaRPr lang="en-US" sz="1200" dirty="0"/>
          </a:p>
        </p:txBody>
      </p:sp>
      <p:pic>
        <p:nvPicPr>
          <p:cNvPr id="32" name="Image 5" descr=" ">
            <a:extLst>
              <a:ext uri="{FF2B5EF4-FFF2-40B4-BE49-F238E27FC236}">
                <a16:creationId xmlns:a16="http://schemas.microsoft.com/office/drawing/2014/main" id="{0397BD04-DA8C-0669-62F8-3BBAFFBB8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3680" y="3449684"/>
            <a:ext cx="457086" cy="457200"/>
          </a:xfrm>
          <a:prstGeom prst="rect">
            <a:avLst/>
          </a:prstGeom>
        </p:spPr>
      </p:pic>
      <p:sp>
        <p:nvSpPr>
          <p:cNvPr id="33" name="Text 2">
            <a:extLst>
              <a:ext uri="{FF2B5EF4-FFF2-40B4-BE49-F238E27FC236}">
                <a16:creationId xmlns:a16="http://schemas.microsoft.com/office/drawing/2014/main" id="{4452EBCF-8BCF-9FA3-823B-91050A1CF267}"/>
              </a:ext>
            </a:extLst>
          </p:cNvPr>
          <p:cNvSpPr/>
          <p:nvPr/>
        </p:nvSpPr>
        <p:spPr>
          <a:xfrm>
            <a:off x="8904702" y="3551284"/>
            <a:ext cx="160645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Security &amp; Compliance</a:t>
            </a:r>
            <a:endParaRPr lang="en-US" sz="1200" dirty="0"/>
          </a:p>
        </p:txBody>
      </p:sp>
      <p:pic>
        <p:nvPicPr>
          <p:cNvPr id="35" name="Image 7" descr=" ">
            <a:extLst>
              <a:ext uri="{FF2B5EF4-FFF2-40B4-BE49-F238E27FC236}">
                <a16:creationId xmlns:a16="http://schemas.microsoft.com/office/drawing/2014/main" id="{C32F4743-473A-DBB9-DD75-C7F20AF358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8895" y="4684759"/>
            <a:ext cx="457086" cy="457200"/>
          </a:xfrm>
          <a:prstGeom prst="rect">
            <a:avLst/>
          </a:prstGeom>
        </p:spPr>
      </p:pic>
      <p:sp>
        <p:nvSpPr>
          <p:cNvPr id="36" name="Text 3">
            <a:extLst>
              <a:ext uri="{FF2B5EF4-FFF2-40B4-BE49-F238E27FC236}">
                <a16:creationId xmlns:a16="http://schemas.microsoft.com/office/drawing/2014/main" id="{80A7913F-55EC-3A81-F380-E9E561CA9FC9}"/>
              </a:ext>
            </a:extLst>
          </p:cNvPr>
          <p:cNvSpPr/>
          <p:nvPr/>
        </p:nvSpPr>
        <p:spPr>
          <a:xfrm>
            <a:off x="1929917" y="4684759"/>
            <a:ext cx="21161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Using local LLMs</a:t>
            </a:r>
            <a:b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or Cloud or both?</a:t>
            </a:r>
            <a:endParaRPr lang="en-US" sz="1200" dirty="0"/>
          </a:p>
        </p:txBody>
      </p:sp>
      <p:pic>
        <p:nvPicPr>
          <p:cNvPr id="38" name="Image 9" descr=" ">
            <a:extLst>
              <a:ext uri="{FF2B5EF4-FFF2-40B4-BE49-F238E27FC236}">
                <a16:creationId xmlns:a16="http://schemas.microsoft.com/office/drawing/2014/main" id="{9767A487-F7F1-2E36-A1E0-79652C123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6294" y="4684759"/>
            <a:ext cx="457086" cy="457200"/>
          </a:xfrm>
          <a:prstGeom prst="rect">
            <a:avLst/>
          </a:prstGeom>
        </p:spPr>
      </p:pic>
      <p:sp>
        <p:nvSpPr>
          <p:cNvPr id="39" name="Text 4">
            <a:extLst>
              <a:ext uri="{FF2B5EF4-FFF2-40B4-BE49-F238E27FC236}">
                <a16:creationId xmlns:a16="http://schemas.microsoft.com/office/drawing/2014/main" id="{A7816D74-282D-DEBE-2888-59CEEAFDD70D}"/>
              </a:ext>
            </a:extLst>
          </p:cNvPr>
          <p:cNvSpPr/>
          <p:nvPr/>
        </p:nvSpPr>
        <p:spPr>
          <a:xfrm>
            <a:off x="5417316" y="4684759"/>
            <a:ext cx="211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Management</a:t>
            </a:r>
            <a:b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of cost</a:t>
            </a:r>
            <a:endParaRPr lang="en-US" sz="1200" dirty="0"/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CCFC1E4-2202-4DE4-B25C-BD26A2ABA5DE}"/>
              </a:ext>
            </a:extLst>
          </p:cNvPr>
          <p:cNvSpPr/>
          <p:nvPr/>
        </p:nvSpPr>
        <p:spPr>
          <a:xfrm>
            <a:off x="7886020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126C7AA5-C0FE-4378-83C3-01A8D7349A6F}"/>
              </a:ext>
            </a:extLst>
          </p:cNvPr>
          <p:cNvSpPr/>
          <p:nvPr/>
        </p:nvSpPr>
        <p:spPr>
          <a:xfrm>
            <a:off x="8904702" y="4684759"/>
            <a:ext cx="211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Keeping up with AI development</a:t>
            </a:r>
            <a:endParaRPr lang="en-US" sz="1200" dirty="0"/>
          </a:p>
        </p:txBody>
      </p:sp>
      <p:pic>
        <p:nvPicPr>
          <p:cNvPr id="22" name="Image 7" descr=" ">
            <a:extLst>
              <a:ext uri="{FF2B5EF4-FFF2-40B4-BE49-F238E27FC236}">
                <a16:creationId xmlns:a16="http://schemas.microsoft.com/office/drawing/2014/main" id="{B2F0B5DD-898F-4962-A7D0-4D12DB3D8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3680" y="4684759"/>
            <a:ext cx="45708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88E3-D1CB-6962-62D0-19450F62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0B57A0B-9C83-BE51-0B93-8FD5D73C1852}"/>
              </a:ext>
            </a:extLst>
          </p:cNvPr>
          <p:cNvSpPr/>
          <p:nvPr/>
        </p:nvSpPr>
        <p:spPr>
          <a:xfrm>
            <a:off x="8842390" y="2461390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01C783-2ED7-AAC4-42AE-A4DCE2281B9E}"/>
              </a:ext>
            </a:extLst>
          </p:cNvPr>
          <p:cNvSpPr/>
          <p:nvPr/>
        </p:nvSpPr>
        <p:spPr>
          <a:xfrm>
            <a:off x="6232138" y="2461391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4F2AC-1E7A-0149-767C-177E900BE8FC}"/>
              </a:ext>
            </a:extLst>
          </p:cNvPr>
          <p:cNvSpPr/>
          <p:nvPr/>
        </p:nvSpPr>
        <p:spPr>
          <a:xfrm>
            <a:off x="3573037" y="2475565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FD29F1-1B1D-BBD3-0085-27926D717758}"/>
              </a:ext>
            </a:extLst>
          </p:cNvPr>
          <p:cNvSpPr/>
          <p:nvPr/>
        </p:nvSpPr>
        <p:spPr>
          <a:xfrm>
            <a:off x="913936" y="2475565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3426738-FCB8-B2FD-86E3-50BC4FF9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20" y="2527412"/>
            <a:ext cx="406401" cy="406401"/>
          </a:xfrm>
          <a:prstGeom prst="rect">
            <a:avLst/>
          </a:prstGeom>
        </p:spPr>
      </p:pic>
      <p:sp>
        <p:nvSpPr>
          <p:cNvPr id="42" name="Value by  design">
            <a:extLst>
              <a:ext uri="{FF2B5EF4-FFF2-40B4-BE49-F238E27FC236}">
                <a16:creationId xmlns:a16="http://schemas.microsoft.com/office/drawing/2014/main" id="{8FDA45AF-7254-9344-4BFB-938584942B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3936" y="379129"/>
            <a:ext cx="9688402" cy="19360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4000" dirty="0"/>
              <a:t>Corax AI Users</a:t>
            </a:r>
            <a:endParaRPr sz="4000" dirty="0"/>
          </a:p>
        </p:txBody>
      </p:sp>
      <p:sp>
        <p:nvSpPr>
          <p:cNvPr id="44" name="Good product design is empowering">
            <a:extLst>
              <a:ext uri="{FF2B5EF4-FFF2-40B4-BE49-F238E27FC236}">
                <a16:creationId xmlns:a16="http://schemas.microsoft.com/office/drawing/2014/main" id="{10BCAEAE-9E0F-E5CA-FE3F-18A7756A818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1082731" y="3145297"/>
            <a:ext cx="2203450" cy="5243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Domain </a:t>
            </a:r>
            <a:r>
              <a:rPr lang="da-DK" b="1" dirty="0" err="1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expert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5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F0F3A3A5-AF55-7521-2C87-354C124E75D5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082731" y="3735723"/>
            <a:ext cx="2203450" cy="21566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Tailored AI solutions that address business needs without technical complexity</a:t>
            </a:r>
          </a:p>
          <a:p>
            <a:pPr marL="0" indent="0">
              <a:buNone/>
            </a:pPr>
            <a:r>
              <a:rPr lang="en-US" sz="1200" dirty="0"/>
              <a:t>Structured output &amp; integration for seamless data handling</a:t>
            </a:r>
          </a:p>
          <a:p>
            <a:pPr marL="0" indent="0">
              <a:buNone/>
            </a:pPr>
            <a:r>
              <a:rPr lang="en-US" sz="1200" dirty="0"/>
              <a:t>Insights &amp; optimization of AI performance for better decision-making</a:t>
            </a:r>
          </a:p>
        </p:txBody>
      </p:sp>
      <p:sp>
        <p:nvSpPr>
          <p:cNvPr id="47" name="Good product design is cross-disciplinary">
            <a:extLst>
              <a:ext uri="{FF2B5EF4-FFF2-40B4-BE49-F238E27FC236}">
                <a16:creationId xmlns:a16="http://schemas.microsoft.com/office/drawing/2014/main" id="{9E7AA0A7-F077-F38D-7C62-4A2CBE473B5B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3763624" y="3145297"/>
            <a:ext cx="2203451" cy="5243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CTO &amp; CISO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8" name="We believe that successful digital products are the result of an intentional cross-disciplinary process">
            <a:extLst>
              <a:ext uri="{FF2B5EF4-FFF2-40B4-BE49-F238E27FC236}">
                <a16:creationId xmlns:a16="http://schemas.microsoft.com/office/drawing/2014/main" id="{5D28A9BF-FE8D-38C8-F3FF-C9DDDB3BE272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3763624" y="3735723"/>
            <a:ext cx="2203451" cy="26758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Flexible AI that can be adapted to different workflows</a:t>
            </a:r>
          </a:p>
          <a:p>
            <a:pPr marL="0" indent="0">
              <a:buNone/>
            </a:pPr>
            <a:r>
              <a:rPr lang="en-US" sz="1200" dirty="0"/>
              <a:t>Seamless integration with existing systems</a:t>
            </a:r>
          </a:p>
          <a:p>
            <a:pPr marL="0" indent="0">
              <a:buNone/>
            </a:pPr>
            <a:r>
              <a:rPr lang="en-US" sz="1200" dirty="0"/>
              <a:t>Easy maintenance and scalability</a:t>
            </a:r>
          </a:p>
          <a:p>
            <a:pPr marL="0" indent="0">
              <a:buNone/>
            </a:pPr>
            <a:r>
              <a:rPr lang="en-US" sz="1200" dirty="0"/>
              <a:t>Ensures compliance with security and regulatory standards (EU – AI Act)</a:t>
            </a:r>
            <a:endParaRPr lang="da-DK" sz="1200" dirty="0"/>
          </a:p>
        </p:txBody>
      </p:sp>
      <p:sp>
        <p:nvSpPr>
          <p:cNvPr id="50" name="Good product design is iterative">
            <a:extLst>
              <a:ext uri="{FF2B5EF4-FFF2-40B4-BE49-F238E27FC236}">
                <a16:creationId xmlns:a16="http://schemas.microsoft.com/office/drawing/2014/main" id="{D463B684-70A8-C76A-7721-9A1902973E20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6437284" y="3145297"/>
            <a:ext cx="2203451" cy="5243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AI-specialist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1" name="We believe that successful digital products are created by agile-minded teams, focusing on outcomes over outputs">
            <a:extLst>
              <a:ext uri="{FF2B5EF4-FFF2-40B4-BE49-F238E27FC236}">
                <a16:creationId xmlns:a16="http://schemas.microsoft.com/office/drawing/2014/main" id="{97472CA9-6A49-29B4-06C4-28F3E7244FEF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6437284" y="3735722"/>
            <a:ext cx="2203451" cy="23973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Flexible AI for empowered workflows</a:t>
            </a:r>
          </a:p>
          <a:p>
            <a:pPr marL="0" indent="0">
              <a:buNone/>
            </a:pPr>
            <a:r>
              <a:rPr lang="en-US" sz="1200" dirty="0"/>
              <a:t>Fast and flexible AI development with Corax tools</a:t>
            </a:r>
          </a:p>
          <a:p>
            <a:pPr marL="0" indent="0">
              <a:buNone/>
            </a:pPr>
            <a:r>
              <a:rPr lang="en-US" sz="1200" dirty="0"/>
              <a:t>Performance evaluation to prevent AI errors</a:t>
            </a:r>
          </a:p>
          <a:p>
            <a:pPr marL="0" indent="0">
              <a:buNone/>
            </a:pPr>
            <a:r>
              <a:rPr lang="en-US" sz="1200" dirty="0"/>
              <a:t>Easily switch and evaluate new LLMs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sz="1200" dirty="0"/>
          </a:p>
        </p:txBody>
      </p:sp>
      <p:sp>
        <p:nvSpPr>
          <p:cNvPr id="53" name="Good product design is good business">
            <a:extLst>
              <a:ext uri="{FF2B5EF4-FFF2-40B4-BE49-F238E27FC236}">
                <a16:creationId xmlns:a16="http://schemas.microsoft.com/office/drawing/2014/main" id="{2AB76B4B-3B99-8CFA-0BD3-1CE372825C5A}"/>
              </a:ext>
            </a:extLst>
          </p:cNvPr>
          <p:cNvSpPr txBox="1">
            <a:spLocks noGrp="1"/>
          </p:cNvSpPr>
          <p:nvPr>
            <p:ph type="body" idx="28"/>
          </p:nvPr>
        </p:nvSpPr>
        <p:spPr>
          <a:xfrm>
            <a:off x="9053021" y="3145297"/>
            <a:ext cx="2674321" cy="5243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Software/AI developer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4" name="We believe that successful digital products create business value both short-term and long-term">
            <a:extLst>
              <a:ext uri="{FF2B5EF4-FFF2-40B4-BE49-F238E27FC236}">
                <a16:creationId xmlns:a16="http://schemas.microsoft.com/office/drawing/2014/main" id="{69D369D9-8768-D8F1-B34F-50DA8A6A2746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9053021" y="3735723"/>
            <a:ext cx="2203451" cy="1958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Easy integration with systems and APIs</a:t>
            </a:r>
          </a:p>
          <a:p>
            <a:pPr marL="0" indent="0">
              <a:buNone/>
            </a:pPr>
            <a:r>
              <a:rPr lang="en-US" sz="1200" dirty="0"/>
              <a:t>Automates structured data output</a:t>
            </a:r>
          </a:p>
          <a:p>
            <a:pPr marL="0" indent="0">
              <a:buNone/>
            </a:pPr>
            <a:r>
              <a:rPr lang="en-US" sz="1200" dirty="0"/>
              <a:t>Flexible output formats tailored to needs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endParaRPr sz="1200" dirty="0"/>
          </a:p>
        </p:txBody>
      </p:sp>
      <p:pic>
        <p:nvPicPr>
          <p:cNvPr id="2" name="Picture 100">
            <a:extLst>
              <a:ext uri="{FF2B5EF4-FFF2-40B4-BE49-F238E27FC236}">
                <a16:creationId xmlns:a16="http://schemas.microsoft.com/office/drawing/2014/main" id="{597323DF-21E1-A51E-E689-D723A1A5D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5" y="2623458"/>
            <a:ext cx="298159" cy="306678"/>
          </a:xfrm>
          <a:prstGeom prst="rect">
            <a:avLst/>
          </a:prstGeom>
        </p:spPr>
      </p:pic>
      <p:sp>
        <p:nvSpPr>
          <p:cNvPr id="3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A96B408D-989A-7E00-1E40-EB59E390168B}"/>
              </a:ext>
            </a:extLst>
          </p:cNvPr>
          <p:cNvSpPr txBox="1">
            <a:spLocks/>
          </p:cNvSpPr>
          <p:nvPr/>
        </p:nvSpPr>
        <p:spPr>
          <a:xfrm>
            <a:off x="901236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Understands user needs and prioritizes tasks</a:t>
            </a:r>
          </a:p>
        </p:txBody>
      </p:sp>
      <p:sp>
        <p:nvSpPr>
          <p:cNvPr id="4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D8B2817F-78EA-BA2E-D877-2C27A1CA6985}"/>
              </a:ext>
            </a:extLst>
          </p:cNvPr>
          <p:cNvSpPr txBox="1">
            <a:spLocks/>
          </p:cNvSpPr>
          <p:nvPr/>
        </p:nvSpPr>
        <p:spPr>
          <a:xfrm>
            <a:off x="3570302" y="1932509"/>
            <a:ext cx="2263824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Responsible for AI strategy, security and implementation</a:t>
            </a:r>
          </a:p>
        </p:txBody>
      </p:sp>
      <p:sp>
        <p:nvSpPr>
          <p:cNvPr id="5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183E6A36-AB52-47FB-BD86-08218FAC8718}"/>
              </a:ext>
            </a:extLst>
          </p:cNvPr>
          <p:cNvSpPr txBox="1">
            <a:spLocks/>
          </p:cNvSpPr>
          <p:nvPr/>
        </p:nvSpPr>
        <p:spPr>
          <a:xfrm>
            <a:off x="6228877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Tech-savvy, experiments with AI solutions</a:t>
            </a:r>
          </a:p>
        </p:txBody>
      </p:sp>
      <p:sp>
        <p:nvSpPr>
          <p:cNvPr id="7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D305D297-6749-57A4-5F9D-11C3A50CD58E}"/>
              </a:ext>
            </a:extLst>
          </p:cNvPr>
          <p:cNvSpPr txBox="1">
            <a:spLocks/>
          </p:cNvSpPr>
          <p:nvPr/>
        </p:nvSpPr>
        <p:spPr>
          <a:xfrm>
            <a:off x="8842390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Builds and integrates AI into systems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2A051B-C56A-642D-6FE9-BA41B4EFFA1E}"/>
              </a:ext>
            </a:extLst>
          </p:cNvPr>
          <p:cNvSpPr txBox="1">
            <a:spLocks/>
          </p:cNvSpPr>
          <p:nvPr/>
        </p:nvSpPr>
        <p:spPr>
          <a:xfrm>
            <a:off x="507600" y="446400"/>
            <a:ext cx="5637600" cy="216000"/>
          </a:xfrm>
          <a:prstGeom prst="rect">
            <a:avLst/>
          </a:prstGeom>
        </p:spPr>
        <p:txBody>
          <a:bodyPr/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rgbClr val="FF6600">
                    <a:alpha val="80000"/>
                  </a:srgb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CORAX AI</a:t>
            </a:r>
          </a:p>
        </p:txBody>
      </p:sp>
      <p:pic>
        <p:nvPicPr>
          <p:cNvPr id="11" name="Picture 135">
            <a:extLst>
              <a:ext uri="{FF2B5EF4-FFF2-40B4-BE49-F238E27FC236}">
                <a16:creationId xmlns:a16="http://schemas.microsoft.com/office/drawing/2014/main" id="{D8209D9F-DBC1-8634-5FF9-A376023B6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1" y="2612514"/>
            <a:ext cx="329393" cy="358036"/>
          </a:xfrm>
          <a:prstGeom prst="rect">
            <a:avLst/>
          </a:prstGeom>
        </p:spPr>
      </p:pic>
      <p:pic>
        <p:nvPicPr>
          <p:cNvPr id="17" name="Google Shape;253;p36">
            <a:extLst>
              <a:ext uri="{FF2B5EF4-FFF2-40B4-BE49-F238E27FC236}">
                <a16:creationId xmlns:a16="http://schemas.microsoft.com/office/drawing/2014/main" id="{17B769B0-F623-3806-3D9C-3607B89A61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3354" y="2641596"/>
            <a:ext cx="441752" cy="28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520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0B11-0A9F-27A4-3460-8F1F9147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CCA5-D65A-BE7C-9B1F-9143C73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in Corax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7A30-A570-B64A-BABB-37510070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00" y="1846799"/>
            <a:ext cx="4928400" cy="48451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spc="150" dirty="0">
                <a:solidFill>
                  <a:schemeClr val="accent1">
                    <a:alpha val="8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BUILD YOUR AI capabilities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Build your AI capabilities</a:t>
            </a:r>
            <a:endParaRPr lang="en-GB" sz="1900" dirty="0"/>
          </a:p>
          <a:p>
            <a:pPr marL="0" indent="0">
              <a:buNone/>
            </a:pPr>
            <a:r>
              <a:rPr lang="en-US" sz="1900" dirty="0"/>
              <a:t>Create, configure and maintain AI capabilities for specific purposes.  </a:t>
            </a:r>
            <a:br>
              <a:rPr lang="en-US" sz="1900" dirty="0"/>
            </a:br>
            <a:endParaRPr lang="en-US" sz="1900" dirty="0"/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Build a custom knowledge library</a:t>
            </a:r>
          </a:p>
          <a:p>
            <a:pPr marL="0" indent="0">
              <a:buNone/>
            </a:pPr>
            <a:r>
              <a:rPr lang="en-US" sz="1900" dirty="0"/>
              <a:t>Create knowledge collections with company guidelines, documentation, and other essential information for AI-assisted tasks.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Multimodal</a:t>
            </a:r>
          </a:p>
          <a:p>
            <a:pPr marL="0" indent="0">
              <a:buNone/>
            </a:pPr>
            <a:r>
              <a:rPr lang="en-US" sz="1900" dirty="0"/>
              <a:t>Supports various file formats, including images, PDFs, and structured data outputs. More formats, such as audio, are already planned.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Evaluate your AI</a:t>
            </a:r>
          </a:p>
          <a:p>
            <a:pPr marL="0" indent="0">
              <a:buNone/>
            </a:pPr>
            <a:r>
              <a:rPr lang="en-US" sz="1900" dirty="0"/>
              <a:t>Provides tools to assess and refine AI performance to prevent errors and improve accuracy.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Gain insights into which capabilities are most utilized</a:t>
            </a:r>
          </a:p>
          <a:p>
            <a:pPr marL="0" indent="0">
              <a:buNone/>
            </a:pPr>
            <a:r>
              <a:rPr lang="en-US" sz="1900" dirty="0"/>
              <a:t>Provides insights into each capability’s input and output through </a:t>
            </a:r>
            <a:r>
              <a:rPr lang="en-US" sz="1900" dirty="0" err="1"/>
              <a:t>Langfuse</a:t>
            </a:r>
            <a:r>
              <a:rPr lang="en-US" sz="1900" dirty="0"/>
              <a:t>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CD15B6-E8F9-A7A9-E3BA-6EB43C644BCD}"/>
              </a:ext>
            </a:extLst>
          </p:cNvPr>
          <p:cNvSpPr txBox="1">
            <a:spLocks/>
          </p:cNvSpPr>
          <p:nvPr/>
        </p:nvSpPr>
        <p:spPr>
          <a:xfrm>
            <a:off x="6794302" y="1846800"/>
            <a:ext cx="4928400" cy="473442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1300" b="1" spc="150" dirty="0">
                <a:solidFill>
                  <a:schemeClr val="accent1">
                    <a:alpha val="8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INTEGRATION &amp; SECURITY</a:t>
            </a:r>
          </a:p>
          <a:p>
            <a:pPr marL="0" indent="0">
              <a:buFont typeface="System Font Regular"/>
              <a:buNone/>
            </a:pPr>
            <a:r>
              <a:rPr lang="en-GB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API first ensuring seamless integration</a:t>
            </a:r>
            <a:endParaRPr lang="en-GB" dirty="0"/>
          </a:p>
          <a:p>
            <a:pPr marL="0" indent="0">
              <a:buFont typeface="System Font Regular"/>
              <a:buNone/>
            </a:pPr>
            <a:r>
              <a:rPr lang="en-US" dirty="0"/>
              <a:t>Serves as a layer between AI systems and existing workflows, enabling easy configuration, deployment, and monitoring.</a:t>
            </a:r>
          </a:p>
          <a:p>
            <a:pPr marL="0" indent="0">
              <a:buFont typeface="System Font Regular"/>
              <a:buNone/>
            </a:pPr>
            <a:r>
              <a:rPr lang="en-GB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Scalability &amp; Security (AD integration, active directory, ENTRA)</a:t>
            </a:r>
          </a:p>
          <a:p>
            <a:pPr marL="0" indent="0">
              <a:buNone/>
            </a:pPr>
            <a:r>
              <a:rPr lang="en-US" dirty="0"/>
              <a:t>Designed to be scalable, secure, and cost-effective, facilitating the transition of AI from data science to real-world applications.</a:t>
            </a:r>
            <a:endParaRPr lang="en-GB" dirty="0"/>
          </a:p>
          <a:p>
            <a:pPr marL="0" indent="0">
              <a:buFont typeface="System Font Regular"/>
              <a:buNone/>
            </a:pPr>
            <a:r>
              <a:rPr lang="en-GB" sz="15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ML Ops &amp; Dashboards</a:t>
            </a:r>
          </a:p>
          <a:p>
            <a:pPr marL="0" indent="0">
              <a:buFont typeface="System Font Regular"/>
              <a:buNone/>
            </a:pPr>
            <a:r>
              <a:rPr lang="en-US" dirty="0"/>
              <a:t>Integrates with DevOps tools for monitoring calls, latency, costs, and load balancing. Includes security features to protect against prompt injection, detect data leakage, and moderate content.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Model Deployment so you can use any AI model</a:t>
            </a:r>
          </a:p>
          <a:p>
            <a:pPr marL="0" indent="0">
              <a:buNone/>
            </a:pPr>
            <a:r>
              <a:rPr lang="en-US" sz="1600" dirty="0"/>
              <a:t>Work with any AI model, whether cloud-based or on-premise, giving full flexibility over AI infrastructure.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Collaborate with others</a:t>
            </a:r>
          </a:p>
          <a:p>
            <a:pPr marL="0" indent="0">
              <a:buNone/>
            </a:pPr>
            <a:r>
              <a:rPr lang="en-US" sz="1600" dirty="0"/>
              <a:t>Export and import capabilities so collaboration across your</a:t>
            </a:r>
            <a:br>
              <a:rPr lang="en-US" sz="1600" dirty="0"/>
            </a:br>
            <a:r>
              <a:rPr lang="en-US" sz="1600" dirty="0"/>
              <a:t>organization is easier.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E44A8A57-7A0A-E520-C768-2B536D6B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769" y="4704753"/>
            <a:ext cx="348029" cy="348029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5E37F4F9-CC61-FF7D-C301-52C7D8F1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0769" y="5589874"/>
            <a:ext cx="348029" cy="348029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482EF18D-3028-186F-D340-0E61BA2719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0770" y="3013418"/>
            <a:ext cx="368502" cy="368502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E0DB3333-392C-CE69-560B-B17C3DBC95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0769" y="3869158"/>
            <a:ext cx="368502" cy="368502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3436A11-FCAE-889D-DDA3-292AB4A362FE}"/>
              </a:ext>
            </a:extLst>
          </p:cNvPr>
          <p:cNvSpPr txBox="1">
            <a:spLocks/>
          </p:cNvSpPr>
          <p:nvPr/>
        </p:nvSpPr>
        <p:spPr>
          <a:xfrm>
            <a:off x="507600" y="446400"/>
            <a:ext cx="5637600" cy="216000"/>
          </a:xfrm>
          <a:prstGeom prst="rect">
            <a:avLst/>
          </a:prstGeom>
        </p:spPr>
        <p:txBody>
          <a:bodyPr/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rgbClr val="FF6600">
                    <a:alpha val="80000"/>
                  </a:srgb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CORAX AI</a:t>
            </a:r>
          </a:p>
        </p:txBody>
      </p:sp>
      <p:pic>
        <p:nvPicPr>
          <p:cNvPr id="52" name="Picture 127">
            <a:extLst>
              <a:ext uri="{FF2B5EF4-FFF2-40B4-BE49-F238E27FC236}">
                <a16:creationId xmlns:a16="http://schemas.microsoft.com/office/drawing/2014/main" id="{72C033B5-21A3-1D65-DB7E-C1ED383A0AC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88100" y="2988842"/>
            <a:ext cx="304800" cy="304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F6CCC7-C7EB-EA7E-E24B-FA9CF7501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788" y="5686134"/>
            <a:ext cx="304800" cy="3048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3426FF8-D4C1-387E-B578-A86A91A4A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100" y="4878767"/>
            <a:ext cx="304800" cy="3048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6A403D9-F4C0-9034-2F1F-202BFE75C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88100" y="3811674"/>
            <a:ext cx="304800" cy="3048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66E135D-00B3-7EE0-534C-668AD333E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2335" y="2140245"/>
            <a:ext cx="330565" cy="33056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7A0C12D9-620C-1E92-E36F-CBBAEDA862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771" y="2218722"/>
            <a:ext cx="348028" cy="3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235DA6F-39AD-8EB6-BC08-47946EAF1973}"/>
              </a:ext>
            </a:extLst>
          </p:cNvPr>
          <p:cNvSpPr/>
          <p:nvPr/>
        </p:nvSpPr>
        <p:spPr>
          <a:xfrm>
            <a:off x="3529088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DABC272-AE50-3E38-2526-D8AEA67C82CC}"/>
              </a:ext>
            </a:extLst>
          </p:cNvPr>
          <p:cNvSpPr/>
          <p:nvPr/>
        </p:nvSpPr>
        <p:spPr>
          <a:xfrm>
            <a:off x="6144319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587D0F-E1EE-FD78-E4A2-E52853BC9A9A}"/>
              </a:ext>
            </a:extLst>
          </p:cNvPr>
          <p:cNvSpPr/>
          <p:nvPr/>
        </p:nvSpPr>
        <p:spPr>
          <a:xfrm>
            <a:off x="913857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83A7C0-BAC0-D71F-82B7-23B3D174EC7A}"/>
              </a:ext>
            </a:extLst>
          </p:cNvPr>
          <p:cNvSpPr/>
          <p:nvPr/>
        </p:nvSpPr>
        <p:spPr>
          <a:xfrm>
            <a:off x="3529088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8F20B8-11F3-0F91-7421-A8B12B87E6B1}"/>
              </a:ext>
            </a:extLst>
          </p:cNvPr>
          <p:cNvSpPr/>
          <p:nvPr/>
        </p:nvSpPr>
        <p:spPr>
          <a:xfrm>
            <a:off x="6144319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95DECD-C2D1-9D49-F96C-B14C4BAB386D}"/>
              </a:ext>
            </a:extLst>
          </p:cNvPr>
          <p:cNvSpPr/>
          <p:nvPr/>
        </p:nvSpPr>
        <p:spPr>
          <a:xfrm>
            <a:off x="8759550" y="889987"/>
            <a:ext cx="2514600" cy="5053588"/>
          </a:xfrm>
          <a:prstGeom prst="roundRect">
            <a:avLst>
              <a:gd name="adj" fmla="val 8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6CBFF02-81A3-3022-BCC5-B042137A5703}"/>
              </a:ext>
            </a:extLst>
          </p:cNvPr>
          <p:cNvSpPr/>
          <p:nvPr/>
        </p:nvSpPr>
        <p:spPr>
          <a:xfrm>
            <a:off x="913857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4179D-E5E1-4DEC-5982-E4FCE979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11" y="941099"/>
            <a:ext cx="4615946" cy="1389247"/>
          </a:xfrm>
        </p:spPr>
        <p:txBody>
          <a:bodyPr>
            <a:normAutofit/>
          </a:bodyPr>
          <a:lstStyle/>
          <a:p>
            <a:r>
              <a:rPr lang="da-DK" sz="3600" dirty="0"/>
              <a:t>Workflows </a:t>
            </a:r>
            <a:r>
              <a:rPr lang="da-DK" sz="3600" dirty="0" err="1"/>
              <a:t>already</a:t>
            </a:r>
            <a:r>
              <a:rPr lang="da-DK" sz="3600" dirty="0"/>
              <a:t> </a:t>
            </a:r>
            <a:r>
              <a:rPr lang="da-DK" sz="3600" dirty="0" err="1"/>
              <a:t>supported</a:t>
            </a:r>
            <a:endParaRPr lang="da-DK" sz="360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E5C7C5A-AC1F-3EEF-2FD5-1995EFFA4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600" y="446400"/>
            <a:ext cx="5637600" cy="216000"/>
          </a:xfrm>
        </p:spPr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pic>
        <p:nvPicPr>
          <p:cNvPr id="15" name="Image 7">
            <a:extLst>
              <a:ext uri="{FF2B5EF4-FFF2-40B4-BE49-F238E27FC236}">
                <a16:creationId xmlns:a16="http://schemas.microsoft.com/office/drawing/2014/main" id="{409F6AB2-B52F-F629-075B-CBA95741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21" y="4724451"/>
            <a:ext cx="406298" cy="406298"/>
          </a:xfrm>
          <a:prstGeom prst="rect">
            <a:avLst/>
          </a:prstGeom>
        </p:spPr>
      </p:pic>
      <p:pic>
        <p:nvPicPr>
          <p:cNvPr id="16" name="Image 8">
            <a:extLst>
              <a:ext uri="{FF2B5EF4-FFF2-40B4-BE49-F238E27FC236}">
                <a16:creationId xmlns:a16="http://schemas.microsoft.com/office/drawing/2014/main" id="{DEBDC98A-C46B-7E60-785F-53B7F867A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2867" y="4724451"/>
            <a:ext cx="406298" cy="406298"/>
          </a:xfrm>
          <a:prstGeom prst="rect">
            <a:avLst/>
          </a:prstGeom>
        </p:spPr>
      </p:pic>
      <p:pic>
        <p:nvPicPr>
          <p:cNvPr id="17" name="Image 9">
            <a:extLst>
              <a:ext uri="{FF2B5EF4-FFF2-40B4-BE49-F238E27FC236}">
                <a16:creationId xmlns:a16="http://schemas.microsoft.com/office/drawing/2014/main" id="{D3FF36E3-90FD-CB39-A90E-96C883B8D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48413" y="4724451"/>
            <a:ext cx="406298" cy="406298"/>
          </a:xfrm>
          <a:prstGeom prst="rect">
            <a:avLst/>
          </a:prstGeom>
        </p:spPr>
      </p:pic>
      <p:pic>
        <p:nvPicPr>
          <p:cNvPr id="18" name="Image 10">
            <a:extLst>
              <a:ext uri="{FF2B5EF4-FFF2-40B4-BE49-F238E27FC236}">
                <a16:creationId xmlns:a16="http://schemas.microsoft.com/office/drawing/2014/main" id="{7D3C3687-8F75-E5F9-031E-E84801D6B7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17321" y="2921051"/>
            <a:ext cx="406298" cy="406298"/>
          </a:xfrm>
          <a:prstGeom prst="rect">
            <a:avLst/>
          </a:prstGeom>
        </p:spPr>
      </p:pic>
      <p:pic>
        <p:nvPicPr>
          <p:cNvPr id="19" name="Image 11">
            <a:extLst>
              <a:ext uri="{FF2B5EF4-FFF2-40B4-BE49-F238E27FC236}">
                <a16:creationId xmlns:a16="http://schemas.microsoft.com/office/drawing/2014/main" id="{81D6B032-9A2D-A9A7-C2C1-150CAC27C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732867" y="2921051"/>
            <a:ext cx="406298" cy="406298"/>
          </a:xfrm>
          <a:prstGeom prst="rect">
            <a:avLst/>
          </a:prstGeom>
        </p:spPr>
      </p:pic>
      <p:pic>
        <p:nvPicPr>
          <p:cNvPr id="20" name="Image 12">
            <a:extLst>
              <a:ext uri="{FF2B5EF4-FFF2-40B4-BE49-F238E27FC236}">
                <a16:creationId xmlns:a16="http://schemas.microsoft.com/office/drawing/2014/main" id="{C68D1A69-9199-37E9-9C5E-AEE6605640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348413" y="2921051"/>
            <a:ext cx="406298" cy="406298"/>
          </a:xfrm>
          <a:prstGeom prst="rect">
            <a:avLst/>
          </a:prstGeom>
        </p:spPr>
      </p:pic>
      <p:pic>
        <p:nvPicPr>
          <p:cNvPr id="21" name="Image 13">
            <a:extLst>
              <a:ext uri="{FF2B5EF4-FFF2-40B4-BE49-F238E27FC236}">
                <a16:creationId xmlns:a16="http://schemas.microsoft.com/office/drawing/2014/main" id="{88B79991-0E0A-5FBC-EF99-53E49994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863013" y="1149147"/>
            <a:ext cx="406298" cy="406298"/>
          </a:xfrm>
          <a:prstGeom prst="rect">
            <a:avLst/>
          </a:prstGeom>
        </p:spPr>
      </p:pic>
      <p:sp>
        <p:nvSpPr>
          <p:cNvPr id="22" name="Text 1">
            <a:extLst>
              <a:ext uri="{FF2B5EF4-FFF2-40B4-BE49-F238E27FC236}">
                <a16:creationId xmlns:a16="http://schemas.microsoft.com/office/drawing/2014/main" id="{8AE50F6B-5ABB-40D8-92CD-398940DA46F6}"/>
              </a:ext>
            </a:extLst>
          </p:cNvPr>
          <p:cNvSpPr/>
          <p:nvPr/>
        </p:nvSpPr>
        <p:spPr>
          <a:xfrm>
            <a:off x="6348413" y="3505200"/>
            <a:ext cx="115541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Credit scoring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774C3F8B-F60F-45D1-28C5-C209EDA6208D}"/>
              </a:ext>
            </a:extLst>
          </p:cNvPr>
          <p:cNvSpPr/>
          <p:nvPr/>
        </p:nvSpPr>
        <p:spPr>
          <a:xfrm>
            <a:off x="3732867" y="3505200"/>
            <a:ext cx="215846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Document evaluation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B9AB55F2-EA1B-8B2A-DFB0-A7A8797BE22F}"/>
              </a:ext>
            </a:extLst>
          </p:cNvPr>
          <p:cNvSpPr/>
          <p:nvPr/>
        </p:nvSpPr>
        <p:spPr>
          <a:xfrm>
            <a:off x="3732867" y="3835400"/>
            <a:ext cx="2149996" cy="423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35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80000"/>
                  </a:srgbClr>
                </a:solidFill>
                <a:effectLst/>
                <a:uLnTx/>
                <a:uFillTx/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Applications (job/funds/loan)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80000"/>
                  </a:srgbClr>
                </a:solidFill>
                <a:effectLst/>
                <a:uLnTx/>
                <a:uFillTx/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Supplier contracts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8AF22A41-0676-546E-F80D-A5E20A613F17}"/>
              </a:ext>
            </a:extLst>
          </p:cNvPr>
          <p:cNvSpPr/>
          <p:nvPr/>
        </p:nvSpPr>
        <p:spPr>
          <a:xfrm>
            <a:off x="1117321" y="3505200"/>
            <a:ext cx="215846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Meeting Summaries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686945B6-69C3-E010-DE59-A0D0A4DA2675}"/>
              </a:ext>
            </a:extLst>
          </p:cNvPr>
          <p:cNvSpPr/>
          <p:nvPr/>
        </p:nvSpPr>
        <p:spPr>
          <a:xfrm>
            <a:off x="1117321" y="5308600"/>
            <a:ext cx="21584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Sentiment Analysis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App Store/Customer support/Trust Pilot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6B25FB60-9C74-F34E-89E1-6A4F0236B861}"/>
              </a:ext>
            </a:extLst>
          </p:cNvPr>
          <p:cNvSpPr/>
          <p:nvPr/>
        </p:nvSpPr>
        <p:spPr>
          <a:xfrm>
            <a:off x="3732867" y="5308600"/>
            <a:ext cx="21584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Answering customer emails and ratings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9EA44A51-981B-560A-0C5E-A0577EBFD622}"/>
              </a:ext>
            </a:extLst>
          </p:cNvPr>
          <p:cNvSpPr/>
          <p:nvPr/>
        </p:nvSpPr>
        <p:spPr>
          <a:xfrm>
            <a:off x="6348413" y="5308600"/>
            <a:ext cx="137125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Chat-Bots/ Talk to Your Data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5216D643-04D8-4ED6-1F94-E50BCE94F029}"/>
              </a:ext>
            </a:extLst>
          </p:cNvPr>
          <p:cNvSpPr/>
          <p:nvPr/>
        </p:nvSpPr>
        <p:spPr>
          <a:xfrm>
            <a:off x="8863013" y="1937599"/>
            <a:ext cx="2110721" cy="40629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l" defTabSz="914355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Your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use cases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38A6849E-CAD6-423B-AA71-AE7604F3BAF1}"/>
              </a:ext>
            </a:extLst>
          </p:cNvPr>
          <p:cNvSpPr/>
          <p:nvPr/>
        </p:nvSpPr>
        <p:spPr>
          <a:xfrm>
            <a:off x="6145200" y="889987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 10">
            <a:extLst>
              <a:ext uri="{FF2B5EF4-FFF2-40B4-BE49-F238E27FC236}">
                <a16:creationId xmlns:a16="http://schemas.microsoft.com/office/drawing/2014/main" id="{B89D8479-2EF4-4E8E-BE29-1C44A628D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48413" y="1092200"/>
            <a:ext cx="406298" cy="406298"/>
          </a:xfrm>
          <a:prstGeom prst="rect">
            <a:avLst/>
          </a:prstGeom>
        </p:spPr>
      </p:pic>
      <p:sp>
        <p:nvSpPr>
          <p:cNvPr id="39" name="Text 4">
            <a:extLst>
              <a:ext uri="{FF2B5EF4-FFF2-40B4-BE49-F238E27FC236}">
                <a16:creationId xmlns:a16="http://schemas.microsoft.com/office/drawing/2014/main" id="{8E1B7872-C585-45B2-8E54-ECED5E7D7E49}"/>
              </a:ext>
            </a:extLst>
          </p:cNvPr>
          <p:cNvSpPr/>
          <p:nvPr/>
        </p:nvSpPr>
        <p:spPr>
          <a:xfrm>
            <a:off x="6348413" y="1767100"/>
            <a:ext cx="2158460" cy="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Project/Account/Customer Summaries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7927-8B87-C6E8-7AA1-2B083AE9D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2833FF9A-72C6-1217-A335-EDA3582223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014670"/>
                  </p:ext>
                </p:extLst>
              </p:nvPr>
            </p:nvGraphicFramePr>
            <p:xfrm>
              <a:off x="1782306" y="235359"/>
              <a:ext cx="8627387" cy="63872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Diagram 12">
                <a:extLst>
                  <a:ext uri="{FF2B5EF4-FFF2-40B4-BE49-F238E27FC236}">
                    <a16:creationId xmlns:a16="http://schemas.microsoft.com/office/drawing/2014/main" id="{2833FF9A-72C6-1217-A335-EDA3582223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306" y="235359"/>
                <a:ext cx="8627387" cy="6387281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47D0458-B538-3C29-CAB5-43B8A6E2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70982"/>
            <a:ext cx="1790690" cy="4418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2D46FF7-A7F8-6205-2999-AEAB7337A061}"/>
              </a:ext>
            </a:extLst>
          </p:cNvPr>
          <p:cNvSpPr/>
          <p:nvPr/>
        </p:nvSpPr>
        <p:spPr>
          <a:xfrm>
            <a:off x="5394529" y="2727529"/>
            <a:ext cx="1402940" cy="1402940"/>
          </a:xfrm>
          <a:prstGeom prst="ellipse">
            <a:avLst/>
          </a:prstGeom>
          <a:solidFill>
            <a:srgbClr val="2C3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548171-E329-F59B-3CD0-46E744411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290" y="3074064"/>
            <a:ext cx="815420" cy="709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C4D61B-7AD8-14D5-3101-2DEF6581F1BA}"/>
              </a:ext>
            </a:extLst>
          </p:cNvPr>
          <p:cNvSpPr txBox="1"/>
          <p:nvPr/>
        </p:nvSpPr>
        <p:spPr>
          <a:xfrm>
            <a:off x="12814300" y="107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3A0D2D-F591-1BC3-D0B7-206FC638D17E}"/>
              </a:ext>
            </a:extLst>
          </p:cNvPr>
          <p:cNvSpPr txBox="1"/>
          <p:nvPr/>
        </p:nvSpPr>
        <p:spPr>
          <a:xfrm>
            <a:off x="12979400" y="-12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9074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EAB0B-EECD-4268-87B7-A377F1A6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76"/>
          <a:stretch/>
        </p:blipFill>
        <p:spPr>
          <a:xfrm>
            <a:off x="522631" y="1285240"/>
            <a:ext cx="11384889" cy="368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B2F1C5-1510-A130-58A4-41D152D6E8A8}"/>
              </a:ext>
            </a:extLst>
          </p:cNvPr>
          <p:cNvSpPr/>
          <p:nvPr/>
        </p:nvSpPr>
        <p:spPr>
          <a:xfrm>
            <a:off x="7480300" y="1285240"/>
            <a:ext cx="4427220" cy="3680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C045F-45A3-9DDF-2CA4-729ECF51A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455" y="2085627"/>
            <a:ext cx="2388910" cy="20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ifork">
      <a:dk1>
        <a:srgbClr val="2C3A41"/>
      </a:dk1>
      <a:lt1>
        <a:srgbClr val="FFFFFF"/>
      </a:lt1>
      <a:dk2>
        <a:srgbClr val="2C3A41"/>
      </a:dk2>
      <a:lt2>
        <a:srgbClr val="FFFFFF"/>
      </a:lt2>
      <a:accent1>
        <a:srgbClr val="FF6600"/>
      </a:accent1>
      <a:accent2>
        <a:srgbClr val="FCB64C"/>
      </a:accent2>
      <a:accent3>
        <a:srgbClr val="97BDD3"/>
      </a:accent3>
      <a:accent4>
        <a:srgbClr val="9EC3B1"/>
      </a:accent4>
      <a:accent5>
        <a:srgbClr val="FFECD1"/>
      </a:accent5>
      <a:accent6>
        <a:srgbClr val="DDE9F0"/>
      </a:accent6>
      <a:hlink>
        <a:srgbClr val="FF6600"/>
      </a:hlink>
      <a:folHlink>
        <a:srgbClr val="FF6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14537</TotalTime>
  <Words>970</Words>
  <Application>Microsoft Macintosh PowerPoint</Application>
  <PresentationFormat>Widescreen</PresentationFormat>
  <Paragraphs>145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__montserrat_f9c99d</vt:lpstr>
      <vt:lpstr>Arial</vt:lpstr>
      <vt:lpstr>Calibri</vt:lpstr>
      <vt:lpstr>Calibri Light</vt:lpstr>
      <vt:lpstr>Caveat</vt:lpstr>
      <vt:lpstr>Poppins</vt:lpstr>
      <vt:lpstr>Poppins Regular</vt:lpstr>
      <vt:lpstr>Poppins SemiBold</vt:lpstr>
      <vt:lpstr>System Font Regular</vt:lpstr>
      <vt:lpstr>var(--theme-font-article-body)</vt:lpstr>
      <vt:lpstr>Office Theme</vt:lpstr>
      <vt:lpstr>1_Office Theme</vt:lpstr>
      <vt:lpstr>PowerPoint Presentation</vt:lpstr>
      <vt:lpstr>Corax Product Suite</vt:lpstr>
      <vt:lpstr>Corax AI</vt:lpstr>
      <vt:lpstr>Problems solved by using Corax AI All challenges verified by customers that started AI implementation</vt:lpstr>
      <vt:lpstr>Corax AI Users</vt:lpstr>
      <vt:lpstr>Features in Corax AI</vt:lpstr>
      <vt:lpstr>Workflows already supported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426</cp:revision>
  <dcterms:created xsi:type="dcterms:W3CDTF">2022-05-24T07:05:45Z</dcterms:created>
  <dcterms:modified xsi:type="dcterms:W3CDTF">2025-04-10T08:35:21Z</dcterms:modified>
</cp:coreProperties>
</file>