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3" r:id="rId2"/>
    <p:sldMasterId id="2147483695" r:id="rId3"/>
  </p:sldMasterIdLst>
  <p:notesMasterIdLst>
    <p:notesMasterId r:id="rId32"/>
  </p:notesMasterIdLst>
  <p:sldIdLst>
    <p:sldId id="2146847765" r:id="rId4"/>
    <p:sldId id="2146847800" r:id="rId5"/>
    <p:sldId id="2146847729" r:id="rId6"/>
    <p:sldId id="2146847794" r:id="rId7"/>
    <p:sldId id="2146847785" r:id="rId8"/>
    <p:sldId id="2146847782" r:id="rId9"/>
    <p:sldId id="2146847795" r:id="rId10"/>
    <p:sldId id="2146847824" r:id="rId11"/>
    <p:sldId id="2146847817" r:id="rId12"/>
    <p:sldId id="2146847787" r:id="rId13"/>
    <p:sldId id="308" r:id="rId14"/>
    <p:sldId id="311" r:id="rId15"/>
    <p:sldId id="2146847797" r:id="rId16"/>
    <p:sldId id="2146847809" r:id="rId17"/>
    <p:sldId id="2146847827" r:id="rId18"/>
    <p:sldId id="2146847803" r:id="rId19"/>
    <p:sldId id="2146847805" r:id="rId20"/>
    <p:sldId id="2146847816" r:id="rId21"/>
    <p:sldId id="2146847823" r:id="rId22"/>
    <p:sldId id="2146847826" r:id="rId23"/>
    <p:sldId id="260" r:id="rId24"/>
    <p:sldId id="2146847825" r:id="rId25"/>
    <p:sldId id="2146847788" r:id="rId26"/>
    <p:sldId id="2146847822" r:id="rId27"/>
    <p:sldId id="2146847798" r:id="rId28"/>
    <p:sldId id="2146847771" r:id="rId29"/>
    <p:sldId id="256" r:id="rId30"/>
    <p:sldId id="2146847808" r:id="rId31"/>
  </p:sldIdLst>
  <p:sldSz cx="12192000" cy="6858000"/>
  <p:notesSz cx="6858000" cy="9144000"/>
  <p:defaultTextStyle>
    <a:defPPr>
      <a:defRPr lang="en-LV"/>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5" userDrawn="1">
          <p15:clr>
            <a:srgbClr val="A4A3A4"/>
          </p15:clr>
        </p15:guide>
        <p15:guide id="2" pos="574" userDrawn="1">
          <p15:clr>
            <a:srgbClr val="A4A3A4"/>
          </p15:clr>
        </p15:guide>
        <p15:guide id="3" pos="325" userDrawn="1">
          <p15:clr>
            <a:srgbClr val="A4A3A4"/>
          </p15:clr>
        </p15:guide>
        <p15:guide id="4" orient="horz" pos="134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ABCACA-D46A-5C6B-8CE7-CE60BA8A3CD0}" name="Jacob Haubach Smedegaard" initials="JHS" userId="Jacob Haubach Smedegaard"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3A41"/>
    <a:srgbClr val="EBEBEB"/>
    <a:srgbClr val="000000"/>
    <a:srgbClr val="485A65"/>
    <a:srgbClr val="FCB64C"/>
    <a:srgbClr val="FFFFFF"/>
    <a:srgbClr val="E4A5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03" autoAdjust="0"/>
    <p:restoredTop sz="85684" autoAdjust="0"/>
  </p:normalViewPr>
  <p:slideViewPr>
    <p:cSldViewPr snapToGrid="0" snapToObjects="1">
      <p:cViewPr varScale="1">
        <p:scale>
          <a:sx n="105" d="100"/>
          <a:sy n="105" d="100"/>
        </p:scale>
        <p:origin x="952" y="176"/>
      </p:cViewPr>
      <p:guideLst>
        <p:guide orient="horz" pos="935"/>
        <p:guide pos="574"/>
        <p:guide pos="325"/>
        <p:guide orient="horz" pos="1344"/>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'Ark1'!$A$2:$C$17</cx:f>
        <cx:lvl ptCount="16">
          <cx:pt idx="0">Logs</cx:pt>
          <cx:pt idx="1">Alerts</cx:pt>
          <cx:pt idx="2">UI</cx:pt>
          <cx:pt idx="3">Public</cx:pt>
          <cx:pt idx="4">Cloud</cx:pt>
          <cx:pt idx="5">Local</cx:pt>
          <cx:pt idx="7">Admin</cx:pt>
          <cx:pt idx="9">Unit Test</cx:pt>
          <cx:pt idx="10">Delete</cx:pt>
          <cx:pt idx="11">Modify </cx:pt>
          <cx:pt idx="12">Create </cx:pt>
          <cx:pt idx="13">API</cx:pt>
          <cx:pt idx="14">Import/Export</cx:pt>
        </cx:lvl>
        <cx:lvl ptCount="16">
          <cx:pt idx="0">Metrics</cx:pt>
          <cx:pt idx="2">Dash boards</cx:pt>
          <cx:pt idx="3">Model Deploy</cx:pt>
          <cx:pt idx="4">Model Deploy</cx:pt>
          <cx:pt idx="5">Model Deploy</cx:pt>
          <cx:pt idx="6">Guard rails</cx:pt>
          <cx:pt idx="7">Security </cx:pt>
          <cx:pt idx="8">Evalua- tion</cx:pt>
          <cx:pt idx="9">Verify</cx:pt>
          <cx:pt idx="10">Develop AI</cx:pt>
          <cx:pt idx="11">Develop AI</cx:pt>
          <cx:pt idx="12">Develop AI</cx:pt>
          <cx:pt idx="13">Expose</cx:pt>
          <cx:pt idx="14">Colla- borate</cx:pt>
        </cx:lvl>
        <cx:lvl ptCount="16">
          <cx:pt idx="0">ML Ops</cx:pt>
          <cx:pt idx="3">Deploy</cx:pt>
          <cx:pt idx="8">Test &amp; Verify</cx:pt>
          <cx:pt idx="10">Develop</cx:pt>
        </cx:lvl>
      </cx:strDim>
      <cx:numDim type="size">
        <cx:f>'Ark1'!$D$2:$D$17</cx:f>
        <cx:lvl ptCount="16" formatCode="Standard">
          <cx:pt idx="0">20</cx:pt>
          <cx:pt idx="1">20</cx:pt>
          <cx:pt idx="2">20</cx:pt>
          <cx:pt idx="3">10</cx:pt>
          <cx:pt idx="4">10</cx:pt>
          <cx:pt idx="5">10</cx:pt>
          <cx:pt idx="6">15</cx:pt>
          <cx:pt idx="7">15</cx:pt>
          <cx:pt idx="8">30</cx:pt>
          <cx:pt idx="9">30</cx:pt>
          <cx:pt idx="10">10</cx:pt>
          <cx:pt idx="11">10</cx:pt>
          <cx:pt idx="12">10</cx:pt>
          <cx:pt idx="13">15</cx:pt>
          <cx:pt idx="14">15</cx:pt>
        </cx:lvl>
      </cx:numDim>
    </cx:data>
  </cx:chartData>
  <cx:chart>
    <cx:title pos="t" align="ctr" overlay="0">
      <cx:txPr>
        <a:bodyPr spcFirstLastPara="1" vertOverflow="ellipsis" horzOverflow="overflow" wrap="square" lIns="0" tIns="0" rIns="0" bIns="0" anchor="ctr" anchorCtr="1"/>
        <a:lstStyle/>
        <a:p>
          <a:pPr algn="ctr" rtl="0">
            <a:defRPr/>
          </a:pPr>
          <a:endParaRPr lang="en-US" sz="2128" b="1" i="0" u="none" strike="noStrike" baseline="0" dirty="0">
            <a:solidFill>
              <a:srgbClr val="44546A"/>
            </a:solidFill>
            <a:latin typeface="Calibri" panose="020F0502020204030204"/>
          </a:endParaRPr>
        </a:p>
      </cx:txPr>
    </cx:title>
    <cx:plotArea>
      <cx:plotAreaRegion>
        <cx:series layoutId="sunburst" uniqueId="{FCE8FDCC-C4CF-487C-A67F-84FF99AB5EC0}">
          <cx:tx>
            <cx:txData>
              <cx:f>'Ark1'!$D$1</cx:f>
              <cx:v>Serie1</cx:v>
            </cx:txData>
          </cx:tx>
          <cx:dataPt idx="0">
            <cx:spPr>
              <a:solidFill>
                <a:srgbClr val="5B9BD5">
                  <a:lumMod val="20000"/>
                  <a:lumOff val="80000"/>
                </a:srgbClr>
              </a:solidFill>
            </cx:spPr>
          </cx:dataPt>
          <cx:dataPt idx="5"/>
          <cx:dataPt idx="6">
            <cx:spPr>
              <a:solidFill>
                <a:srgbClr val="5B9BD5">
                  <a:lumMod val="60000"/>
                  <a:lumOff val="40000"/>
                </a:srgbClr>
              </a:solidFill>
            </cx:spPr>
          </cx:dataPt>
          <cx:dataPt idx="14">
            <cx:spPr>
              <a:solidFill>
                <a:srgbClr val="5B9BD5">
                  <a:lumMod val="60000"/>
                  <a:lumOff val="40000"/>
                </a:srgbClr>
              </a:solidFill>
            </cx:spPr>
          </cx:dataPt>
          <cx:dataPt idx="18">
            <cx:spPr>
              <a:solidFill>
                <a:srgbClr val="5B9BD5">
                  <a:lumMod val="40000"/>
                  <a:lumOff val="60000"/>
                </a:srgbClr>
              </a:solidFill>
            </cx:spPr>
          </cx:dataPt>
          <cx:dataLabels pos="ctr">
            <cx:txPr>
              <a:bodyPr spcFirstLastPara="1" vertOverflow="ellipsis" horzOverflow="overflow" wrap="square" lIns="0" tIns="0" rIns="0" bIns="0" anchor="ctr" anchorCtr="1"/>
              <a:lstStyle/>
              <a:p>
                <a:pPr algn="ctr" rtl="0">
                  <a:defRPr sz="1200">
                    <a:solidFill>
                      <a:srgbClr val="2C3A41"/>
                    </a:solidFill>
                    <a:latin typeface="Poppins" pitchFamily="2" charset="77"/>
                    <a:ea typeface="Poppins" pitchFamily="2" charset="77"/>
                    <a:cs typeface="Poppins" pitchFamily="2" charset="77"/>
                  </a:defRPr>
                </a:pPr>
                <a:endParaRPr lang="da-DK" sz="1200" b="0" i="0" u="none" strike="noStrike" baseline="0">
                  <a:solidFill>
                    <a:srgbClr val="2C3A41"/>
                  </a:solidFill>
                  <a:latin typeface="Poppins" pitchFamily="2" charset="77"/>
                  <a:cs typeface="Poppins" pitchFamily="2" charset="77"/>
                </a:endParaRPr>
              </a:p>
            </cx:txPr>
            <cx:visibility seriesName="0" categoryName="1" value="0"/>
          </cx:dataLabels>
          <cx:dataId val="0"/>
        </cx:series>
      </cx:plotAreaRegion>
    </cx:plotArea>
    <cx:legend pos="b" align="ctr" overlay="0">
      <cx:txPr>
        <a:bodyPr spcFirstLastPara="1" vertOverflow="ellipsis" horzOverflow="overflow" wrap="square" lIns="0" tIns="0" rIns="0" bIns="0" anchor="ctr" anchorCtr="1"/>
        <a:lstStyle/>
        <a:p>
          <a:pPr algn="ctr" rtl="0">
            <a:defRPr>
              <a:latin typeface="Poppins" pitchFamily="2" charset="77"/>
              <a:ea typeface="Poppins" pitchFamily="2" charset="77"/>
              <a:cs typeface="Poppins" pitchFamily="2" charset="77"/>
            </a:defRPr>
          </a:pPr>
          <a:endParaRPr lang="en-GB" sz="1197" b="0" i="0" u="none" strike="noStrike" baseline="0">
            <a:solidFill>
              <a:srgbClr val="44546A"/>
            </a:solidFill>
            <a:latin typeface="Poppins" pitchFamily="2" charset="77"/>
            <a:cs typeface="Poppins" pitchFamily="2" charset="77"/>
          </a:endParaRPr>
        </a:p>
      </cx:txPr>
    </cx:legend>
  </cx:chart>
</cx: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385">
  <cs:axisTitle>
    <cs:lnRef idx="0"/>
    <cs:fillRef idx="0"/>
    <cs:effectRef idx="0"/>
    <cs:fontRef idx="minor">
      <a:schemeClr val="tx2"/>
    </cs:fontRef>
    <cs:defRPr sz="1197"/>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cs:chartArea>
  <cs:dataLabel>
    <cs:lnRef idx="0"/>
    <cs:fillRef idx="0"/>
    <cs:effectRef idx="0"/>
    <cs:fontRef idx="minor">
      <a:schemeClr val="lt1"/>
    </cs:fontRef>
    <cs:defRPr sz="1197"/>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2"/>
    </cs:fontRef>
    <cs:spPr>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ln>
        <a:solidFill>
          <a:schemeClr val="bg1"/>
        </a:solidFill>
      </a:ln>
    </cs:spPr>
  </cs:dataPoint>
  <cs:dataPoint3D>
    <cs:lnRef idx="0"/>
    <cs:fillRef idx="0">
      <cs:styleClr val="auto"/>
    </cs:fillRef>
    <cs:effectRef idx="0"/>
    <cs:fontRef idx="minor">
      <a:schemeClr val="tx2"/>
    </cs:fontRef>
    <cs:spPr>
      <a:solidFill>
        <a:schemeClr val="phClr"/>
      </a:solidFill>
    </cs:spPr>
  </cs:dataPoint3D>
  <cs:dataPointLine>
    <cs:lnRef idx="0">
      <cs:styleClr val="auto"/>
    </cs:lnRef>
    <cs:fillRef idx="0"/>
    <cs:effectRef idx="0"/>
    <cs:fontRef idx="minor">
      <a:schemeClr val="tx2"/>
    </cs:fontRef>
    <cs:spPr>
      <a:ln w="28575" cap="rnd">
        <a:solidFill>
          <a:schemeClr val="phClr"/>
        </a:solidFill>
        <a:round/>
      </a:ln>
    </cs:spPr>
  </cs:dataPointLine>
  <cs:dataPointMarker>
    <cs:lnRef idx="0"/>
    <cs:fillRef idx="0">
      <cs:styleClr val="auto"/>
    </cs:fillRef>
    <cs:effectRef idx="0"/>
    <cs:fontRef idx="minor">
      <a:schemeClr val="tx2"/>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2"/>
    </cs:fontRef>
    <cs:spPr>
      <a:ln w="2857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15000"/>
            <a:lumOff val="85000"/>
            <a:lumOff val="10000"/>
          </a:schemeClr>
        </a:solidFill>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2"/>
    </cs:fontRef>
    <cs:defRPr sz="1197"/>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cs:seriesAxis>
  <cs:seriesLine>
    <cs:lnRef idx="0"/>
    <cs:fillRef idx="0"/>
    <cs:effectRef idx="0"/>
    <cs:fontRef idx="minor">
      <a:schemeClr val="tx2"/>
    </cs:fontRef>
    <cs:spPr>
      <a:ln w="9525" cap="flat">
        <a:solidFill>
          <a:srgbClr val="D9D9D9"/>
        </a:solidFill>
        <a:round/>
      </a:ln>
    </cs:spPr>
  </cs:seriesLine>
  <cs:title>
    <cs:lnRef idx="0"/>
    <cs:fillRef idx="0"/>
    <cs:effectRef idx="0"/>
    <cs:fontRef idx="minor">
      <a:schemeClr val="tx2"/>
    </cs:fontRef>
    <cs:defRPr sz="2128" b="1"/>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B1811E-4725-1441-9A43-43F9461DFA69}" type="datetimeFigureOut">
              <a:rPr lang="en-GB" smtClean="0"/>
              <a:t>20/06/2025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900F70-246A-764B-86A3-E73911D7B1A2}" type="slidenum">
              <a:rPr lang="en-GB" smtClean="0"/>
              <a:t>‹#›</a:t>
            </a:fld>
            <a:endParaRPr lang="en-GB"/>
          </a:p>
        </p:txBody>
      </p:sp>
    </p:spTree>
    <p:extLst>
      <p:ext uri="{BB962C8B-B14F-4D97-AF65-F5344CB8AC3E}">
        <p14:creationId xmlns:p14="http://schemas.microsoft.com/office/powerpoint/2010/main" val="626973875"/>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7"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3"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7"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34900F70-246A-764B-86A3-E73911D7B1A2}" type="slidenum">
              <a:rPr lang="en-GB" smtClean="0"/>
              <a:t>1</a:t>
            </a:fld>
            <a:endParaRPr lang="en-GB"/>
          </a:p>
        </p:txBody>
      </p:sp>
    </p:spTree>
    <p:extLst>
      <p:ext uri="{BB962C8B-B14F-4D97-AF65-F5344CB8AC3E}">
        <p14:creationId xmlns:p14="http://schemas.microsoft.com/office/powerpoint/2010/main" val="1956992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Citat her </a:t>
            </a:r>
            <a:r>
              <a:rPr lang="en-GB" dirty="0" err="1"/>
              <a:t>fra</a:t>
            </a:r>
            <a:r>
              <a:rPr lang="en-GB" dirty="0"/>
              <a:t>: https://investindk.com/insights/boston-consulting-group-reveals-strong-belief-in-generative-ai-among-danish-leaders</a:t>
            </a:r>
            <a:endParaRPr lang="en-DK" dirty="0"/>
          </a:p>
        </p:txBody>
      </p:sp>
      <p:sp>
        <p:nvSpPr>
          <p:cNvPr id="4" name="Slide Number Placeholder 3"/>
          <p:cNvSpPr>
            <a:spLocks noGrp="1"/>
          </p:cNvSpPr>
          <p:nvPr>
            <p:ph type="sldNum" sz="quarter" idx="5"/>
          </p:nvPr>
        </p:nvSpPr>
        <p:spPr/>
        <p:txBody>
          <a:bodyPr/>
          <a:lstStyle/>
          <a:p>
            <a:fld id="{34900F70-246A-764B-86A3-E73911D7B1A2}" type="slidenum">
              <a:rPr lang="en-GB" smtClean="0"/>
              <a:t>11</a:t>
            </a:fld>
            <a:endParaRPr lang="en-GB"/>
          </a:p>
        </p:txBody>
      </p:sp>
    </p:spTree>
    <p:extLst>
      <p:ext uri="{BB962C8B-B14F-4D97-AF65-F5344CB8AC3E}">
        <p14:creationId xmlns:p14="http://schemas.microsoft.com/office/powerpoint/2010/main" val="1262467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Denne workshop </a:t>
            </a:r>
            <a:r>
              <a:rPr lang="en-GB" err="1"/>
              <a:t>hjælper</a:t>
            </a:r>
            <a:r>
              <a:rPr lang="en-GB"/>
              <a:t> </a:t>
            </a:r>
            <a:r>
              <a:rPr lang="en-GB" err="1"/>
              <a:t>os</a:t>
            </a:r>
            <a:r>
              <a:rPr lang="en-GB"/>
              <a:t> med at </a:t>
            </a:r>
            <a:r>
              <a:rPr lang="en-GB" err="1"/>
              <a:t>spotte</a:t>
            </a:r>
            <a:r>
              <a:rPr lang="en-GB"/>
              <a:t> </a:t>
            </a:r>
            <a:r>
              <a:rPr lang="en-GB" err="1"/>
              <a:t>forretningsudfordringer</a:t>
            </a:r>
            <a:r>
              <a:rPr lang="en-GB"/>
              <a:t> </a:t>
            </a:r>
            <a:r>
              <a:rPr lang="en-GB" err="1"/>
              <a:t>og</a:t>
            </a:r>
            <a:r>
              <a:rPr lang="en-GB"/>
              <a:t> </a:t>
            </a:r>
            <a:r>
              <a:rPr lang="en-GB" err="1"/>
              <a:t>muligheder</a:t>
            </a:r>
            <a:r>
              <a:rPr lang="en-GB"/>
              <a:t>, </a:t>
            </a:r>
            <a:r>
              <a:rPr lang="en-GB" err="1"/>
              <a:t>hvor</a:t>
            </a:r>
            <a:r>
              <a:rPr lang="en-GB"/>
              <a:t> </a:t>
            </a:r>
            <a:r>
              <a:rPr lang="en-GB" err="1"/>
              <a:t>kunstig</a:t>
            </a:r>
            <a:r>
              <a:rPr lang="en-GB"/>
              <a:t> </a:t>
            </a:r>
            <a:r>
              <a:rPr lang="en-GB" err="1"/>
              <a:t>intelligens</a:t>
            </a:r>
            <a:r>
              <a:rPr lang="en-GB"/>
              <a:t> (AI) </a:t>
            </a:r>
            <a:r>
              <a:rPr lang="en-GB" err="1"/>
              <a:t>kan</a:t>
            </a:r>
            <a:r>
              <a:rPr lang="en-GB"/>
              <a:t> </a:t>
            </a:r>
            <a:r>
              <a:rPr lang="en-GB" err="1"/>
              <a:t>gøre</a:t>
            </a:r>
            <a:r>
              <a:rPr lang="en-GB"/>
              <a:t> </a:t>
            </a:r>
            <a:r>
              <a:rPr lang="en-GB" err="1"/>
              <a:t>en</a:t>
            </a:r>
            <a:r>
              <a:rPr lang="en-GB"/>
              <a:t> </a:t>
            </a:r>
            <a:r>
              <a:rPr lang="en-GB" err="1"/>
              <a:t>forskel</a:t>
            </a:r>
            <a:r>
              <a:rPr lang="en-GB"/>
              <a:t>. Med </a:t>
            </a:r>
            <a:r>
              <a:rPr lang="en-GB" err="1"/>
              <a:t>mulighedskort</a:t>
            </a:r>
            <a:r>
              <a:rPr lang="en-GB"/>
              <a:t> </a:t>
            </a:r>
            <a:r>
              <a:rPr lang="en-GB" err="1"/>
              <a:t>i</a:t>
            </a:r>
            <a:r>
              <a:rPr lang="en-GB"/>
              <a:t> </a:t>
            </a:r>
            <a:r>
              <a:rPr lang="en-GB" err="1"/>
              <a:t>hånden</a:t>
            </a:r>
            <a:r>
              <a:rPr lang="en-GB"/>
              <a:t> brainstormer vi </a:t>
            </a:r>
            <a:r>
              <a:rPr lang="en-GB" err="1"/>
              <a:t>idéer</a:t>
            </a:r>
            <a:r>
              <a:rPr lang="en-GB"/>
              <a:t>, </a:t>
            </a:r>
            <a:r>
              <a:rPr lang="en-GB" err="1"/>
              <a:t>dykker</a:t>
            </a:r>
            <a:r>
              <a:rPr lang="en-GB"/>
              <a:t> ned </a:t>
            </a:r>
            <a:r>
              <a:rPr lang="en-GB" err="1"/>
              <a:t>i</a:t>
            </a:r>
            <a:r>
              <a:rPr lang="en-GB"/>
              <a:t> de </a:t>
            </a:r>
            <a:r>
              <a:rPr lang="en-GB" err="1"/>
              <a:t>mest</a:t>
            </a:r>
            <a:r>
              <a:rPr lang="en-GB"/>
              <a:t> </a:t>
            </a:r>
            <a:r>
              <a:rPr lang="en-GB" err="1"/>
              <a:t>lovende</a:t>
            </a:r>
            <a:r>
              <a:rPr lang="en-GB"/>
              <a:t> </a:t>
            </a:r>
            <a:r>
              <a:rPr lang="en-GB" err="1"/>
              <a:t>og</a:t>
            </a:r>
            <a:r>
              <a:rPr lang="en-GB"/>
              <a:t> </a:t>
            </a:r>
            <a:r>
              <a:rPr lang="en-GB" err="1"/>
              <a:t>sammenligner</a:t>
            </a:r>
            <a:r>
              <a:rPr lang="en-GB"/>
              <a:t> </a:t>
            </a:r>
            <a:r>
              <a:rPr lang="en-GB" err="1"/>
              <a:t>dem</a:t>
            </a:r>
            <a:r>
              <a:rPr lang="en-GB"/>
              <a:t> for at </a:t>
            </a:r>
            <a:r>
              <a:rPr lang="en-GB" err="1"/>
              <a:t>finde</a:t>
            </a:r>
            <a:r>
              <a:rPr lang="en-GB"/>
              <a:t> de </a:t>
            </a:r>
            <a:r>
              <a:rPr lang="en-GB" err="1"/>
              <a:t>bedste</a:t>
            </a:r>
            <a:r>
              <a:rPr lang="en-GB"/>
              <a:t> at </a:t>
            </a:r>
            <a:r>
              <a:rPr lang="en-GB" err="1"/>
              <a:t>arbejde</a:t>
            </a:r>
            <a:r>
              <a:rPr lang="en-GB"/>
              <a:t> </a:t>
            </a:r>
            <a:r>
              <a:rPr lang="en-GB" err="1"/>
              <a:t>videre</a:t>
            </a:r>
            <a:r>
              <a:rPr lang="en-GB"/>
              <a:t> med.</a:t>
            </a:r>
          </a:p>
          <a:p>
            <a:endParaRPr lang="en-DK"/>
          </a:p>
        </p:txBody>
      </p:sp>
      <p:sp>
        <p:nvSpPr>
          <p:cNvPr id="4" name="Slide Number Placeholder 3"/>
          <p:cNvSpPr>
            <a:spLocks noGrp="1"/>
          </p:cNvSpPr>
          <p:nvPr>
            <p:ph type="sldNum" sz="quarter" idx="5"/>
          </p:nvPr>
        </p:nvSpPr>
        <p:spPr/>
        <p:txBody>
          <a:bodyPr/>
          <a:lstStyle/>
          <a:p>
            <a:fld id="{34900F70-246A-764B-86A3-E73911D7B1A2}" type="slidenum">
              <a:rPr lang="en-GB" smtClean="0"/>
              <a:t>12</a:t>
            </a:fld>
            <a:endParaRPr lang="en-GB"/>
          </a:p>
        </p:txBody>
      </p:sp>
    </p:spTree>
    <p:extLst>
      <p:ext uri="{BB962C8B-B14F-4D97-AF65-F5344CB8AC3E}">
        <p14:creationId xmlns:p14="http://schemas.microsoft.com/office/powerpoint/2010/main" val="3931136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2A6BB-E243-08E7-E8C4-7829E2982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AA6718-FA26-525A-267B-1A29F76977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BBD25E-C339-B0C2-E39C-9917F6FEFA3A}"/>
              </a:ext>
            </a:extLst>
          </p:cNvPr>
          <p:cNvSpPr>
            <a:spLocks noGrp="1"/>
          </p:cNvSpPr>
          <p:nvPr>
            <p:ph type="body" idx="1"/>
          </p:nvPr>
        </p:nvSpPr>
        <p:spPr/>
        <p:txBody>
          <a:bodyPr/>
          <a:lstStyle/>
          <a:p>
            <a:r>
              <a:rPr lang="da-DK" dirty="0"/>
              <a:t>Fremhæv workflow og mulighed for at anvende forskellige </a:t>
            </a:r>
            <a:r>
              <a:rPr lang="da-DK" dirty="0" err="1"/>
              <a:t>LLMs</a:t>
            </a:r>
            <a:r>
              <a:rPr lang="da-DK" dirty="0"/>
              <a:t> (Local / Cloud)</a:t>
            </a:r>
          </a:p>
          <a:p>
            <a:endParaRPr lang="da-DK" dirty="0"/>
          </a:p>
          <a:p>
            <a:r>
              <a:rPr lang="da-DK" dirty="0"/>
              <a:t>Slide 9 and 10 </a:t>
            </a:r>
            <a:r>
              <a:rPr lang="da-DK" dirty="0" err="1"/>
              <a:t>says</a:t>
            </a:r>
            <a:r>
              <a:rPr lang="da-DK" dirty="0"/>
              <a:t> the same. </a:t>
            </a:r>
            <a:r>
              <a:rPr lang="da-DK" dirty="0" err="1"/>
              <a:t>Use</a:t>
            </a:r>
            <a:r>
              <a:rPr lang="da-DK" dirty="0"/>
              <a:t> </a:t>
            </a:r>
            <a:r>
              <a:rPr lang="da-DK" dirty="0" err="1"/>
              <a:t>this</a:t>
            </a:r>
            <a:r>
              <a:rPr lang="da-DK" dirty="0"/>
              <a:t> </a:t>
            </a:r>
            <a:r>
              <a:rPr lang="da-DK" dirty="0" err="1"/>
              <a:t>one</a:t>
            </a:r>
            <a:r>
              <a:rPr lang="da-DK" dirty="0"/>
              <a:t> </a:t>
            </a:r>
            <a:r>
              <a:rPr lang="da-DK" dirty="0" err="1"/>
              <a:t>if</a:t>
            </a:r>
            <a:r>
              <a:rPr lang="da-DK" dirty="0"/>
              <a:t> </a:t>
            </a:r>
            <a:r>
              <a:rPr lang="da-DK" dirty="0" err="1"/>
              <a:t>audience</a:t>
            </a:r>
            <a:r>
              <a:rPr lang="da-DK" dirty="0"/>
              <a:t> is a </a:t>
            </a:r>
            <a:r>
              <a:rPr lang="da-DK" dirty="0" err="1"/>
              <a:t>little</a:t>
            </a:r>
            <a:r>
              <a:rPr lang="da-DK" dirty="0"/>
              <a:t> </a:t>
            </a:r>
            <a:r>
              <a:rPr lang="da-DK" dirty="0" err="1"/>
              <a:t>technical</a:t>
            </a:r>
            <a:endParaRPr lang="da-DK" dirty="0"/>
          </a:p>
          <a:p>
            <a:endParaRPr lang="da-DK" dirty="0"/>
          </a:p>
          <a:p>
            <a:r>
              <a:rPr lang="da-DK" dirty="0" err="1"/>
              <a:t>Emphasize</a:t>
            </a:r>
            <a:r>
              <a:rPr lang="da-DK" dirty="0"/>
              <a:t> the point with Local </a:t>
            </a:r>
            <a:r>
              <a:rPr lang="da-DK" dirty="0" err="1"/>
              <a:t>hosted</a:t>
            </a:r>
            <a:r>
              <a:rPr lang="da-DK" dirty="0"/>
              <a:t> AI (</a:t>
            </a:r>
            <a:r>
              <a:rPr lang="da-DK" dirty="0" err="1"/>
              <a:t>purple</a:t>
            </a:r>
            <a:r>
              <a:rPr lang="da-DK" dirty="0"/>
              <a:t> </a:t>
            </a:r>
            <a:r>
              <a:rPr lang="da-DK" dirty="0" err="1"/>
              <a:t>box</a:t>
            </a:r>
            <a:r>
              <a:rPr lang="da-DK" dirty="0"/>
              <a:t>) for </a:t>
            </a:r>
            <a:r>
              <a:rPr lang="da-DK" dirty="0" err="1"/>
              <a:t>critical</a:t>
            </a:r>
            <a:r>
              <a:rPr lang="da-DK" dirty="0"/>
              <a:t> data or in light of </a:t>
            </a:r>
            <a:r>
              <a:rPr lang="da-DK" dirty="0" err="1"/>
              <a:t>current</a:t>
            </a:r>
            <a:r>
              <a:rPr lang="da-DK" dirty="0"/>
              <a:t> </a:t>
            </a:r>
            <a:r>
              <a:rPr lang="da-DK" dirty="0" err="1"/>
              <a:t>geo</a:t>
            </a:r>
            <a:r>
              <a:rPr lang="da-DK" dirty="0"/>
              <a:t> </a:t>
            </a:r>
            <a:r>
              <a:rPr lang="da-DK" dirty="0" err="1"/>
              <a:t>political</a:t>
            </a:r>
            <a:r>
              <a:rPr lang="da-DK" dirty="0"/>
              <a:t> situation</a:t>
            </a:r>
          </a:p>
        </p:txBody>
      </p:sp>
      <p:sp>
        <p:nvSpPr>
          <p:cNvPr id="4" name="Slide Number Placeholder 3">
            <a:extLst>
              <a:ext uri="{FF2B5EF4-FFF2-40B4-BE49-F238E27FC236}">
                <a16:creationId xmlns:a16="http://schemas.microsoft.com/office/drawing/2014/main" id="{6760FA1F-7A28-3235-6B7E-BE37F2935375}"/>
              </a:ext>
            </a:extLst>
          </p:cNvPr>
          <p:cNvSpPr>
            <a:spLocks noGrp="1"/>
          </p:cNvSpPr>
          <p:nvPr>
            <p:ph type="sldNum" sz="quarter" idx="5"/>
          </p:nvPr>
        </p:nvSpPr>
        <p:spPr/>
        <p:txBody>
          <a:bodyPr/>
          <a:lstStyle/>
          <a:p>
            <a:fld id="{34900F70-246A-764B-86A3-E73911D7B1A2}" type="slidenum">
              <a:rPr lang="en-GB" smtClean="0"/>
              <a:t>13</a:t>
            </a:fld>
            <a:endParaRPr lang="en-GB"/>
          </a:p>
        </p:txBody>
      </p:sp>
    </p:spTree>
    <p:extLst>
      <p:ext uri="{BB962C8B-B14F-4D97-AF65-F5344CB8AC3E}">
        <p14:creationId xmlns:p14="http://schemas.microsoft.com/office/powerpoint/2010/main" val="3817582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Frigør tid</a:t>
            </a:r>
          </a:p>
          <a:p>
            <a:r>
              <a:rPr lang="da-DK" dirty="0" err="1"/>
              <a:t>Un-biased</a:t>
            </a:r>
            <a:endParaRPr lang="da-DK" dirty="0"/>
          </a:p>
          <a:p>
            <a:r>
              <a:rPr lang="da-DK" dirty="0"/>
              <a:t>Bedre Compliance</a:t>
            </a:r>
          </a:p>
          <a:p>
            <a:r>
              <a:rPr lang="da-DK" dirty="0"/>
              <a:t>Skarpere datagrundlag til optimering og </a:t>
            </a:r>
            <a:r>
              <a:rPr lang="da-DK" dirty="0" err="1"/>
              <a:t>insigt</a:t>
            </a:r>
            <a:endParaRPr lang="da-DK" dirty="0"/>
          </a:p>
          <a:p>
            <a:endParaRPr lang="da-DK" dirty="0"/>
          </a:p>
          <a:p>
            <a:endParaRPr lang="da-DK" dirty="0"/>
          </a:p>
        </p:txBody>
      </p:sp>
      <p:sp>
        <p:nvSpPr>
          <p:cNvPr id="4" name="Slide Number Placeholder 3"/>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245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72824-0387-329C-3E16-31BBFCAB636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3CD303E-9EDE-16D6-5571-171AF5201AD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07737CD-4860-EEC7-3ACE-929AB75BBA7F}"/>
              </a:ext>
            </a:extLst>
          </p:cNvPr>
          <p:cNvSpPr>
            <a:spLocks noGrp="1"/>
          </p:cNvSpPr>
          <p:nvPr>
            <p:ph type="body" idx="1"/>
          </p:nvPr>
        </p:nvSpPr>
        <p:spPr/>
        <p:txBody>
          <a:bodyPr/>
          <a:lstStyle/>
          <a:p>
            <a:r>
              <a:rPr lang="da-DK" dirty="0"/>
              <a:t>3k sager årligt, stigende</a:t>
            </a:r>
          </a:p>
          <a:p>
            <a:r>
              <a:rPr lang="da-DK" dirty="0"/>
              <a:t>Reducerede evalueringstid med 25%</a:t>
            </a:r>
          </a:p>
          <a:p>
            <a:r>
              <a:rPr lang="da-DK" dirty="0"/>
              <a:t>Bruger ca. 90% af det output, AI kommer med</a:t>
            </a:r>
          </a:p>
          <a:p>
            <a:r>
              <a:rPr lang="da-DK" dirty="0"/>
              <a:t>Alt på kun 175 timer.</a:t>
            </a:r>
          </a:p>
        </p:txBody>
      </p:sp>
      <p:sp>
        <p:nvSpPr>
          <p:cNvPr id="4" name="Pladsholder til slidenummer 3">
            <a:extLst>
              <a:ext uri="{FF2B5EF4-FFF2-40B4-BE49-F238E27FC236}">
                <a16:creationId xmlns:a16="http://schemas.microsoft.com/office/drawing/2014/main" id="{EB61A724-B74C-CFA1-88C8-56185E311842}"/>
              </a:ext>
            </a:extLst>
          </p:cNvPr>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428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secret here is 3 parts:</a:t>
            </a:r>
          </a:p>
          <a:p>
            <a:pPr marL="171450" indent="-171450">
              <a:buFont typeface="Arial" panose="020B0604020202020204" pitchFamily="34" charset="0"/>
              <a:buChar char="•"/>
            </a:pPr>
            <a:r>
              <a:rPr lang="en-US" dirty="0"/>
              <a:t>A skilled Product Owner (Anders)</a:t>
            </a:r>
          </a:p>
          <a:p>
            <a:pPr marL="171450" indent="-171450">
              <a:buFont typeface="Arial" panose="020B0604020202020204" pitchFamily="34" charset="0"/>
              <a:buChar char="•"/>
            </a:pPr>
            <a:r>
              <a:rPr lang="en-US" dirty="0"/>
              <a:t>A skilled AI + Full stack developer. AI alone doesn’t do the thing (Christian)</a:t>
            </a:r>
          </a:p>
          <a:p>
            <a:pPr marL="171450" indent="-171450">
              <a:buFont typeface="Arial" panose="020B0604020202020204" pitchFamily="34" charset="0"/>
              <a:buChar char="•"/>
            </a:pPr>
            <a:r>
              <a:rPr lang="en-US" dirty="0"/>
              <a:t>A tool (</a:t>
            </a:r>
            <a:r>
              <a:rPr lang="en-US" dirty="0" err="1"/>
              <a:t>Corax</a:t>
            </a:r>
            <a:r>
              <a:rPr lang="en-US" dirty="0"/>
              <a: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first solution was not build on </a:t>
            </a:r>
            <a:r>
              <a:rPr lang="en-US" dirty="0" err="1"/>
              <a:t>Corax</a:t>
            </a:r>
            <a:r>
              <a:rPr lang="en-US" dirty="0"/>
              <a:t>, but it became obvious for AL that in order to speed up development, control versions and adaptation and reuse AI capabilities across solutions a tool like </a:t>
            </a:r>
            <a:r>
              <a:rPr lang="en-US" dirty="0" err="1"/>
              <a:t>Corax</a:t>
            </a:r>
            <a:r>
              <a:rPr lang="en-US" dirty="0"/>
              <a:t> is required</a:t>
            </a:r>
          </a:p>
        </p:txBody>
      </p:sp>
      <p:sp>
        <p:nvSpPr>
          <p:cNvPr id="4" name="Slide Number Placeholder 3"/>
          <p:cNvSpPr>
            <a:spLocks noGrp="1"/>
          </p:cNvSpPr>
          <p:nvPr>
            <p:ph type="sldNum" sz="quarter" idx="5"/>
          </p:nvPr>
        </p:nvSpPr>
        <p:spPr/>
        <p:txBody>
          <a:bodyPr/>
          <a:lstStyle/>
          <a:p>
            <a:fld id="{34900F70-246A-764B-86A3-E73911D7B1A2}" type="slidenum">
              <a:rPr lang="en-GB" smtClean="0"/>
              <a:t>18</a:t>
            </a:fld>
            <a:endParaRPr lang="en-GB"/>
          </a:p>
        </p:txBody>
      </p:sp>
    </p:spTree>
    <p:extLst>
      <p:ext uri="{BB962C8B-B14F-4D97-AF65-F5344CB8AC3E}">
        <p14:creationId xmlns:p14="http://schemas.microsoft.com/office/powerpoint/2010/main" val="1087426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3k sager årligt, stigende</a:t>
            </a:r>
          </a:p>
          <a:p>
            <a:r>
              <a:rPr lang="da-DK" dirty="0"/>
              <a:t>Reducerede evalueringstid med 25%</a:t>
            </a:r>
          </a:p>
          <a:p>
            <a:r>
              <a:rPr lang="da-DK" dirty="0"/>
              <a:t>Bruger ca. 90% af det output, AI kommer med</a:t>
            </a:r>
          </a:p>
          <a:p>
            <a:r>
              <a:rPr lang="da-DK" dirty="0"/>
              <a:t>Alt på kun 175 timer.</a:t>
            </a:r>
          </a:p>
        </p:txBody>
      </p:sp>
      <p:sp>
        <p:nvSpPr>
          <p:cNvPr id="4" name="Pladsholder til slidenummer 3"/>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220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16F55-D5A6-80D0-28B3-C1633A568E5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45098ED9-016C-586D-5397-662A09C8F3E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0A22DF5-C712-BD04-BAE6-7ED4B28D2716}"/>
              </a:ext>
            </a:extLst>
          </p:cNvPr>
          <p:cNvSpPr>
            <a:spLocks noGrp="1"/>
          </p:cNvSpPr>
          <p:nvPr>
            <p:ph type="body" idx="1"/>
          </p:nvPr>
        </p:nvSpPr>
        <p:spPr/>
        <p:txBody>
          <a:bodyPr/>
          <a:lstStyle/>
          <a:p>
            <a:r>
              <a:rPr lang="da-DK" dirty="0"/>
              <a:t>Hvis vi skulle præsentere i dag, hvordan vil det se ud.</a:t>
            </a:r>
          </a:p>
          <a:p>
            <a:r>
              <a:rPr lang="da-DK" dirty="0"/>
              <a:t>Collaboration punkt (</a:t>
            </a:r>
            <a:r>
              <a:rPr lang="da-DK" dirty="0" err="1"/>
              <a:t>export</a:t>
            </a:r>
            <a:r>
              <a:rPr lang="da-DK" dirty="0"/>
              <a:t>)</a:t>
            </a:r>
          </a:p>
          <a:p>
            <a:r>
              <a:rPr lang="da-DK" dirty="0" err="1"/>
              <a:t>Use</a:t>
            </a:r>
            <a:r>
              <a:rPr lang="da-DK" dirty="0"/>
              <a:t> </a:t>
            </a:r>
            <a:r>
              <a:rPr lang="da-DK" dirty="0" err="1"/>
              <a:t>icons</a:t>
            </a:r>
            <a:r>
              <a:rPr lang="da-DK" dirty="0"/>
              <a:t> from menu (</a:t>
            </a:r>
            <a:r>
              <a:rPr lang="da-DK" dirty="0" err="1"/>
              <a:t>capabilites</a:t>
            </a:r>
            <a:r>
              <a:rPr lang="da-DK" dirty="0"/>
              <a:t>, </a:t>
            </a:r>
            <a:r>
              <a:rPr lang="da-DK" dirty="0" err="1"/>
              <a:t>knowledge</a:t>
            </a:r>
            <a:r>
              <a:rPr lang="da-DK" dirty="0"/>
              <a:t> </a:t>
            </a:r>
            <a:r>
              <a:rPr lang="da-DK" dirty="0" err="1"/>
              <a:t>collections</a:t>
            </a:r>
            <a:r>
              <a:rPr lang="da-DK" dirty="0"/>
              <a:t>)</a:t>
            </a:r>
          </a:p>
        </p:txBody>
      </p:sp>
      <p:sp>
        <p:nvSpPr>
          <p:cNvPr id="4" name="Pladsholder til slidenummer 3">
            <a:extLst>
              <a:ext uri="{FF2B5EF4-FFF2-40B4-BE49-F238E27FC236}">
                <a16:creationId xmlns:a16="http://schemas.microsoft.com/office/drawing/2014/main" id="{29EDC199-A66E-134B-11F2-F75EBF811134}"/>
              </a:ext>
            </a:extLst>
          </p:cNvPr>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762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693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videos from brand.Trifork.com or live demo</a:t>
            </a:r>
          </a:p>
          <a:p>
            <a:endParaRPr lang="en-US" dirty="0"/>
          </a:p>
        </p:txBody>
      </p:sp>
      <p:sp>
        <p:nvSpPr>
          <p:cNvPr id="4" name="Slide Number Placeholder 3"/>
          <p:cNvSpPr>
            <a:spLocks noGrp="1"/>
          </p:cNvSpPr>
          <p:nvPr>
            <p:ph type="sldNum" sz="quarter" idx="5"/>
          </p:nvPr>
        </p:nvSpPr>
        <p:spPr/>
        <p:txBody>
          <a:bodyPr/>
          <a:lstStyle/>
          <a:p>
            <a:fld id="{34900F70-246A-764B-86A3-E73911D7B1A2}" type="slidenum">
              <a:rPr lang="en-GB" smtClean="0"/>
              <a:t>23</a:t>
            </a:fld>
            <a:endParaRPr lang="en-GB"/>
          </a:p>
        </p:txBody>
      </p:sp>
    </p:spTree>
    <p:extLst>
      <p:ext uri="{BB962C8B-B14F-4D97-AF65-F5344CB8AC3E}">
        <p14:creationId xmlns:p14="http://schemas.microsoft.com/office/powerpoint/2010/main" val="3885921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000"/>
              </a:lnSpc>
            </a:pPr>
            <a:r>
              <a:rPr lang="en-US" sz="1200" dirty="0">
                <a:solidFill>
                  <a:srgbClr val="2C3A41"/>
                </a:solidFill>
                <a:latin typeface="Poppins" pitchFamily="2" charset="77"/>
                <a:cs typeface="Poppins" pitchFamily="2" charset="77"/>
              </a:rPr>
              <a:t>Faster than you think</a:t>
            </a:r>
          </a:p>
          <a:p>
            <a:pPr>
              <a:lnSpc>
                <a:spcPts val="2000"/>
              </a:lnSpc>
            </a:pPr>
            <a:r>
              <a:rPr lang="en-US" sz="1200" dirty="0">
                <a:solidFill>
                  <a:srgbClr val="2C3A41"/>
                </a:solidFill>
                <a:latin typeface="Poppins" pitchFamily="2" charset="77"/>
                <a:cs typeface="Poppins" pitchFamily="2" charset="77"/>
              </a:rPr>
              <a:t>Tech is ready</a:t>
            </a:r>
          </a:p>
          <a:p>
            <a:pPr>
              <a:lnSpc>
                <a:spcPts val="2000"/>
              </a:lnSpc>
            </a:pPr>
            <a:r>
              <a:rPr lang="en-US" sz="1200" dirty="0">
                <a:solidFill>
                  <a:srgbClr val="2C3A41"/>
                </a:solidFill>
                <a:latin typeface="Poppins" pitchFamily="2" charset="77"/>
                <a:cs typeface="Poppins" pitchFamily="2" charset="77"/>
              </a:rPr>
              <a:t>Don’t need to look for projects. Same tasks you had the last 10 years</a:t>
            </a:r>
            <a:endParaRPr lang="da-DK" dirty="0"/>
          </a:p>
          <a:p>
            <a:endParaRPr lang="da-DK" dirty="0"/>
          </a:p>
          <a:p>
            <a:endParaRPr lang="da-DK" dirty="0"/>
          </a:p>
          <a:p>
            <a:r>
              <a:rPr lang="da-DK" dirty="0"/>
              <a:t>Martin Møller, Head of AI, Microsoft FSI EMEA at Nordic </a:t>
            </a:r>
            <a:r>
              <a:rPr lang="da-DK" dirty="0" err="1"/>
              <a:t>Fintech</a:t>
            </a:r>
            <a:r>
              <a:rPr lang="da-DK" dirty="0"/>
              <a:t> </a:t>
            </a:r>
            <a:r>
              <a:rPr lang="da-DK" dirty="0" err="1"/>
              <a:t>Week</a:t>
            </a:r>
            <a:endParaRPr lang="da-DK" dirty="0"/>
          </a:p>
          <a:p>
            <a:endParaRPr lang="da-DK" dirty="0"/>
          </a:p>
          <a:p>
            <a:r>
              <a:rPr lang="da-DK" dirty="0"/>
              <a:t>Teknologien er klar…</a:t>
            </a:r>
          </a:p>
          <a:p>
            <a:r>
              <a:rPr lang="da-DK" dirty="0"/>
              <a:t>Implementeringen går hurtigere end du tror…</a:t>
            </a:r>
          </a:p>
          <a:p>
            <a:r>
              <a:rPr lang="da-DK" dirty="0"/>
              <a:t>Problemerne vi kan løse er de problemer I har bøvlet med de sidste 15 år…</a:t>
            </a:r>
          </a:p>
          <a:p>
            <a:endParaRPr lang="da-DK" dirty="0"/>
          </a:p>
          <a:p>
            <a:r>
              <a:rPr lang="da-DK" dirty="0"/>
              <a:t>Skriv disse med hvidt til </a:t>
            </a:r>
            <a:r>
              <a:rPr lang="da-DK" dirty="0" err="1"/>
              <a:t>venstra</a:t>
            </a:r>
            <a:r>
              <a:rPr lang="da-DK" dirty="0"/>
              <a:t>. Sæt Microsoft Logo på</a:t>
            </a:r>
          </a:p>
          <a:p>
            <a:endParaRPr lang="da-DK" dirty="0"/>
          </a:p>
          <a:p>
            <a:endParaRPr lang="en-GB" dirty="0"/>
          </a:p>
        </p:txBody>
      </p:sp>
      <p:sp>
        <p:nvSpPr>
          <p:cNvPr id="4" name="Slide Number Placeholder 3"/>
          <p:cNvSpPr>
            <a:spLocks noGrp="1"/>
          </p:cNvSpPr>
          <p:nvPr>
            <p:ph type="sldNum" sz="quarter" idx="5"/>
          </p:nvPr>
        </p:nvSpPr>
        <p:spPr/>
        <p:txBody>
          <a:bodyPr/>
          <a:lstStyle/>
          <a:p>
            <a:fld id="{34900F70-246A-764B-86A3-E73911D7B1A2}" type="slidenum">
              <a:rPr lang="en-GB" smtClean="0"/>
              <a:t>2</a:t>
            </a:fld>
            <a:endParaRPr lang="en-GB"/>
          </a:p>
        </p:txBody>
      </p:sp>
    </p:spTree>
    <p:extLst>
      <p:ext uri="{BB962C8B-B14F-4D97-AF65-F5344CB8AC3E}">
        <p14:creationId xmlns:p14="http://schemas.microsoft.com/office/powerpoint/2010/main" val="4232168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da-DK" sz="1200" dirty="0">
                <a:latin typeface="Poppins" pitchFamily="2" charset="77"/>
                <a:cs typeface="Poppins" pitchFamily="2" charset="77"/>
              </a:rPr>
              <a:t>Note: This </a:t>
            </a:r>
            <a:r>
              <a:rPr lang="da-DK" sz="1200" dirty="0" err="1">
                <a:latin typeface="Poppins" pitchFamily="2" charset="77"/>
                <a:cs typeface="Poppins" pitchFamily="2" charset="77"/>
              </a:rPr>
              <a:t>typically</a:t>
            </a:r>
            <a:r>
              <a:rPr lang="da-DK" sz="1200" dirty="0">
                <a:latin typeface="Poppins" pitchFamily="2" charset="77"/>
                <a:cs typeface="Poppins" pitchFamily="2" charset="77"/>
              </a:rPr>
              <a:t> </a:t>
            </a:r>
            <a:r>
              <a:rPr lang="da-DK" sz="1200" dirty="0" err="1">
                <a:latin typeface="Poppins" pitchFamily="2" charset="77"/>
                <a:cs typeface="Poppins" pitchFamily="2" charset="77"/>
              </a:rPr>
              <a:t>takes</a:t>
            </a:r>
            <a:r>
              <a:rPr lang="da-DK" sz="1200" dirty="0">
                <a:latin typeface="Poppins" pitchFamily="2" charset="77"/>
                <a:cs typeface="Poppins" pitchFamily="2" charset="77"/>
              </a:rPr>
              <a:t> a </a:t>
            </a:r>
            <a:r>
              <a:rPr lang="da-DK" sz="1200" dirty="0" err="1">
                <a:latin typeface="Poppins" pitchFamily="2" charset="77"/>
                <a:cs typeface="Poppins" pitchFamily="2" charset="77"/>
              </a:rPr>
              <a:t>few</a:t>
            </a:r>
            <a:r>
              <a:rPr lang="da-DK" sz="1200" dirty="0">
                <a:latin typeface="Poppins" pitchFamily="2" charset="77"/>
                <a:cs typeface="Poppins" pitchFamily="2" charset="77"/>
              </a:rPr>
              <a:t> hours to </a:t>
            </a:r>
            <a:r>
              <a:rPr lang="da-DK" sz="1200" dirty="0" err="1">
                <a:latin typeface="Poppins" pitchFamily="2" charset="77"/>
                <a:cs typeface="Poppins" pitchFamily="2" charset="77"/>
              </a:rPr>
              <a:t>iteratively</a:t>
            </a:r>
            <a:r>
              <a:rPr lang="da-DK" sz="1200" dirty="0">
                <a:latin typeface="Poppins" pitchFamily="2" charset="77"/>
                <a:cs typeface="Poppins" pitchFamily="2" charset="77"/>
              </a:rPr>
              <a:t> </a:t>
            </a:r>
            <a:r>
              <a:rPr lang="da-DK" sz="1200" dirty="0" err="1">
                <a:latin typeface="Poppins" pitchFamily="2" charset="77"/>
                <a:cs typeface="Poppins" pitchFamily="2" charset="77"/>
              </a:rPr>
              <a:t>get</a:t>
            </a:r>
            <a:r>
              <a:rPr lang="da-DK" sz="1200" dirty="0">
                <a:latin typeface="Poppins" pitchFamily="2" charset="77"/>
                <a:cs typeface="Poppins" pitchFamily="2" charset="77"/>
              </a:rPr>
              <a:t> the prompts </a:t>
            </a:r>
            <a:r>
              <a:rPr lang="da-DK" sz="1200" dirty="0" err="1">
                <a:latin typeface="Poppins" pitchFamily="2" charset="77"/>
                <a:cs typeface="Poppins" pitchFamily="2" charset="77"/>
              </a:rPr>
              <a:t>correct</a:t>
            </a:r>
            <a:r>
              <a:rPr lang="da-DK" sz="1200" dirty="0">
                <a:latin typeface="Poppins" pitchFamily="2" charset="77"/>
                <a:cs typeface="Poppins" pitchFamily="2" charset="77"/>
              </a:rPr>
              <a:t>.</a:t>
            </a:r>
          </a:p>
          <a:p>
            <a:pPr marL="0" marR="0" lvl="0" indent="0" algn="l" defTabSz="914355" rtl="0" eaLnBrk="1" fontAlgn="auto" latinLnBrk="0" hangingPunct="1">
              <a:lnSpc>
                <a:spcPct val="100000"/>
              </a:lnSpc>
              <a:spcBef>
                <a:spcPts val="0"/>
              </a:spcBef>
              <a:spcAft>
                <a:spcPts val="0"/>
              </a:spcAft>
              <a:buClrTx/>
              <a:buSzTx/>
              <a:buFontTx/>
              <a:buNone/>
              <a:tabLst/>
              <a:defRPr/>
            </a:pPr>
            <a:endParaRPr lang="da-DK" sz="1200" dirty="0">
              <a:latin typeface="Poppins" pitchFamily="2" charset="77"/>
              <a:cs typeface="Poppins" pitchFamily="2" charset="77"/>
            </a:endParaRPr>
          </a:p>
          <a:p>
            <a:pPr marL="0" marR="0" lvl="0" indent="0" algn="l" defTabSz="914355" rtl="0" eaLnBrk="1" fontAlgn="auto" latinLnBrk="0" hangingPunct="1">
              <a:lnSpc>
                <a:spcPct val="100000"/>
              </a:lnSpc>
              <a:spcBef>
                <a:spcPts val="0"/>
              </a:spcBef>
              <a:spcAft>
                <a:spcPts val="0"/>
              </a:spcAft>
              <a:buClrTx/>
              <a:buSzTx/>
              <a:buFontTx/>
              <a:buNone/>
              <a:tabLst/>
              <a:defRPr/>
            </a:pPr>
            <a:r>
              <a:rPr lang="da-DK" sz="1200" dirty="0">
                <a:latin typeface="Poppins" pitchFamily="2" charset="77"/>
                <a:cs typeface="Poppins" pitchFamily="2" charset="77"/>
              </a:rPr>
              <a:t>Video: </a:t>
            </a:r>
            <a:r>
              <a:rPr lang="da-DK" sz="1200" dirty="0" err="1">
                <a:latin typeface="Poppins" pitchFamily="2" charset="77"/>
                <a:cs typeface="Poppins" pitchFamily="2" charset="77"/>
              </a:rPr>
              <a:t>Corax</a:t>
            </a:r>
            <a:r>
              <a:rPr lang="da-DK" sz="1200" dirty="0">
                <a:latin typeface="Poppins" pitchFamily="2" charset="77"/>
                <a:cs typeface="Poppins" pitchFamily="2" charset="77"/>
              </a:rPr>
              <a:t> </a:t>
            </a:r>
            <a:r>
              <a:rPr lang="da-DK" sz="1200" dirty="0" err="1">
                <a:latin typeface="Poppins" pitchFamily="2" charset="77"/>
                <a:cs typeface="Poppins" pitchFamily="2" charset="77"/>
              </a:rPr>
              <a:t>ai</a:t>
            </a:r>
            <a:r>
              <a:rPr lang="da-DK" sz="1200" dirty="0">
                <a:latin typeface="Poppins" pitchFamily="2" charset="77"/>
                <a:cs typeface="Poppins" pitchFamily="2" charset="77"/>
              </a:rPr>
              <a:t> – workflow summary</a:t>
            </a:r>
          </a:p>
          <a:p>
            <a:endParaRPr lang="da-DK" dirty="0"/>
          </a:p>
        </p:txBody>
      </p:sp>
      <p:sp>
        <p:nvSpPr>
          <p:cNvPr id="4" name="Slide Number Placeholder 3"/>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149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26BE9-63C3-8CEF-9973-B59B9A81A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B92A0-EC60-040A-D68C-7FE1FC7DE9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E5C995-A4DE-3336-2911-31792FD47B6A}"/>
              </a:ext>
            </a:extLst>
          </p:cNvPr>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da-DK" sz="1200" dirty="0">
                <a:latin typeface="Poppins" pitchFamily="2" charset="77"/>
                <a:cs typeface="Poppins" pitchFamily="2" charset="77"/>
              </a:rPr>
              <a:t>Note: This </a:t>
            </a:r>
            <a:r>
              <a:rPr lang="da-DK" sz="1200" dirty="0" err="1">
                <a:latin typeface="Poppins" pitchFamily="2" charset="77"/>
                <a:cs typeface="Poppins" pitchFamily="2" charset="77"/>
              </a:rPr>
              <a:t>typically</a:t>
            </a:r>
            <a:r>
              <a:rPr lang="da-DK" sz="1200" dirty="0">
                <a:latin typeface="Poppins" pitchFamily="2" charset="77"/>
                <a:cs typeface="Poppins" pitchFamily="2" charset="77"/>
              </a:rPr>
              <a:t> </a:t>
            </a:r>
            <a:r>
              <a:rPr lang="da-DK" sz="1200" dirty="0" err="1">
                <a:latin typeface="Poppins" pitchFamily="2" charset="77"/>
                <a:cs typeface="Poppins" pitchFamily="2" charset="77"/>
              </a:rPr>
              <a:t>takes</a:t>
            </a:r>
            <a:r>
              <a:rPr lang="da-DK" sz="1200" dirty="0">
                <a:latin typeface="Poppins" pitchFamily="2" charset="77"/>
                <a:cs typeface="Poppins" pitchFamily="2" charset="77"/>
              </a:rPr>
              <a:t> a </a:t>
            </a:r>
            <a:r>
              <a:rPr lang="da-DK" sz="1200" dirty="0" err="1">
                <a:latin typeface="Poppins" pitchFamily="2" charset="77"/>
                <a:cs typeface="Poppins" pitchFamily="2" charset="77"/>
              </a:rPr>
              <a:t>few</a:t>
            </a:r>
            <a:r>
              <a:rPr lang="da-DK" sz="1200" dirty="0">
                <a:latin typeface="Poppins" pitchFamily="2" charset="77"/>
                <a:cs typeface="Poppins" pitchFamily="2" charset="77"/>
              </a:rPr>
              <a:t> hours to </a:t>
            </a:r>
            <a:r>
              <a:rPr lang="da-DK" sz="1200" dirty="0" err="1">
                <a:latin typeface="Poppins" pitchFamily="2" charset="77"/>
                <a:cs typeface="Poppins" pitchFamily="2" charset="77"/>
              </a:rPr>
              <a:t>iteratively</a:t>
            </a:r>
            <a:r>
              <a:rPr lang="da-DK" sz="1200" dirty="0">
                <a:latin typeface="Poppins" pitchFamily="2" charset="77"/>
                <a:cs typeface="Poppins" pitchFamily="2" charset="77"/>
              </a:rPr>
              <a:t> </a:t>
            </a:r>
            <a:r>
              <a:rPr lang="da-DK" sz="1200" dirty="0" err="1">
                <a:latin typeface="Poppins" pitchFamily="2" charset="77"/>
                <a:cs typeface="Poppins" pitchFamily="2" charset="77"/>
              </a:rPr>
              <a:t>get</a:t>
            </a:r>
            <a:r>
              <a:rPr lang="da-DK" sz="1200" dirty="0">
                <a:latin typeface="Poppins" pitchFamily="2" charset="77"/>
                <a:cs typeface="Poppins" pitchFamily="2" charset="77"/>
              </a:rPr>
              <a:t> the prompts </a:t>
            </a:r>
            <a:r>
              <a:rPr lang="da-DK" sz="1200" dirty="0" err="1">
                <a:latin typeface="Poppins" pitchFamily="2" charset="77"/>
                <a:cs typeface="Poppins" pitchFamily="2" charset="77"/>
              </a:rPr>
              <a:t>correct</a:t>
            </a:r>
            <a:r>
              <a:rPr lang="da-DK" sz="1200" dirty="0">
                <a:latin typeface="Poppins" pitchFamily="2" charset="77"/>
                <a:cs typeface="Poppins" pitchFamily="2" charset="77"/>
              </a:rPr>
              <a:t>.</a:t>
            </a:r>
          </a:p>
          <a:p>
            <a:endParaRPr lang="da-DK" dirty="0"/>
          </a:p>
        </p:txBody>
      </p:sp>
      <p:sp>
        <p:nvSpPr>
          <p:cNvPr id="4" name="Slide Number Placeholder 3">
            <a:extLst>
              <a:ext uri="{FF2B5EF4-FFF2-40B4-BE49-F238E27FC236}">
                <a16:creationId xmlns:a16="http://schemas.microsoft.com/office/drawing/2014/main" id="{B98B4108-140A-9C83-52BB-4D4F267D8E6B}"/>
              </a:ext>
            </a:extLst>
          </p:cNvPr>
          <p:cNvSpPr>
            <a:spLocks noGrp="1"/>
          </p:cNvSpPr>
          <p:nvPr>
            <p:ph type="sldNum" sz="quarter" idx="5"/>
          </p:nvPr>
        </p:nvSpPr>
        <p:spPr/>
        <p:txBody>
          <a:bodyPr/>
          <a:lstStyle/>
          <a:p>
            <a:fld id="{34900F70-246A-764B-86A3-E73911D7B1A2}" type="slidenum">
              <a:rPr lang="en-GB" smtClean="0"/>
              <a:t>25</a:t>
            </a:fld>
            <a:endParaRPr lang="en-GB"/>
          </a:p>
        </p:txBody>
      </p:sp>
    </p:spTree>
    <p:extLst>
      <p:ext uri="{BB962C8B-B14F-4D97-AF65-F5344CB8AC3E}">
        <p14:creationId xmlns:p14="http://schemas.microsoft.com/office/powerpoint/2010/main" val="4238263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34900F70-246A-764B-86A3-E73911D7B1A2}" type="slidenum">
              <a:rPr lang="en-GB" smtClean="0"/>
              <a:t>26</a:t>
            </a:fld>
            <a:endParaRPr lang="en-GB"/>
          </a:p>
        </p:txBody>
      </p:sp>
    </p:spTree>
    <p:extLst>
      <p:ext uri="{BB962C8B-B14F-4D97-AF65-F5344CB8AC3E}">
        <p14:creationId xmlns:p14="http://schemas.microsoft.com/office/powerpoint/2010/main" val="944021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34900F70-246A-764B-86A3-E73911D7B1A2}" type="slidenum">
              <a:rPr lang="en-GB" smtClean="0"/>
              <a:t>28</a:t>
            </a:fld>
            <a:endParaRPr lang="en-GB"/>
          </a:p>
        </p:txBody>
      </p:sp>
    </p:spTree>
    <p:extLst>
      <p:ext uri="{BB962C8B-B14F-4D97-AF65-F5344CB8AC3E}">
        <p14:creationId xmlns:p14="http://schemas.microsoft.com/office/powerpoint/2010/main" val="2528141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GB" b="1" dirty="0"/>
              <a:t>From 'toy examples' to 'production’</a:t>
            </a:r>
            <a:r>
              <a:rPr lang="en-GB" dirty="0"/>
              <a:t> </a:t>
            </a:r>
          </a:p>
          <a:p>
            <a:endParaRPr lang="en-GB" sz="1200" dirty="0"/>
          </a:p>
          <a:p>
            <a:r>
              <a:rPr lang="en-GB" sz="1200" dirty="0"/>
              <a:t>Integration with existing infrastructure and services (incl. data access mgmt.) </a:t>
            </a:r>
          </a:p>
          <a:p>
            <a:r>
              <a:rPr lang="en-GB" sz="1200" dirty="0"/>
              <a:t>Performance: Robustness and availability </a:t>
            </a:r>
          </a:p>
          <a:p>
            <a:r>
              <a:rPr lang="en-GB" sz="1200" dirty="0"/>
              <a:t>Security: GDPR, correctness, misuse, leakage, inappropriate responses </a:t>
            </a:r>
          </a:p>
          <a:p>
            <a:endParaRPr lang="da-DK" dirty="0"/>
          </a:p>
          <a:p>
            <a:pPr marL="0" indent="0">
              <a:buNone/>
            </a:pPr>
            <a:r>
              <a:rPr lang="en-GB" b="1" dirty="0"/>
              <a:t>Scaling to hundreds of AI enabled workflows</a:t>
            </a:r>
            <a:r>
              <a:rPr lang="en-GB" dirty="0"/>
              <a:t> </a:t>
            </a:r>
          </a:p>
          <a:p>
            <a:pPr marL="0" indent="0">
              <a:buNone/>
            </a:pPr>
            <a:endParaRPr lang="en-GB" dirty="0"/>
          </a:p>
          <a:p>
            <a:r>
              <a:rPr lang="en-GB" sz="1200" dirty="0"/>
              <a:t>Efficient development and maintenance of new AI capabilities</a:t>
            </a:r>
          </a:p>
          <a:p>
            <a:r>
              <a:rPr lang="en-GB" sz="1200" dirty="0"/>
              <a:t>Efficient development and maintenance of AI enabled workflows </a:t>
            </a:r>
          </a:p>
          <a:p>
            <a:r>
              <a:rPr lang="en-GB" sz="1200" dirty="0"/>
              <a:t>Monitoring and operation of AI-based services (incl. token cost) </a:t>
            </a:r>
          </a:p>
          <a:p>
            <a:r>
              <a:rPr lang="en-GB" sz="1200" dirty="0"/>
              <a:t>LLM management (incl. prompt </a:t>
            </a:r>
            <a:r>
              <a:rPr lang="en-GB" sz="1200" dirty="0" err="1"/>
              <a:t>mgmt</a:t>
            </a:r>
            <a:r>
              <a:rPr lang="en-GB" sz="1200" dirty="0"/>
              <a:t>)</a:t>
            </a:r>
            <a:endParaRPr lang="da-DK" sz="1200" dirty="0"/>
          </a:p>
          <a:p>
            <a:endParaRPr lang="da-DK" dirty="0"/>
          </a:p>
        </p:txBody>
      </p:sp>
      <p:sp>
        <p:nvSpPr>
          <p:cNvPr id="4" name="Slide Number Placeholder 3"/>
          <p:cNvSpPr>
            <a:spLocks noGrp="1"/>
          </p:cNvSpPr>
          <p:nvPr>
            <p:ph type="sldNum" sz="quarter" idx="5"/>
          </p:nvPr>
        </p:nvSpPr>
        <p:spPr/>
        <p:txBody>
          <a:bodyPr/>
          <a:lstStyle/>
          <a:p>
            <a:fld id="{34900F70-246A-764B-86A3-E73911D7B1A2}" type="slidenum">
              <a:rPr lang="en-GB" smtClean="0"/>
              <a:t>3</a:t>
            </a:fld>
            <a:endParaRPr lang="en-GB"/>
          </a:p>
        </p:txBody>
      </p:sp>
    </p:spTree>
    <p:extLst>
      <p:ext uri="{BB962C8B-B14F-4D97-AF65-F5344CB8AC3E}">
        <p14:creationId xmlns:p14="http://schemas.microsoft.com/office/powerpoint/2010/main" val="2544284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b="1" dirty="0"/>
          </a:p>
          <a:p>
            <a:endParaRPr lang="da-DK" b="1" dirty="0"/>
          </a:p>
          <a:p>
            <a:r>
              <a:rPr lang="da-DK" b="1" dirty="0"/>
              <a:t>Fra </a:t>
            </a:r>
            <a:r>
              <a:rPr lang="da-DK" b="1" dirty="0" err="1"/>
              <a:t>finanswatch</a:t>
            </a:r>
            <a:r>
              <a:rPr lang="da-DK" b="1" dirty="0"/>
              <a:t> artiklen:</a:t>
            </a:r>
            <a:endParaRPr lang="da-DK" dirty="0"/>
          </a:p>
          <a:p>
            <a:pPr algn="l"/>
            <a:r>
              <a:rPr lang="en-GB" b="0" i="0" dirty="0" err="1">
                <a:solidFill>
                  <a:srgbClr val="333333"/>
                </a:solidFill>
                <a:effectLst/>
                <a:latin typeface="__montserrat_f9c99d"/>
              </a:rPr>
              <a:t>Hvis</a:t>
            </a:r>
            <a:r>
              <a:rPr lang="en-GB" b="0" i="0" dirty="0">
                <a:solidFill>
                  <a:srgbClr val="333333"/>
                </a:solidFill>
                <a:effectLst/>
                <a:latin typeface="__montserrat_f9c99d"/>
              </a:rPr>
              <a:t> man </a:t>
            </a:r>
            <a:r>
              <a:rPr lang="en-GB" b="0" i="0" dirty="0" err="1">
                <a:solidFill>
                  <a:srgbClr val="333333"/>
                </a:solidFill>
                <a:effectLst/>
                <a:latin typeface="__montserrat_f9c99d"/>
              </a:rPr>
              <a:t>vil</a:t>
            </a:r>
            <a:r>
              <a:rPr lang="en-GB" b="0" i="0" dirty="0">
                <a:solidFill>
                  <a:srgbClr val="333333"/>
                </a:solidFill>
                <a:effectLst/>
                <a:latin typeface="__montserrat_f9c99d"/>
              </a:rPr>
              <a:t> have </a:t>
            </a:r>
            <a:r>
              <a:rPr lang="en-GB" b="0" i="0" dirty="0" err="1">
                <a:solidFill>
                  <a:srgbClr val="333333"/>
                </a:solidFill>
                <a:effectLst/>
                <a:latin typeface="__montserrat_f9c99d"/>
              </a:rPr>
              <a:t>fuldt</a:t>
            </a:r>
            <a:r>
              <a:rPr lang="en-GB" b="0" i="0" dirty="0">
                <a:solidFill>
                  <a:srgbClr val="333333"/>
                </a:solidFill>
                <a:effectLst/>
                <a:latin typeface="__montserrat_f9c99d"/>
              </a:rPr>
              <a:t> </a:t>
            </a:r>
            <a:r>
              <a:rPr lang="en-GB" b="0" i="0" dirty="0" err="1">
                <a:solidFill>
                  <a:srgbClr val="333333"/>
                </a:solidFill>
                <a:effectLst/>
                <a:latin typeface="__montserrat_f9c99d"/>
              </a:rPr>
              <a:t>udbytte</a:t>
            </a:r>
            <a:r>
              <a:rPr lang="en-GB" b="0" i="0" dirty="0">
                <a:solidFill>
                  <a:srgbClr val="333333"/>
                </a:solidFill>
                <a:effectLst/>
                <a:latin typeface="__montserrat_f9c99d"/>
              </a:rPr>
              <a:t> </a:t>
            </a:r>
            <a:r>
              <a:rPr lang="en-GB" b="0" i="0" dirty="0" err="1">
                <a:solidFill>
                  <a:srgbClr val="333333"/>
                </a:solidFill>
                <a:effectLst/>
                <a:latin typeface="__montserrat_f9c99d"/>
              </a:rPr>
              <a:t>af</a:t>
            </a:r>
            <a:r>
              <a:rPr lang="en-GB" b="0" i="0" dirty="0">
                <a:solidFill>
                  <a:srgbClr val="333333"/>
                </a:solidFill>
                <a:effectLst/>
                <a:latin typeface="__montserrat_f9c99d"/>
              </a:rPr>
              <a:t> AI </a:t>
            </a:r>
            <a:r>
              <a:rPr lang="en-GB" b="0" i="0" dirty="0" err="1">
                <a:solidFill>
                  <a:srgbClr val="333333"/>
                </a:solidFill>
                <a:effectLst/>
                <a:latin typeface="__montserrat_f9c99d"/>
              </a:rPr>
              <a:t>og</a:t>
            </a:r>
            <a:r>
              <a:rPr lang="en-GB" b="0" i="0" dirty="0">
                <a:solidFill>
                  <a:srgbClr val="333333"/>
                </a:solidFill>
                <a:effectLst/>
                <a:latin typeface="__montserrat_f9c99d"/>
              </a:rPr>
              <a:t> </a:t>
            </a:r>
            <a:r>
              <a:rPr lang="en-GB" b="0" i="0" dirty="0" err="1">
                <a:solidFill>
                  <a:srgbClr val="333333"/>
                </a:solidFill>
                <a:effectLst/>
                <a:latin typeface="__montserrat_f9c99d"/>
              </a:rPr>
              <a:t>sikre</a:t>
            </a:r>
            <a:r>
              <a:rPr lang="en-GB" b="0" i="0" dirty="0">
                <a:solidFill>
                  <a:srgbClr val="333333"/>
                </a:solidFill>
                <a:effectLst/>
                <a:latin typeface="__montserrat_f9c99d"/>
              </a:rPr>
              <a:t> sig </a:t>
            </a:r>
            <a:r>
              <a:rPr lang="en-GB" b="0" i="0" dirty="0" err="1">
                <a:solidFill>
                  <a:srgbClr val="333333"/>
                </a:solidFill>
                <a:effectLst/>
                <a:latin typeface="__montserrat_f9c99d"/>
              </a:rPr>
              <a:t>en</a:t>
            </a:r>
            <a:r>
              <a:rPr lang="en-GB" b="0" i="0" dirty="0">
                <a:solidFill>
                  <a:srgbClr val="333333"/>
                </a:solidFill>
                <a:effectLst/>
                <a:latin typeface="__montserrat_f9c99d"/>
              </a:rPr>
              <a:t> </a:t>
            </a:r>
            <a:r>
              <a:rPr lang="en-GB" b="0" i="0" dirty="0" err="1">
                <a:solidFill>
                  <a:srgbClr val="333333"/>
                </a:solidFill>
                <a:effectLst/>
                <a:latin typeface="__montserrat_f9c99d"/>
              </a:rPr>
              <a:t>konkurrencedygtig</a:t>
            </a:r>
            <a:r>
              <a:rPr lang="en-GB" b="0" i="0" dirty="0">
                <a:solidFill>
                  <a:srgbClr val="333333"/>
                </a:solidFill>
                <a:effectLst/>
                <a:latin typeface="__montserrat_f9c99d"/>
              </a:rPr>
              <a:t> position </a:t>
            </a:r>
            <a:r>
              <a:rPr lang="en-GB" b="0" i="0" dirty="0" err="1">
                <a:solidFill>
                  <a:srgbClr val="333333"/>
                </a:solidFill>
                <a:effectLst/>
                <a:latin typeface="__montserrat_f9c99d"/>
              </a:rPr>
              <a:t>også</a:t>
            </a:r>
            <a:r>
              <a:rPr lang="en-GB" b="0" i="0" dirty="0">
                <a:solidFill>
                  <a:srgbClr val="333333"/>
                </a:solidFill>
                <a:effectLst/>
                <a:latin typeface="__montserrat_f9c99d"/>
              </a:rPr>
              <a:t> </a:t>
            </a:r>
            <a:r>
              <a:rPr lang="en-GB" b="0" i="0" dirty="0" err="1">
                <a:solidFill>
                  <a:srgbClr val="333333"/>
                </a:solidFill>
                <a:effectLst/>
                <a:latin typeface="__montserrat_f9c99d"/>
              </a:rPr>
              <a:t>på</a:t>
            </a:r>
            <a:r>
              <a:rPr lang="en-GB" b="0" i="0" dirty="0">
                <a:solidFill>
                  <a:srgbClr val="333333"/>
                </a:solidFill>
                <a:effectLst/>
                <a:latin typeface="__montserrat_f9c99d"/>
              </a:rPr>
              <a:t> </a:t>
            </a:r>
            <a:r>
              <a:rPr lang="en-GB" b="0" i="0" dirty="0" err="1">
                <a:solidFill>
                  <a:srgbClr val="333333"/>
                </a:solidFill>
                <a:effectLst/>
                <a:latin typeface="__montserrat_f9c99d"/>
              </a:rPr>
              <a:t>langt</a:t>
            </a:r>
            <a:r>
              <a:rPr lang="en-GB" b="0" i="0" dirty="0">
                <a:solidFill>
                  <a:srgbClr val="333333"/>
                </a:solidFill>
                <a:effectLst/>
                <a:latin typeface="__montserrat_f9c99d"/>
              </a:rPr>
              <a:t> </a:t>
            </a:r>
            <a:r>
              <a:rPr lang="en-GB" b="0" i="0" dirty="0" err="1">
                <a:solidFill>
                  <a:srgbClr val="333333"/>
                </a:solidFill>
                <a:effectLst/>
                <a:latin typeface="__montserrat_f9c99d"/>
              </a:rPr>
              <a:t>sigt</a:t>
            </a:r>
            <a:r>
              <a:rPr lang="en-GB" b="0" i="0" dirty="0">
                <a:solidFill>
                  <a:srgbClr val="333333"/>
                </a:solidFill>
                <a:effectLst/>
                <a:latin typeface="__montserrat_f9c99d"/>
              </a:rPr>
              <a:t>, er det min </a:t>
            </a:r>
            <a:r>
              <a:rPr lang="en-GB" b="0" i="0" dirty="0" err="1">
                <a:solidFill>
                  <a:srgbClr val="333333"/>
                </a:solidFill>
                <a:effectLst/>
                <a:latin typeface="__montserrat_f9c99d"/>
              </a:rPr>
              <a:t>anbefaling</a:t>
            </a:r>
            <a:r>
              <a:rPr lang="en-GB" b="0" i="0" dirty="0">
                <a:solidFill>
                  <a:srgbClr val="333333"/>
                </a:solidFill>
                <a:effectLst/>
                <a:latin typeface="__montserrat_f9c99d"/>
              </a:rPr>
              <a:t>, at man </a:t>
            </a:r>
            <a:r>
              <a:rPr lang="en-GB" b="0" i="0" dirty="0" err="1">
                <a:solidFill>
                  <a:srgbClr val="333333"/>
                </a:solidFill>
                <a:effectLst/>
                <a:latin typeface="__montserrat_f9c99d"/>
              </a:rPr>
              <a:t>fokuserer</a:t>
            </a:r>
            <a:r>
              <a:rPr lang="en-GB" b="0" i="0" dirty="0">
                <a:solidFill>
                  <a:srgbClr val="333333"/>
                </a:solidFill>
                <a:effectLst/>
                <a:latin typeface="__montserrat_f9c99d"/>
              </a:rPr>
              <a:t> </a:t>
            </a:r>
            <a:r>
              <a:rPr lang="en-GB" b="0" i="0" dirty="0" err="1">
                <a:solidFill>
                  <a:srgbClr val="333333"/>
                </a:solidFill>
                <a:effectLst/>
                <a:latin typeface="__montserrat_f9c99d"/>
              </a:rPr>
              <a:t>på</a:t>
            </a:r>
            <a:r>
              <a:rPr lang="en-GB" b="0" i="0" dirty="0">
                <a:solidFill>
                  <a:srgbClr val="333333"/>
                </a:solidFill>
                <a:effectLst/>
                <a:latin typeface="__montserrat_f9c99d"/>
              </a:rPr>
              <a:t> </a:t>
            </a:r>
            <a:r>
              <a:rPr lang="en-GB" b="0" i="0" dirty="0" err="1">
                <a:solidFill>
                  <a:srgbClr val="333333"/>
                </a:solidFill>
                <a:effectLst/>
                <a:latin typeface="__montserrat_f9c99d"/>
              </a:rPr>
              <a:t>følgende</a:t>
            </a:r>
            <a:r>
              <a:rPr lang="en-GB" b="0" i="0" dirty="0">
                <a:solidFill>
                  <a:srgbClr val="333333"/>
                </a:solidFill>
                <a:effectLst/>
                <a:latin typeface="__montserrat_f9c99d"/>
              </a:rPr>
              <a:t>:</a:t>
            </a:r>
          </a:p>
          <a:p>
            <a:pPr algn="l">
              <a:buFont typeface="+mj-lt"/>
              <a:buAutoNum type="arabicPeriod"/>
            </a:pPr>
            <a:r>
              <a:rPr lang="en-GB" b="1" i="0" dirty="0" err="1">
                <a:solidFill>
                  <a:srgbClr val="333333"/>
                </a:solidFill>
                <a:effectLst/>
                <a:latin typeface="var(--theme-font-article-body)"/>
              </a:rPr>
              <a:t>Strategisk</a:t>
            </a:r>
            <a:r>
              <a:rPr lang="en-GB" b="1" i="0" dirty="0">
                <a:solidFill>
                  <a:srgbClr val="333333"/>
                </a:solidFill>
                <a:effectLst/>
                <a:latin typeface="var(--theme-font-article-body)"/>
              </a:rPr>
              <a:t> </a:t>
            </a:r>
            <a:r>
              <a:rPr lang="en-GB" b="1" i="0" dirty="0" err="1">
                <a:solidFill>
                  <a:srgbClr val="333333"/>
                </a:solidFill>
                <a:effectLst/>
                <a:latin typeface="var(--theme-font-article-body)"/>
              </a:rPr>
              <a:t>anvendelse</a:t>
            </a:r>
            <a:r>
              <a:rPr lang="en-GB" b="1" i="0" dirty="0">
                <a:solidFill>
                  <a:srgbClr val="333333"/>
                </a:solidFill>
                <a:effectLst/>
                <a:latin typeface="var(--theme-font-article-body)"/>
              </a:rPr>
              <a:t> </a:t>
            </a:r>
            <a:r>
              <a:rPr lang="en-GB" b="1" i="0" dirty="0" err="1">
                <a:solidFill>
                  <a:srgbClr val="333333"/>
                </a:solidFill>
                <a:effectLst/>
                <a:latin typeface="var(--theme-font-article-body)"/>
              </a:rPr>
              <a:t>af</a:t>
            </a:r>
            <a:r>
              <a:rPr lang="en-GB" b="1" i="0" dirty="0">
                <a:solidFill>
                  <a:srgbClr val="333333"/>
                </a:solidFill>
                <a:effectLst/>
                <a:latin typeface="var(--theme-font-article-body)"/>
              </a:rPr>
              <a:t> data </a:t>
            </a:r>
            <a:r>
              <a:rPr lang="en-GB" b="1" i="0" dirty="0" err="1">
                <a:solidFill>
                  <a:srgbClr val="333333"/>
                </a:solidFill>
                <a:effectLst/>
                <a:latin typeface="var(--theme-font-article-body)"/>
              </a:rPr>
              <a:t>og</a:t>
            </a:r>
            <a:r>
              <a:rPr lang="en-GB" b="1" i="0" dirty="0">
                <a:solidFill>
                  <a:srgbClr val="333333"/>
                </a:solidFill>
                <a:effectLst/>
                <a:latin typeface="var(--theme-font-article-body)"/>
              </a:rPr>
              <a:t> vision:</a:t>
            </a:r>
            <a:r>
              <a:rPr lang="en-GB" b="0" i="0" dirty="0">
                <a:solidFill>
                  <a:srgbClr val="333333"/>
                </a:solidFill>
                <a:effectLst/>
                <a:latin typeface="var(--theme-font-article-body)"/>
              </a:rPr>
              <a:t> Skaf </a:t>
            </a:r>
            <a:r>
              <a:rPr lang="en-GB" b="0" i="0" dirty="0" err="1">
                <a:solidFill>
                  <a:srgbClr val="333333"/>
                </a:solidFill>
                <a:effectLst/>
                <a:latin typeface="var(--theme-font-article-body)"/>
              </a:rPr>
              <a:t>overblik</a:t>
            </a:r>
            <a:r>
              <a:rPr lang="en-GB" b="0" i="0" dirty="0">
                <a:solidFill>
                  <a:srgbClr val="333333"/>
                </a:solidFill>
                <a:effectLst/>
                <a:latin typeface="var(--theme-font-article-body)"/>
              </a:rPr>
              <a:t> over </a:t>
            </a:r>
            <a:r>
              <a:rPr lang="en-GB" b="0" i="0" dirty="0" err="1">
                <a:solidFill>
                  <a:srgbClr val="333333"/>
                </a:solidFill>
                <a:effectLst/>
                <a:latin typeface="var(--theme-font-article-body)"/>
              </a:rPr>
              <a:t>hvilke</a:t>
            </a:r>
            <a:r>
              <a:rPr lang="en-GB" b="0" i="0" dirty="0">
                <a:solidFill>
                  <a:srgbClr val="333333"/>
                </a:solidFill>
                <a:effectLst/>
                <a:latin typeface="var(--theme-font-article-body)"/>
              </a:rPr>
              <a:t> data </a:t>
            </a:r>
            <a:r>
              <a:rPr lang="en-GB" b="0" i="0" dirty="0" err="1">
                <a:solidFill>
                  <a:srgbClr val="333333"/>
                </a:solidFill>
                <a:effectLst/>
                <a:latin typeface="var(--theme-font-article-body)"/>
              </a:rPr>
              <a:t>virksomheden</a:t>
            </a:r>
            <a:r>
              <a:rPr lang="en-GB" b="0" i="0" dirty="0">
                <a:solidFill>
                  <a:srgbClr val="333333"/>
                </a:solidFill>
                <a:effectLst/>
                <a:latin typeface="var(--theme-font-article-body)"/>
              </a:rPr>
              <a:t> </a:t>
            </a:r>
            <a:r>
              <a:rPr lang="en-GB" b="0" i="0" dirty="0" err="1">
                <a:solidFill>
                  <a:srgbClr val="333333"/>
                </a:solidFill>
                <a:effectLst/>
                <a:latin typeface="var(--theme-font-article-body)"/>
              </a:rPr>
              <a:t>har</a:t>
            </a:r>
            <a:r>
              <a:rPr lang="en-GB" b="0" i="0" dirty="0">
                <a:solidFill>
                  <a:srgbClr val="333333"/>
                </a:solidFill>
                <a:effectLst/>
                <a:latin typeface="var(--theme-font-article-body)"/>
              </a:rPr>
              <a:t> </a:t>
            </a:r>
            <a:r>
              <a:rPr lang="en-GB" b="0" i="0" dirty="0" err="1">
                <a:solidFill>
                  <a:srgbClr val="333333"/>
                </a:solidFill>
                <a:effectLst/>
                <a:latin typeface="var(--theme-font-article-body)"/>
              </a:rPr>
              <a:t>og</a:t>
            </a:r>
            <a:r>
              <a:rPr lang="en-GB" b="0" i="0" dirty="0">
                <a:solidFill>
                  <a:srgbClr val="333333"/>
                </a:solidFill>
                <a:effectLst/>
                <a:latin typeface="var(--theme-font-article-body)"/>
              </a:rPr>
              <a:t> </a:t>
            </a:r>
            <a:r>
              <a:rPr lang="en-GB" b="0" i="0" dirty="0" err="1">
                <a:solidFill>
                  <a:srgbClr val="333333"/>
                </a:solidFill>
                <a:effectLst/>
                <a:latin typeface="var(--theme-font-article-body)"/>
              </a:rPr>
              <a:t>formuler</a:t>
            </a:r>
            <a:r>
              <a:rPr lang="en-GB" b="0" i="0" dirty="0">
                <a:solidFill>
                  <a:srgbClr val="333333"/>
                </a:solidFill>
                <a:effectLst/>
                <a:latin typeface="var(--theme-font-article-body)"/>
              </a:rPr>
              <a:t> </a:t>
            </a:r>
            <a:r>
              <a:rPr lang="en-GB" b="0" i="0" dirty="0" err="1">
                <a:solidFill>
                  <a:srgbClr val="333333"/>
                </a:solidFill>
                <a:effectLst/>
                <a:latin typeface="var(--theme-font-article-body)"/>
              </a:rPr>
              <a:t>en</a:t>
            </a:r>
            <a:r>
              <a:rPr lang="en-GB" b="0" i="0" dirty="0">
                <a:solidFill>
                  <a:srgbClr val="333333"/>
                </a:solidFill>
                <a:effectLst/>
                <a:latin typeface="var(--theme-font-article-body)"/>
              </a:rPr>
              <a:t> vision for, </a:t>
            </a:r>
            <a:r>
              <a:rPr lang="en-GB" b="0" i="0" dirty="0" err="1">
                <a:solidFill>
                  <a:srgbClr val="333333"/>
                </a:solidFill>
                <a:effectLst/>
                <a:latin typeface="var(--theme-font-article-body)"/>
              </a:rPr>
              <a:t>hvad</a:t>
            </a:r>
            <a:r>
              <a:rPr lang="en-GB" b="0" i="0" dirty="0">
                <a:solidFill>
                  <a:srgbClr val="333333"/>
                </a:solidFill>
                <a:effectLst/>
                <a:latin typeface="var(--theme-font-article-body)"/>
              </a:rPr>
              <a:t> I </a:t>
            </a:r>
            <a:r>
              <a:rPr lang="en-GB" b="0" i="0" dirty="0" err="1">
                <a:solidFill>
                  <a:srgbClr val="333333"/>
                </a:solidFill>
                <a:effectLst/>
                <a:latin typeface="var(--theme-font-article-body)"/>
              </a:rPr>
              <a:t>vil</a:t>
            </a:r>
            <a:r>
              <a:rPr lang="en-GB" b="0" i="0" dirty="0">
                <a:solidFill>
                  <a:srgbClr val="333333"/>
                </a:solidFill>
                <a:effectLst/>
                <a:latin typeface="var(--theme-font-article-body)"/>
              </a:rPr>
              <a:t> </a:t>
            </a:r>
            <a:r>
              <a:rPr lang="en-GB" b="0" i="0" dirty="0" err="1">
                <a:solidFill>
                  <a:srgbClr val="333333"/>
                </a:solidFill>
                <a:effectLst/>
                <a:latin typeface="var(--theme-font-article-body)"/>
              </a:rPr>
              <a:t>opnå</a:t>
            </a:r>
            <a:r>
              <a:rPr lang="en-GB" b="0" i="0" dirty="0">
                <a:solidFill>
                  <a:srgbClr val="333333"/>
                </a:solidFill>
                <a:effectLst/>
                <a:latin typeface="var(--theme-font-article-body)"/>
              </a:rPr>
              <a:t> med AI. Dette </a:t>
            </a:r>
            <a:r>
              <a:rPr lang="en-GB" b="0" i="0" dirty="0" err="1">
                <a:solidFill>
                  <a:srgbClr val="333333"/>
                </a:solidFill>
                <a:effectLst/>
                <a:latin typeface="var(--theme-font-article-body)"/>
              </a:rPr>
              <a:t>vil</a:t>
            </a:r>
            <a:r>
              <a:rPr lang="en-GB" b="0" i="0" dirty="0">
                <a:solidFill>
                  <a:srgbClr val="333333"/>
                </a:solidFill>
                <a:effectLst/>
                <a:latin typeface="var(--theme-font-article-body)"/>
              </a:rPr>
              <a:t> </a:t>
            </a:r>
            <a:r>
              <a:rPr lang="en-GB" b="0" i="0" dirty="0" err="1">
                <a:solidFill>
                  <a:srgbClr val="333333"/>
                </a:solidFill>
                <a:effectLst/>
                <a:latin typeface="var(--theme-font-article-body)"/>
              </a:rPr>
              <a:t>hjælpe</a:t>
            </a:r>
            <a:r>
              <a:rPr lang="en-GB" b="0" i="0" dirty="0">
                <a:solidFill>
                  <a:srgbClr val="333333"/>
                </a:solidFill>
                <a:effectLst/>
                <a:latin typeface="var(--theme-font-article-body)"/>
              </a:rPr>
              <a:t> </a:t>
            </a:r>
            <a:r>
              <a:rPr lang="en-GB" b="0" i="0" dirty="0" err="1">
                <a:solidFill>
                  <a:srgbClr val="333333"/>
                </a:solidFill>
                <a:effectLst/>
                <a:latin typeface="var(--theme-font-article-body)"/>
              </a:rPr>
              <a:t>jer</a:t>
            </a:r>
            <a:r>
              <a:rPr lang="en-GB" b="0" i="0" dirty="0">
                <a:solidFill>
                  <a:srgbClr val="333333"/>
                </a:solidFill>
                <a:effectLst/>
                <a:latin typeface="var(--theme-font-article-body)"/>
              </a:rPr>
              <a:t> </a:t>
            </a:r>
            <a:r>
              <a:rPr lang="en-GB" b="0" i="0" dirty="0" err="1">
                <a:solidFill>
                  <a:srgbClr val="333333"/>
                </a:solidFill>
                <a:effectLst/>
                <a:latin typeface="var(--theme-font-article-body)"/>
              </a:rPr>
              <a:t>til</a:t>
            </a:r>
            <a:r>
              <a:rPr lang="en-GB" b="0" i="0" dirty="0">
                <a:solidFill>
                  <a:srgbClr val="333333"/>
                </a:solidFill>
                <a:effectLst/>
                <a:latin typeface="var(--theme-font-article-body)"/>
              </a:rPr>
              <a:t> at </a:t>
            </a:r>
            <a:r>
              <a:rPr lang="en-GB" b="0" i="0" dirty="0" err="1">
                <a:solidFill>
                  <a:srgbClr val="333333"/>
                </a:solidFill>
                <a:effectLst/>
                <a:latin typeface="var(--theme-font-article-body)"/>
              </a:rPr>
              <a:t>kanalisere</a:t>
            </a:r>
            <a:r>
              <a:rPr lang="en-GB" b="0" i="0" dirty="0">
                <a:solidFill>
                  <a:srgbClr val="333333"/>
                </a:solidFill>
                <a:effectLst/>
                <a:latin typeface="var(--theme-font-article-body)"/>
              </a:rPr>
              <a:t> </a:t>
            </a:r>
            <a:r>
              <a:rPr lang="en-GB" b="0" i="0" dirty="0" err="1">
                <a:solidFill>
                  <a:srgbClr val="333333"/>
                </a:solidFill>
                <a:effectLst/>
                <a:latin typeface="var(--theme-font-article-body)"/>
              </a:rPr>
              <a:t>investeringerne</a:t>
            </a:r>
            <a:r>
              <a:rPr lang="en-GB" b="0" i="0" dirty="0">
                <a:solidFill>
                  <a:srgbClr val="333333"/>
                </a:solidFill>
                <a:effectLst/>
                <a:latin typeface="var(--theme-font-article-body)"/>
              </a:rPr>
              <a:t> </a:t>
            </a:r>
            <a:r>
              <a:rPr lang="en-GB" b="0" i="0" dirty="0" err="1">
                <a:solidFill>
                  <a:srgbClr val="333333"/>
                </a:solidFill>
                <a:effectLst/>
                <a:latin typeface="var(--theme-font-article-body)"/>
              </a:rPr>
              <a:t>derhen</a:t>
            </a:r>
            <a:r>
              <a:rPr lang="en-GB" b="0" i="0" dirty="0">
                <a:solidFill>
                  <a:srgbClr val="333333"/>
                </a:solidFill>
                <a:effectLst/>
                <a:latin typeface="var(--theme-font-article-body)"/>
              </a:rPr>
              <a:t>, </a:t>
            </a:r>
            <a:r>
              <a:rPr lang="en-GB" b="0" i="0" dirty="0" err="1">
                <a:solidFill>
                  <a:srgbClr val="333333"/>
                </a:solidFill>
                <a:effectLst/>
                <a:latin typeface="var(--theme-font-article-body)"/>
              </a:rPr>
              <a:t>hvor</a:t>
            </a:r>
            <a:r>
              <a:rPr lang="en-GB" b="0" i="0" dirty="0">
                <a:solidFill>
                  <a:srgbClr val="333333"/>
                </a:solidFill>
                <a:effectLst/>
                <a:latin typeface="var(--theme-font-article-body)"/>
              </a:rPr>
              <a:t> de </a:t>
            </a:r>
            <a:r>
              <a:rPr lang="en-GB" b="0" i="0" dirty="0" err="1">
                <a:solidFill>
                  <a:srgbClr val="333333"/>
                </a:solidFill>
                <a:effectLst/>
                <a:latin typeface="var(--theme-font-article-body)"/>
              </a:rPr>
              <a:t>skaber</a:t>
            </a:r>
            <a:r>
              <a:rPr lang="en-GB" b="0" i="0" dirty="0">
                <a:solidFill>
                  <a:srgbClr val="333333"/>
                </a:solidFill>
                <a:effectLst/>
                <a:latin typeface="var(--theme-font-article-body)"/>
              </a:rPr>
              <a:t> den </a:t>
            </a:r>
            <a:r>
              <a:rPr lang="en-GB" b="0" i="0" dirty="0" err="1">
                <a:solidFill>
                  <a:srgbClr val="333333"/>
                </a:solidFill>
                <a:effectLst/>
                <a:latin typeface="var(--theme-font-article-body)"/>
              </a:rPr>
              <a:t>størst</a:t>
            </a:r>
            <a:r>
              <a:rPr lang="en-GB" b="0" i="0" dirty="0">
                <a:solidFill>
                  <a:srgbClr val="333333"/>
                </a:solidFill>
                <a:effectLst/>
                <a:latin typeface="var(--theme-font-article-body)"/>
              </a:rPr>
              <a:t> </a:t>
            </a:r>
            <a:r>
              <a:rPr lang="en-GB" b="0" i="0" dirty="0" err="1">
                <a:solidFill>
                  <a:srgbClr val="333333"/>
                </a:solidFill>
                <a:effectLst/>
                <a:latin typeface="var(--theme-font-article-body)"/>
              </a:rPr>
              <a:t>mulige</a:t>
            </a:r>
            <a:r>
              <a:rPr lang="en-GB" b="0" i="0" dirty="0">
                <a:solidFill>
                  <a:srgbClr val="333333"/>
                </a:solidFill>
                <a:effectLst/>
                <a:latin typeface="var(--theme-font-article-body)"/>
              </a:rPr>
              <a:t> </a:t>
            </a:r>
            <a:r>
              <a:rPr lang="en-GB" b="0" i="0" dirty="0" err="1">
                <a:solidFill>
                  <a:srgbClr val="333333"/>
                </a:solidFill>
                <a:effectLst/>
                <a:latin typeface="var(--theme-font-article-body)"/>
              </a:rPr>
              <a:t>værdi</a:t>
            </a:r>
            <a:r>
              <a:rPr lang="en-GB" b="0" i="0" dirty="0">
                <a:solidFill>
                  <a:srgbClr val="333333"/>
                </a:solidFill>
                <a:effectLst/>
                <a:latin typeface="var(--theme-font-article-body)"/>
              </a:rPr>
              <a:t>.</a:t>
            </a:r>
          </a:p>
          <a:p>
            <a:pPr algn="l">
              <a:buFont typeface="+mj-lt"/>
              <a:buAutoNum type="arabicPeriod"/>
            </a:pPr>
            <a:r>
              <a:rPr lang="en-GB" b="1" i="0" dirty="0" err="1">
                <a:solidFill>
                  <a:srgbClr val="333333"/>
                </a:solidFill>
                <a:effectLst/>
                <a:latin typeface="var(--theme-font-article-body)"/>
              </a:rPr>
              <a:t>Gå</a:t>
            </a:r>
            <a:r>
              <a:rPr lang="en-GB" b="1" i="0" dirty="0">
                <a:solidFill>
                  <a:srgbClr val="333333"/>
                </a:solidFill>
                <a:effectLst/>
                <a:latin typeface="var(--theme-font-article-body)"/>
              </a:rPr>
              <a:t> </a:t>
            </a:r>
            <a:r>
              <a:rPr lang="en-GB" b="1" i="0" dirty="0" err="1">
                <a:solidFill>
                  <a:srgbClr val="333333"/>
                </a:solidFill>
                <a:effectLst/>
                <a:latin typeface="var(--theme-font-article-body)"/>
              </a:rPr>
              <a:t>i</a:t>
            </a:r>
            <a:r>
              <a:rPr lang="en-GB" b="1" i="0" dirty="0">
                <a:solidFill>
                  <a:srgbClr val="333333"/>
                </a:solidFill>
                <a:effectLst/>
                <a:latin typeface="var(--theme-font-article-body)"/>
              </a:rPr>
              <a:t> </a:t>
            </a:r>
            <a:r>
              <a:rPr lang="en-GB" b="1" i="0" dirty="0" err="1">
                <a:solidFill>
                  <a:srgbClr val="333333"/>
                </a:solidFill>
                <a:effectLst/>
                <a:latin typeface="var(--theme-font-article-body)"/>
              </a:rPr>
              <a:t>samarbejde</a:t>
            </a:r>
            <a:r>
              <a:rPr lang="en-GB" b="1" i="0" dirty="0">
                <a:solidFill>
                  <a:srgbClr val="333333"/>
                </a:solidFill>
                <a:effectLst/>
                <a:latin typeface="var(--theme-font-article-body)"/>
              </a:rPr>
              <a:t> med de </a:t>
            </a:r>
            <a:r>
              <a:rPr lang="en-GB" b="1" i="0" dirty="0" err="1">
                <a:solidFill>
                  <a:srgbClr val="333333"/>
                </a:solidFill>
                <a:effectLst/>
                <a:latin typeface="var(--theme-font-article-body)"/>
              </a:rPr>
              <a:t>rette</a:t>
            </a:r>
            <a:r>
              <a:rPr lang="en-GB" b="1" i="0" dirty="0">
                <a:solidFill>
                  <a:srgbClr val="333333"/>
                </a:solidFill>
                <a:effectLst/>
                <a:latin typeface="var(--theme-font-article-body)"/>
              </a:rPr>
              <a:t> </a:t>
            </a:r>
            <a:r>
              <a:rPr lang="en-GB" b="1" i="0" dirty="0" err="1">
                <a:solidFill>
                  <a:srgbClr val="333333"/>
                </a:solidFill>
                <a:effectLst/>
                <a:latin typeface="var(--theme-font-article-body)"/>
              </a:rPr>
              <a:t>eksperter</a:t>
            </a:r>
            <a:r>
              <a:rPr lang="en-GB" b="1" i="0" dirty="0">
                <a:solidFill>
                  <a:srgbClr val="333333"/>
                </a:solidFill>
                <a:effectLst/>
                <a:latin typeface="var(--theme-font-article-body)"/>
              </a:rPr>
              <a:t>: </a:t>
            </a:r>
            <a:r>
              <a:rPr lang="en-GB" b="0" i="0" dirty="0" err="1">
                <a:solidFill>
                  <a:srgbClr val="333333"/>
                </a:solidFill>
                <a:effectLst/>
                <a:latin typeface="var(--theme-font-article-body)"/>
              </a:rPr>
              <a:t>Træk</a:t>
            </a:r>
            <a:r>
              <a:rPr lang="en-GB" b="0" i="0" dirty="0">
                <a:solidFill>
                  <a:srgbClr val="333333"/>
                </a:solidFill>
                <a:effectLst/>
                <a:latin typeface="var(--theme-font-article-body)"/>
              </a:rPr>
              <a:t> </a:t>
            </a:r>
            <a:r>
              <a:rPr lang="en-GB" b="0" i="0" dirty="0" err="1">
                <a:solidFill>
                  <a:srgbClr val="333333"/>
                </a:solidFill>
                <a:effectLst/>
                <a:latin typeface="var(--theme-font-article-body)"/>
              </a:rPr>
              <a:t>på</a:t>
            </a:r>
            <a:r>
              <a:rPr lang="en-GB" b="0" i="0" dirty="0">
                <a:solidFill>
                  <a:srgbClr val="333333"/>
                </a:solidFill>
                <a:effectLst/>
                <a:latin typeface="var(--theme-font-article-body)"/>
              </a:rPr>
              <a:t> </a:t>
            </a:r>
            <a:r>
              <a:rPr lang="en-GB" b="0" i="0" dirty="0" err="1">
                <a:solidFill>
                  <a:srgbClr val="333333"/>
                </a:solidFill>
                <a:effectLst/>
                <a:latin typeface="var(--theme-font-article-body)"/>
              </a:rPr>
              <a:t>rådgivning</a:t>
            </a:r>
            <a:r>
              <a:rPr lang="en-GB" b="0" i="0" dirty="0">
                <a:solidFill>
                  <a:srgbClr val="333333"/>
                </a:solidFill>
                <a:effectLst/>
                <a:latin typeface="var(--theme-font-article-body)"/>
              </a:rPr>
              <a:t> </a:t>
            </a:r>
            <a:r>
              <a:rPr lang="en-GB" b="0" i="0" dirty="0" err="1">
                <a:solidFill>
                  <a:srgbClr val="333333"/>
                </a:solidFill>
                <a:effectLst/>
                <a:latin typeface="var(--theme-font-article-body)"/>
              </a:rPr>
              <a:t>og</a:t>
            </a:r>
            <a:r>
              <a:rPr lang="en-GB" b="0" i="0" dirty="0">
                <a:solidFill>
                  <a:srgbClr val="333333"/>
                </a:solidFill>
                <a:effectLst/>
                <a:latin typeface="var(--theme-font-article-body)"/>
              </a:rPr>
              <a:t> </a:t>
            </a:r>
            <a:r>
              <a:rPr lang="en-GB" b="0" i="0" dirty="0" err="1">
                <a:solidFill>
                  <a:srgbClr val="333333"/>
                </a:solidFill>
                <a:effectLst/>
                <a:latin typeface="var(--theme-font-article-body)"/>
              </a:rPr>
              <a:t>ekspertviden</a:t>
            </a:r>
            <a:r>
              <a:rPr lang="en-GB" b="0" i="0" dirty="0">
                <a:solidFill>
                  <a:srgbClr val="333333"/>
                </a:solidFill>
                <a:effectLst/>
                <a:latin typeface="var(--theme-font-article-body)"/>
              </a:rPr>
              <a:t> </a:t>
            </a:r>
            <a:r>
              <a:rPr lang="en-GB" b="0" i="0" dirty="0" err="1">
                <a:solidFill>
                  <a:srgbClr val="333333"/>
                </a:solidFill>
                <a:effectLst/>
                <a:latin typeface="var(--theme-font-article-body)"/>
              </a:rPr>
              <a:t>fra</a:t>
            </a:r>
            <a:r>
              <a:rPr lang="en-GB" b="0" i="0" dirty="0">
                <a:solidFill>
                  <a:srgbClr val="333333"/>
                </a:solidFill>
                <a:effectLst/>
                <a:latin typeface="var(--theme-font-article-body)"/>
              </a:rPr>
              <a:t> </a:t>
            </a:r>
            <a:r>
              <a:rPr lang="en-GB" b="0" i="0" dirty="0" err="1">
                <a:solidFill>
                  <a:srgbClr val="333333"/>
                </a:solidFill>
                <a:effectLst/>
                <a:latin typeface="var(--theme-font-article-body)"/>
              </a:rPr>
              <a:t>relevante</a:t>
            </a:r>
            <a:r>
              <a:rPr lang="en-GB" b="0" i="0" dirty="0">
                <a:solidFill>
                  <a:srgbClr val="333333"/>
                </a:solidFill>
                <a:effectLst/>
                <a:latin typeface="var(--theme-font-article-body)"/>
              </a:rPr>
              <a:t> it-</a:t>
            </a:r>
            <a:r>
              <a:rPr lang="en-GB" b="0" i="0" dirty="0" err="1">
                <a:solidFill>
                  <a:srgbClr val="333333"/>
                </a:solidFill>
                <a:effectLst/>
                <a:latin typeface="var(--theme-font-article-body)"/>
              </a:rPr>
              <a:t>leverandører</a:t>
            </a:r>
            <a:r>
              <a:rPr lang="en-GB" b="0" i="0" dirty="0">
                <a:solidFill>
                  <a:srgbClr val="333333"/>
                </a:solidFill>
                <a:effectLst/>
                <a:latin typeface="var(--theme-font-article-body)"/>
              </a:rPr>
              <a:t>, </a:t>
            </a:r>
            <a:r>
              <a:rPr lang="en-GB" b="0" i="0" dirty="0" err="1">
                <a:solidFill>
                  <a:srgbClr val="333333"/>
                </a:solidFill>
                <a:effectLst/>
                <a:latin typeface="var(--theme-font-article-body)"/>
              </a:rPr>
              <a:t>som</a:t>
            </a:r>
            <a:r>
              <a:rPr lang="en-GB" b="0" i="0" dirty="0">
                <a:solidFill>
                  <a:srgbClr val="333333"/>
                </a:solidFill>
                <a:effectLst/>
                <a:latin typeface="var(--theme-font-article-body)"/>
              </a:rPr>
              <a:t> </a:t>
            </a:r>
            <a:r>
              <a:rPr lang="en-GB" b="0" i="0" dirty="0" err="1">
                <a:solidFill>
                  <a:srgbClr val="333333"/>
                </a:solidFill>
                <a:effectLst/>
                <a:latin typeface="var(--theme-font-article-body)"/>
              </a:rPr>
              <a:t>kan</a:t>
            </a:r>
            <a:r>
              <a:rPr lang="en-GB" b="0" i="0" dirty="0">
                <a:solidFill>
                  <a:srgbClr val="333333"/>
                </a:solidFill>
                <a:effectLst/>
                <a:latin typeface="var(--theme-font-article-body)"/>
              </a:rPr>
              <a:t> </a:t>
            </a:r>
            <a:r>
              <a:rPr lang="en-GB" b="0" i="0" dirty="0" err="1">
                <a:solidFill>
                  <a:srgbClr val="333333"/>
                </a:solidFill>
                <a:effectLst/>
                <a:latin typeface="var(--theme-font-article-body)"/>
              </a:rPr>
              <a:t>hjælpe</a:t>
            </a:r>
            <a:r>
              <a:rPr lang="en-GB" b="0" i="0" dirty="0">
                <a:solidFill>
                  <a:srgbClr val="333333"/>
                </a:solidFill>
                <a:effectLst/>
                <a:latin typeface="var(--theme-font-article-body)"/>
              </a:rPr>
              <a:t> </a:t>
            </a:r>
            <a:r>
              <a:rPr lang="en-GB" b="0" i="0" dirty="0" err="1">
                <a:solidFill>
                  <a:srgbClr val="333333"/>
                </a:solidFill>
                <a:effectLst/>
                <a:latin typeface="var(--theme-font-article-body)"/>
              </a:rPr>
              <a:t>jer</a:t>
            </a:r>
            <a:r>
              <a:rPr lang="en-GB" b="0" i="0" dirty="0">
                <a:solidFill>
                  <a:srgbClr val="333333"/>
                </a:solidFill>
                <a:effectLst/>
                <a:latin typeface="var(--theme-font-article-body)"/>
              </a:rPr>
              <a:t> med at </a:t>
            </a:r>
            <a:r>
              <a:rPr lang="en-GB" b="0" i="0" dirty="0" err="1">
                <a:solidFill>
                  <a:srgbClr val="333333"/>
                </a:solidFill>
                <a:effectLst/>
                <a:latin typeface="var(--theme-font-article-body)"/>
              </a:rPr>
              <a:t>implementere</a:t>
            </a:r>
            <a:r>
              <a:rPr lang="en-GB" b="0" i="0" dirty="0">
                <a:solidFill>
                  <a:srgbClr val="333333"/>
                </a:solidFill>
                <a:effectLst/>
                <a:latin typeface="var(--theme-font-article-body)"/>
              </a:rPr>
              <a:t> AI </a:t>
            </a:r>
            <a:r>
              <a:rPr lang="en-GB" b="0" i="0" dirty="0" err="1">
                <a:solidFill>
                  <a:srgbClr val="333333"/>
                </a:solidFill>
                <a:effectLst/>
                <a:latin typeface="var(--theme-font-article-body)"/>
              </a:rPr>
              <a:t>på</a:t>
            </a:r>
            <a:r>
              <a:rPr lang="en-GB" b="0" i="0" dirty="0">
                <a:solidFill>
                  <a:srgbClr val="333333"/>
                </a:solidFill>
                <a:effectLst/>
                <a:latin typeface="var(--theme-font-article-body)"/>
              </a:rPr>
              <a:t> </a:t>
            </a:r>
            <a:r>
              <a:rPr lang="en-GB" b="0" i="0" dirty="0" err="1">
                <a:solidFill>
                  <a:srgbClr val="333333"/>
                </a:solidFill>
                <a:effectLst/>
                <a:latin typeface="var(--theme-font-article-body)"/>
              </a:rPr>
              <a:t>en</a:t>
            </a:r>
            <a:r>
              <a:rPr lang="en-GB" b="0" i="0" dirty="0">
                <a:solidFill>
                  <a:srgbClr val="333333"/>
                </a:solidFill>
                <a:effectLst/>
                <a:latin typeface="var(--theme-font-article-body)"/>
              </a:rPr>
              <a:t> </a:t>
            </a:r>
            <a:r>
              <a:rPr lang="en-GB" b="0" i="0" dirty="0" err="1">
                <a:solidFill>
                  <a:srgbClr val="333333"/>
                </a:solidFill>
                <a:effectLst/>
                <a:latin typeface="var(--theme-font-article-body)"/>
              </a:rPr>
              <a:t>effektiv</a:t>
            </a:r>
            <a:r>
              <a:rPr lang="en-GB" b="0" i="0" dirty="0">
                <a:solidFill>
                  <a:srgbClr val="333333"/>
                </a:solidFill>
                <a:effectLst/>
                <a:latin typeface="var(--theme-font-article-body)"/>
              </a:rPr>
              <a:t> </a:t>
            </a:r>
            <a:r>
              <a:rPr lang="en-GB" b="0" i="0" dirty="0" err="1">
                <a:solidFill>
                  <a:srgbClr val="333333"/>
                </a:solidFill>
                <a:effectLst/>
                <a:latin typeface="var(--theme-font-article-body)"/>
              </a:rPr>
              <a:t>og</a:t>
            </a:r>
            <a:r>
              <a:rPr lang="en-GB" b="0" i="0" dirty="0">
                <a:solidFill>
                  <a:srgbClr val="333333"/>
                </a:solidFill>
                <a:effectLst/>
                <a:latin typeface="var(--theme-font-article-body)"/>
              </a:rPr>
              <a:t> </a:t>
            </a:r>
            <a:r>
              <a:rPr lang="en-GB" b="0" i="0" dirty="0" err="1">
                <a:solidFill>
                  <a:srgbClr val="333333"/>
                </a:solidFill>
                <a:effectLst/>
                <a:latin typeface="var(--theme-font-article-body)"/>
              </a:rPr>
              <a:t>sikker</a:t>
            </a:r>
            <a:r>
              <a:rPr lang="en-GB" b="0" i="0" dirty="0">
                <a:solidFill>
                  <a:srgbClr val="333333"/>
                </a:solidFill>
                <a:effectLst/>
                <a:latin typeface="var(--theme-font-article-body)"/>
              </a:rPr>
              <a:t> </a:t>
            </a:r>
            <a:r>
              <a:rPr lang="en-GB" b="0" i="0" dirty="0" err="1">
                <a:solidFill>
                  <a:srgbClr val="333333"/>
                </a:solidFill>
                <a:effectLst/>
                <a:latin typeface="var(--theme-font-article-body)"/>
              </a:rPr>
              <a:t>måde</a:t>
            </a:r>
            <a:r>
              <a:rPr lang="en-GB" b="0" i="0" dirty="0">
                <a:solidFill>
                  <a:srgbClr val="333333"/>
                </a:solidFill>
                <a:effectLst/>
                <a:latin typeface="var(--theme-font-article-body)"/>
              </a:rPr>
              <a:t>, </a:t>
            </a:r>
            <a:r>
              <a:rPr lang="en-GB" b="0" i="0" dirty="0" err="1">
                <a:solidFill>
                  <a:srgbClr val="333333"/>
                </a:solidFill>
                <a:effectLst/>
                <a:latin typeface="var(--theme-font-article-body)"/>
              </a:rPr>
              <a:t>især</a:t>
            </a:r>
            <a:r>
              <a:rPr lang="en-GB" b="0" i="0" dirty="0">
                <a:solidFill>
                  <a:srgbClr val="333333"/>
                </a:solidFill>
                <a:effectLst/>
                <a:latin typeface="var(--theme-font-article-body)"/>
              </a:rPr>
              <a:t> </a:t>
            </a:r>
            <a:r>
              <a:rPr lang="en-GB" b="0" i="0" dirty="0" err="1">
                <a:solidFill>
                  <a:srgbClr val="333333"/>
                </a:solidFill>
                <a:effectLst/>
                <a:latin typeface="var(--theme-font-article-body)"/>
              </a:rPr>
              <a:t>hvis</a:t>
            </a:r>
            <a:r>
              <a:rPr lang="en-GB" b="0" i="0" dirty="0">
                <a:solidFill>
                  <a:srgbClr val="333333"/>
                </a:solidFill>
                <a:effectLst/>
                <a:latin typeface="var(--theme-font-article-body)"/>
              </a:rPr>
              <a:t> I mangler interne </a:t>
            </a:r>
            <a:r>
              <a:rPr lang="en-GB" b="0" i="0" dirty="0" err="1">
                <a:solidFill>
                  <a:srgbClr val="333333"/>
                </a:solidFill>
                <a:effectLst/>
                <a:latin typeface="var(--theme-font-article-body)"/>
              </a:rPr>
              <a:t>kompetencer</a:t>
            </a:r>
            <a:r>
              <a:rPr lang="en-GB" b="0" i="0" dirty="0">
                <a:solidFill>
                  <a:srgbClr val="333333"/>
                </a:solidFill>
                <a:effectLst/>
                <a:latin typeface="var(--theme-font-article-body)"/>
              </a:rPr>
              <a:t>.</a:t>
            </a:r>
          </a:p>
          <a:p>
            <a:pPr algn="l">
              <a:buFont typeface="+mj-lt"/>
              <a:buAutoNum type="arabicPeriod"/>
            </a:pPr>
            <a:endParaRPr lang="en-GB" b="1" i="0" dirty="0">
              <a:solidFill>
                <a:srgbClr val="333333"/>
              </a:solidFill>
              <a:effectLst/>
              <a:latin typeface="var(--theme-font-article-body)"/>
            </a:endParaRPr>
          </a:p>
          <a:p>
            <a:pPr marL="285750" indent="-285750">
              <a:buFont typeface="Arial" panose="020B0604020202020204" pitchFamily="34" charset="0"/>
              <a:buChar char="•"/>
            </a:pPr>
            <a:endParaRPr lang="da-DK" dirty="0"/>
          </a:p>
          <a:p>
            <a:pPr marL="0" marR="0" lvl="0" indent="0" algn="l" defTabSz="914355" rtl="0" eaLnBrk="1" fontAlgn="auto" latinLnBrk="0" hangingPunct="1">
              <a:lnSpc>
                <a:spcPct val="100000"/>
              </a:lnSpc>
              <a:spcBef>
                <a:spcPts val="0"/>
              </a:spcBef>
              <a:spcAft>
                <a:spcPts val="0"/>
              </a:spcAft>
              <a:buClrTx/>
              <a:buSzTx/>
              <a:buFontTx/>
              <a:buNone/>
              <a:tabLst/>
              <a:defRPr/>
            </a:pPr>
            <a:r>
              <a:rPr lang="da-DK" dirty="0"/>
              <a:t>Udfordringer:</a:t>
            </a:r>
            <a:br>
              <a:rPr lang="da-DK" dirty="0"/>
            </a:br>
            <a:r>
              <a:rPr lang="da-DK" dirty="0"/>
              <a:t> </a:t>
            </a:r>
            <a:endParaRPr lang="en-GB" b="1" dirty="0"/>
          </a:p>
          <a:p>
            <a:r>
              <a:rPr lang="da-DK" b="1" dirty="0"/>
              <a:t>Data management </a:t>
            </a:r>
          </a:p>
          <a:p>
            <a:r>
              <a:rPr lang="da-DK" sz="1600" i="1" dirty="0" err="1"/>
              <a:t>Quality</a:t>
            </a:r>
            <a:r>
              <a:rPr lang="da-DK" sz="1600" i="1" dirty="0"/>
              <a:t>, Integration, </a:t>
            </a:r>
            <a:r>
              <a:rPr lang="da-DK" sz="1600" i="1" dirty="0" err="1"/>
              <a:t>Privacy</a:t>
            </a:r>
            <a:r>
              <a:rPr lang="da-DK" sz="1600" i="1" dirty="0"/>
              <a:t>, Security</a:t>
            </a:r>
          </a:p>
          <a:p>
            <a:pPr marL="742927" lvl="1" indent="-285750">
              <a:buFont typeface="Arial" panose="020B0604020202020204" pitchFamily="34" charset="0"/>
              <a:buChar char="•"/>
            </a:pPr>
            <a:endParaRPr lang="da-DK" dirty="0"/>
          </a:p>
          <a:p>
            <a:r>
              <a:rPr lang="da-DK" b="1" dirty="0" err="1"/>
              <a:t>Skills</a:t>
            </a:r>
            <a:r>
              <a:rPr lang="da-DK" b="1" dirty="0"/>
              <a:t> / talent </a:t>
            </a:r>
            <a:r>
              <a:rPr lang="da-DK" b="1" dirty="0" err="1"/>
              <a:t>shortage</a:t>
            </a:r>
            <a:endParaRPr lang="da-DK" b="1" dirty="0"/>
          </a:p>
          <a:p>
            <a:endParaRPr lang="da-DK" b="1" dirty="0"/>
          </a:p>
          <a:p>
            <a:r>
              <a:rPr lang="da-DK" b="1" dirty="0"/>
              <a:t>Ressource </a:t>
            </a:r>
            <a:r>
              <a:rPr lang="da-DK" b="1" dirty="0" err="1"/>
              <a:t>allocation</a:t>
            </a:r>
            <a:r>
              <a:rPr lang="da-DK" b="1" dirty="0"/>
              <a:t> </a:t>
            </a:r>
          </a:p>
          <a:p>
            <a:r>
              <a:rPr lang="da-DK" sz="1600" i="1" dirty="0"/>
              <a:t>Time, </a:t>
            </a:r>
            <a:r>
              <a:rPr lang="da-DK" sz="1600" i="1" dirty="0" err="1"/>
              <a:t>capital</a:t>
            </a:r>
            <a:r>
              <a:rPr lang="da-DK" sz="1600" i="1" dirty="0"/>
              <a:t>, </a:t>
            </a:r>
            <a:r>
              <a:rPr lang="da-DK" sz="1600" i="1" dirty="0" err="1"/>
              <a:t>people</a:t>
            </a:r>
            <a:endParaRPr lang="da-DK" sz="1600" i="1" dirty="0"/>
          </a:p>
          <a:p>
            <a:endParaRPr lang="da-DK" b="1" dirty="0"/>
          </a:p>
          <a:p>
            <a:r>
              <a:rPr lang="da-DK" b="1" dirty="0"/>
              <a:t>Long-term vs. short-term </a:t>
            </a:r>
            <a:r>
              <a:rPr lang="da-DK" b="1" dirty="0" err="1"/>
              <a:t>focus</a:t>
            </a:r>
            <a:endParaRPr lang="da-DK" b="1"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0" marR="0" lvl="0" indent="0" algn="l" defTabSz="914355" rtl="0" eaLnBrk="1" fontAlgn="auto" latinLnBrk="0" hangingPunct="1">
              <a:lnSpc>
                <a:spcPct val="100000"/>
              </a:lnSpc>
              <a:spcBef>
                <a:spcPts val="0"/>
              </a:spcBef>
              <a:spcAft>
                <a:spcPts val="0"/>
              </a:spcAft>
              <a:buClrTx/>
              <a:buSzTx/>
              <a:buFontTx/>
              <a:buNone/>
              <a:tabLst/>
              <a:defRPr/>
            </a:pPr>
            <a:r>
              <a:rPr lang="en-GB" b="1" dirty="0"/>
              <a:t>-----</a:t>
            </a:r>
          </a:p>
          <a:p>
            <a:pPr marL="0" marR="0" lvl="0" indent="0" algn="l" defTabSz="914355"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355" rtl="0" eaLnBrk="1" fontAlgn="auto" latinLnBrk="0" hangingPunct="1">
              <a:lnSpc>
                <a:spcPct val="100000"/>
              </a:lnSpc>
              <a:spcBef>
                <a:spcPts val="0"/>
              </a:spcBef>
              <a:spcAft>
                <a:spcPts val="0"/>
              </a:spcAft>
              <a:buClrTx/>
              <a:buSzTx/>
              <a:buFontTx/>
              <a:buNone/>
              <a:tabLst/>
              <a:defRPr/>
            </a:pPr>
            <a:r>
              <a:rPr lang="en-GB" b="1" dirty="0"/>
              <a:t>From 'toy examples' to 'production’</a:t>
            </a:r>
            <a:r>
              <a:rPr lang="en-GB" dirty="0"/>
              <a:t> </a:t>
            </a:r>
          </a:p>
          <a:p>
            <a:endParaRPr lang="en-GB" sz="1200" dirty="0"/>
          </a:p>
          <a:p>
            <a:r>
              <a:rPr lang="en-GB" sz="1200" dirty="0"/>
              <a:t>Integration with existing infrastructure and services (incl. data access mgmt.) </a:t>
            </a:r>
          </a:p>
          <a:p>
            <a:r>
              <a:rPr lang="en-GB" sz="1200" dirty="0"/>
              <a:t>Performance: Robustness and availability </a:t>
            </a:r>
          </a:p>
          <a:p>
            <a:r>
              <a:rPr lang="en-GB" sz="1200" dirty="0"/>
              <a:t>Security: GDPR, correctness, misuse, leakage, inappropriate responses </a:t>
            </a:r>
          </a:p>
          <a:p>
            <a:endParaRPr lang="da-DK" dirty="0"/>
          </a:p>
          <a:p>
            <a:pPr marL="0" indent="0">
              <a:buNone/>
            </a:pPr>
            <a:r>
              <a:rPr lang="en-GB" b="1" dirty="0"/>
              <a:t>Scaling to hundreds of AI enabled workflows</a:t>
            </a:r>
            <a:r>
              <a:rPr lang="en-GB" dirty="0"/>
              <a:t> </a:t>
            </a:r>
          </a:p>
          <a:p>
            <a:pPr marL="0" indent="0">
              <a:buNone/>
            </a:pPr>
            <a:endParaRPr lang="en-GB" dirty="0"/>
          </a:p>
          <a:p>
            <a:r>
              <a:rPr lang="en-GB" sz="1200" dirty="0"/>
              <a:t>Efficient development and maintenance of new AI capabilities</a:t>
            </a:r>
          </a:p>
          <a:p>
            <a:r>
              <a:rPr lang="en-GB" sz="1200" dirty="0"/>
              <a:t>Efficient development and maintenance of AI enabled workflows </a:t>
            </a:r>
          </a:p>
          <a:p>
            <a:r>
              <a:rPr lang="en-GB" sz="1200" dirty="0"/>
              <a:t>Monitoring and operation of AI-based services (incl. token cost) </a:t>
            </a:r>
          </a:p>
          <a:p>
            <a:r>
              <a:rPr lang="en-GB" sz="1200" dirty="0"/>
              <a:t>LLM management (incl. prompt </a:t>
            </a:r>
            <a:r>
              <a:rPr lang="en-GB" sz="1200" dirty="0" err="1"/>
              <a:t>mgmt</a:t>
            </a:r>
            <a:r>
              <a:rPr lang="en-GB" sz="1200" dirty="0"/>
              <a:t>)</a:t>
            </a:r>
            <a:endParaRPr lang="da-DK" sz="1200" dirty="0"/>
          </a:p>
          <a:p>
            <a:endParaRPr lang="da-DK" dirty="0"/>
          </a:p>
        </p:txBody>
      </p:sp>
      <p:sp>
        <p:nvSpPr>
          <p:cNvPr id="4" name="Slide Number Placeholder 3"/>
          <p:cNvSpPr>
            <a:spLocks noGrp="1"/>
          </p:cNvSpPr>
          <p:nvPr>
            <p:ph type="sldNum" sz="quarter" idx="5"/>
          </p:nvPr>
        </p:nvSpPr>
        <p:spPr/>
        <p:txBody>
          <a:bodyPr/>
          <a:lstStyle/>
          <a:p>
            <a:fld id="{34900F70-246A-764B-86A3-E73911D7B1A2}" type="slidenum">
              <a:rPr lang="en-GB" smtClean="0"/>
              <a:t>4</a:t>
            </a:fld>
            <a:endParaRPr lang="en-GB"/>
          </a:p>
        </p:txBody>
      </p:sp>
    </p:spTree>
    <p:extLst>
      <p:ext uri="{BB962C8B-B14F-4D97-AF65-F5344CB8AC3E}">
        <p14:creationId xmlns:p14="http://schemas.microsoft.com/office/powerpoint/2010/main" val="541716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Støjer for meget pt</a:t>
            </a:r>
          </a:p>
        </p:txBody>
      </p:sp>
      <p:sp>
        <p:nvSpPr>
          <p:cNvPr id="4" name="Slide Number Placeholder 3"/>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041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000"/>
              </a:lnSpc>
            </a:pPr>
            <a:r>
              <a:rPr lang="en-US" sz="1200" dirty="0" err="1">
                <a:solidFill>
                  <a:srgbClr val="2C3A41"/>
                </a:solidFill>
              </a:rPr>
              <a:t>Taget</a:t>
            </a:r>
            <a:r>
              <a:rPr lang="en-US" sz="1200" dirty="0">
                <a:solidFill>
                  <a:srgbClr val="2C3A41"/>
                </a:solidFill>
              </a:rPr>
              <a:t> </a:t>
            </a:r>
            <a:r>
              <a:rPr lang="en-US" sz="1200" dirty="0" err="1">
                <a:solidFill>
                  <a:srgbClr val="2C3A41"/>
                </a:solidFill>
              </a:rPr>
              <a:t>ud</a:t>
            </a:r>
            <a:r>
              <a:rPr lang="en-US" sz="1200" dirty="0">
                <a:solidFill>
                  <a:srgbClr val="2C3A41"/>
                </a:solidFill>
              </a:rPr>
              <a:t>:</a:t>
            </a:r>
          </a:p>
          <a:p>
            <a:pPr>
              <a:lnSpc>
                <a:spcPts val="2000"/>
              </a:lnSpc>
            </a:pPr>
            <a:r>
              <a:rPr lang="en-US" sz="1200" dirty="0">
                <a:solidFill>
                  <a:srgbClr val="2C3A41"/>
                </a:solidFill>
              </a:rPr>
              <a:t>Providing access to the benefits</a:t>
            </a:r>
            <a:br>
              <a:rPr lang="en-US" sz="1200" dirty="0">
                <a:solidFill>
                  <a:srgbClr val="2C3A41"/>
                </a:solidFill>
              </a:rPr>
            </a:br>
            <a:r>
              <a:rPr lang="en-US" sz="1200" dirty="0">
                <a:solidFill>
                  <a:srgbClr val="2C3A41"/>
                </a:solidFill>
              </a:rPr>
              <a:t>of </a:t>
            </a:r>
            <a:r>
              <a:rPr lang="en-US" sz="1200" dirty="0" err="1">
                <a:solidFill>
                  <a:srgbClr val="2C3A41"/>
                </a:solidFill>
              </a:rPr>
              <a:t>GenAI</a:t>
            </a:r>
            <a:r>
              <a:rPr lang="en-US" sz="1200" dirty="0">
                <a:solidFill>
                  <a:srgbClr val="2C3A41"/>
                </a:solidFill>
              </a:rPr>
              <a:t> for individuals and organizations</a:t>
            </a:r>
          </a:p>
          <a:p>
            <a:pPr>
              <a:lnSpc>
                <a:spcPts val="2000"/>
              </a:lnSpc>
            </a:pPr>
            <a:r>
              <a:rPr lang="en-US" sz="1200" dirty="0">
                <a:solidFill>
                  <a:srgbClr val="2C3A41"/>
                </a:solidFill>
              </a:rPr>
              <a:t>Development by configuration. </a:t>
            </a:r>
            <a:br>
              <a:rPr lang="en-US" sz="1200" dirty="0">
                <a:solidFill>
                  <a:srgbClr val="2C3A41"/>
                </a:solidFill>
              </a:rPr>
            </a:br>
            <a:r>
              <a:rPr lang="en-US" sz="1200" dirty="0">
                <a:solidFill>
                  <a:srgbClr val="2C3A41"/>
                </a:solidFill>
              </a:rPr>
              <a:t>Reducing development cost and time – smaller AI enablement team </a:t>
            </a:r>
          </a:p>
          <a:p>
            <a:pPr>
              <a:lnSpc>
                <a:spcPts val="2000"/>
              </a:lnSpc>
            </a:pPr>
            <a:r>
              <a:rPr lang="en-US" sz="1200" dirty="0">
                <a:solidFill>
                  <a:srgbClr val="2C3A41"/>
                </a:solidFill>
              </a:rPr>
              <a:t>… by enabling individuals and organizations </a:t>
            </a:r>
            <a:br>
              <a:rPr lang="en-US" sz="1200" dirty="0">
                <a:solidFill>
                  <a:srgbClr val="2C3A41"/>
                </a:solidFill>
              </a:rPr>
            </a:br>
            <a:r>
              <a:rPr lang="en-US" sz="1200" dirty="0">
                <a:solidFill>
                  <a:srgbClr val="2C3A41"/>
                </a:solidFill>
              </a:rPr>
              <a:t>to efficiently configure and deploy safe and scalable AI solutions</a:t>
            </a:r>
          </a:p>
          <a:p>
            <a:endParaRPr lang="en-DK" dirty="0"/>
          </a:p>
        </p:txBody>
      </p:sp>
      <p:sp>
        <p:nvSpPr>
          <p:cNvPr id="4" name="Slide Number Placeholder 3"/>
          <p:cNvSpPr>
            <a:spLocks noGrp="1"/>
          </p:cNvSpPr>
          <p:nvPr>
            <p:ph type="sldNum" sz="quarter" idx="5"/>
          </p:nvPr>
        </p:nvSpPr>
        <p:spPr/>
        <p:txBody>
          <a:bodyPr/>
          <a:lstStyle/>
          <a:p>
            <a:fld id="{34900F70-246A-764B-86A3-E73911D7B1A2}" type="slidenum">
              <a:rPr lang="en-GB" smtClean="0"/>
              <a:t>6</a:t>
            </a:fld>
            <a:endParaRPr lang="en-GB"/>
          </a:p>
        </p:txBody>
      </p:sp>
    </p:spTree>
    <p:extLst>
      <p:ext uri="{BB962C8B-B14F-4D97-AF65-F5344CB8AC3E}">
        <p14:creationId xmlns:p14="http://schemas.microsoft.com/office/powerpoint/2010/main" val="2328781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B4888-E90E-817A-A0B9-225CBEC006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FDDE8-14FB-C9C1-E5E8-F44F74675E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0F995-F1D6-460B-E4B2-2A5E88480CF7}"/>
              </a:ext>
            </a:extLst>
          </p:cNvPr>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GB" sz="1600" dirty="0">
                <a:latin typeface="Poppins" pitchFamily="2" charset="77"/>
                <a:cs typeface="Poppins" pitchFamily="2" charset="77"/>
              </a:rPr>
              <a:t>“...</a:t>
            </a:r>
            <a:r>
              <a:rPr lang="en-GB" sz="1200" dirty="0">
                <a:effectLst/>
                <a:latin typeface="Poppins" pitchFamily="2" charset="77"/>
                <a:cs typeface="Poppins" pitchFamily="2" charset="77"/>
              </a:rPr>
              <a:t>equipping individuals and organizations with the necessary knowledge, skills, data, </a:t>
            </a:r>
            <a:r>
              <a:rPr lang="en-GB" sz="1200" dirty="0">
                <a:solidFill>
                  <a:srgbClr val="2C3A41"/>
                </a:solidFill>
                <a:effectLst/>
                <a:latin typeface="Poppins" pitchFamily="2" charset="77"/>
                <a:cs typeface="Poppins" pitchFamily="2" charset="77"/>
              </a:rPr>
              <a:t>tools</a:t>
            </a:r>
            <a:r>
              <a:rPr lang="en-GB" sz="1200" dirty="0">
                <a:effectLst/>
                <a:latin typeface="Poppins" pitchFamily="2" charset="77"/>
                <a:cs typeface="Poppins" pitchFamily="2" charset="77"/>
              </a:rPr>
              <a:t>, and resources to effectively utilize artificial intelligence (AI) technologies...”</a:t>
            </a:r>
          </a:p>
          <a:p>
            <a:endParaRPr lang="da-DK" b="1" dirty="0"/>
          </a:p>
          <a:p>
            <a:endParaRPr lang="da-DK" b="1" dirty="0"/>
          </a:p>
          <a:p>
            <a:r>
              <a:rPr lang="da-DK" b="1" dirty="0"/>
              <a:t>Fra </a:t>
            </a:r>
            <a:r>
              <a:rPr lang="da-DK" b="1" dirty="0" err="1"/>
              <a:t>finanswatch</a:t>
            </a:r>
            <a:r>
              <a:rPr lang="da-DK" b="1" dirty="0"/>
              <a:t> artiklen:</a:t>
            </a:r>
            <a:endParaRPr lang="da-DK" dirty="0"/>
          </a:p>
          <a:p>
            <a:pPr algn="l"/>
            <a:r>
              <a:rPr lang="en-GB" b="0" i="0" dirty="0" err="1">
                <a:solidFill>
                  <a:srgbClr val="333333"/>
                </a:solidFill>
                <a:effectLst/>
                <a:latin typeface="__montserrat_f9c99d"/>
              </a:rPr>
              <a:t>Hvis</a:t>
            </a:r>
            <a:r>
              <a:rPr lang="en-GB" b="0" i="0" dirty="0">
                <a:solidFill>
                  <a:srgbClr val="333333"/>
                </a:solidFill>
                <a:effectLst/>
                <a:latin typeface="__montserrat_f9c99d"/>
              </a:rPr>
              <a:t> man </a:t>
            </a:r>
            <a:r>
              <a:rPr lang="en-GB" b="0" i="0" dirty="0" err="1">
                <a:solidFill>
                  <a:srgbClr val="333333"/>
                </a:solidFill>
                <a:effectLst/>
                <a:latin typeface="__montserrat_f9c99d"/>
              </a:rPr>
              <a:t>vil</a:t>
            </a:r>
            <a:r>
              <a:rPr lang="en-GB" b="0" i="0" dirty="0">
                <a:solidFill>
                  <a:srgbClr val="333333"/>
                </a:solidFill>
                <a:effectLst/>
                <a:latin typeface="__montserrat_f9c99d"/>
              </a:rPr>
              <a:t> have </a:t>
            </a:r>
            <a:r>
              <a:rPr lang="en-GB" b="0" i="0" dirty="0" err="1">
                <a:solidFill>
                  <a:srgbClr val="333333"/>
                </a:solidFill>
                <a:effectLst/>
                <a:latin typeface="__montserrat_f9c99d"/>
              </a:rPr>
              <a:t>fuldt</a:t>
            </a:r>
            <a:r>
              <a:rPr lang="en-GB" b="0" i="0" dirty="0">
                <a:solidFill>
                  <a:srgbClr val="333333"/>
                </a:solidFill>
                <a:effectLst/>
                <a:latin typeface="__montserrat_f9c99d"/>
              </a:rPr>
              <a:t> </a:t>
            </a:r>
            <a:r>
              <a:rPr lang="en-GB" b="0" i="0" dirty="0" err="1">
                <a:solidFill>
                  <a:srgbClr val="333333"/>
                </a:solidFill>
                <a:effectLst/>
                <a:latin typeface="__montserrat_f9c99d"/>
              </a:rPr>
              <a:t>udbytte</a:t>
            </a:r>
            <a:r>
              <a:rPr lang="en-GB" b="0" i="0" dirty="0">
                <a:solidFill>
                  <a:srgbClr val="333333"/>
                </a:solidFill>
                <a:effectLst/>
                <a:latin typeface="__montserrat_f9c99d"/>
              </a:rPr>
              <a:t> </a:t>
            </a:r>
            <a:r>
              <a:rPr lang="en-GB" b="0" i="0" dirty="0" err="1">
                <a:solidFill>
                  <a:srgbClr val="333333"/>
                </a:solidFill>
                <a:effectLst/>
                <a:latin typeface="__montserrat_f9c99d"/>
              </a:rPr>
              <a:t>af</a:t>
            </a:r>
            <a:r>
              <a:rPr lang="en-GB" b="0" i="0" dirty="0">
                <a:solidFill>
                  <a:srgbClr val="333333"/>
                </a:solidFill>
                <a:effectLst/>
                <a:latin typeface="__montserrat_f9c99d"/>
              </a:rPr>
              <a:t> AI </a:t>
            </a:r>
            <a:r>
              <a:rPr lang="en-GB" b="0" i="0" dirty="0" err="1">
                <a:solidFill>
                  <a:srgbClr val="333333"/>
                </a:solidFill>
                <a:effectLst/>
                <a:latin typeface="__montserrat_f9c99d"/>
              </a:rPr>
              <a:t>og</a:t>
            </a:r>
            <a:r>
              <a:rPr lang="en-GB" b="0" i="0" dirty="0">
                <a:solidFill>
                  <a:srgbClr val="333333"/>
                </a:solidFill>
                <a:effectLst/>
                <a:latin typeface="__montserrat_f9c99d"/>
              </a:rPr>
              <a:t> </a:t>
            </a:r>
            <a:r>
              <a:rPr lang="en-GB" b="0" i="0" dirty="0" err="1">
                <a:solidFill>
                  <a:srgbClr val="333333"/>
                </a:solidFill>
                <a:effectLst/>
                <a:latin typeface="__montserrat_f9c99d"/>
              </a:rPr>
              <a:t>sikre</a:t>
            </a:r>
            <a:r>
              <a:rPr lang="en-GB" b="0" i="0" dirty="0">
                <a:solidFill>
                  <a:srgbClr val="333333"/>
                </a:solidFill>
                <a:effectLst/>
                <a:latin typeface="__montserrat_f9c99d"/>
              </a:rPr>
              <a:t> sig </a:t>
            </a:r>
            <a:r>
              <a:rPr lang="en-GB" b="0" i="0" dirty="0" err="1">
                <a:solidFill>
                  <a:srgbClr val="333333"/>
                </a:solidFill>
                <a:effectLst/>
                <a:latin typeface="__montserrat_f9c99d"/>
              </a:rPr>
              <a:t>en</a:t>
            </a:r>
            <a:r>
              <a:rPr lang="en-GB" b="0" i="0" dirty="0">
                <a:solidFill>
                  <a:srgbClr val="333333"/>
                </a:solidFill>
                <a:effectLst/>
                <a:latin typeface="__montserrat_f9c99d"/>
              </a:rPr>
              <a:t> </a:t>
            </a:r>
            <a:r>
              <a:rPr lang="en-GB" b="0" i="0" dirty="0" err="1">
                <a:solidFill>
                  <a:srgbClr val="333333"/>
                </a:solidFill>
                <a:effectLst/>
                <a:latin typeface="__montserrat_f9c99d"/>
              </a:rPr>
              <a:t>konkurrencedygtig</a:t>
            </a:r>
            <a:r>
              <a:rPr lang="en-GB" b="0" i="0" dirty="0">
                <a:solidFill>
                  <a:srgbClr val="333333"/>
                </a:solidFill>
                <a:effectLst/>
                <a:latin typeface="__montserrat_f9c99d"/>
              </a:rPr>
              <a:t> position </a:t>
            </a:r>
            <a:r>
              <a:rPr lang="en-GB" b="0" i="0" dirty="0" err="1">
                <a:solidFill>
                  <a:srgbClr val="333333"/>
                </a:solidFill>
                <a:effectLst/>
                <a:latin typeface="__montserrat_f9c99d"/>
              </a:rPr>
              <a:t>også</a:t>
            </a:r>
            <a:r>
              <a:rPr lang="en-GB" b="0" i="0" dirty="0">
                <a:solidFill>
                  <a:srgbClr val="333333"/>
                </a:solidFill>
                <a:effectLst/>
                <a:latin typeface="__montserrat_f9c99d"/>
              </a:rPr>
              <a:t> </a:t>
            </a:r>
            <a:r>
              <a:rPr lang="en-GB" b="0" i="0" dirty="0" err="1">
                <a:solidFill>
                  <a:srgbClr val="333333"/>
                </a:solidFill>
                <a:effectLst/>
                <a:latin typeface="__montserrat_f9c99d"/>
              </a:rPr>
              <a:t>på</a:t>
            </a:r>
            <a:r>
              <a:rPr lang="en-GB" b="0" i="0" dirty="0">
                <a:solidFill>
                  <a:srgbClr val="333333"/>
                </a:solidFill>
                <a:effectLst/>
                <a:latin typeface="__montserrat_f9c99d"/>
              </a:rPr>
              <a:t> </a:t>
            </a:r>
            <a:r>
              <a:rPr lang="en-GB" b="0" i="0" dirty="0" err="1">
                <a:solidFill>
                  <a:srgbClr val="333333"/>
                </a:solidFill>
                <a:effectLst/>
                <a:latin typeface="__montserrat_f9c99d"/>
              </a:rPr>
              <a:t>langt</a:t>
            </a:r>
            <a:r>
              <a:rPr lang="en-GB" b="0" i="0" dirty="0">
                <a:solidFill>
                  <a:srgbClr val="333333"/>
                </a:solidFill>
                <a:effectLst/>
                <a:latin typeface="__montserrat_f9c99d"/>
              </a:rPr>
              <a:t> </a:t>
            </a:r>
            <a:r>
              <a:rPr lang="en-GB" b="0" i="0" dirty="0" err="1">
                <a:solidFill>
                  <a:srgbClr val="333333"/>
                </a:solidFill>
                <a:effectLst/>
                <a:latin typeface="__montserrat_f9c99d"/>
              </a:rPr>
              <a:t>sigt</a:t>
            </a:r>
            <a:r>
              <a:rPr lang="en-GB" b="0" i="0" dirty="0">
                <a:solidFill>
                  <a:srgbClr val="333333"/>
                </a:solidFill>
                <a:effectLst/>
                <a:latin typeface="__montserrat_f9c99d"/>
              </a:rPr>
              <a:t>, er det min </a:t>
            </a:r>
            <a:r>
              <a:rPr lang="en-GB" b="0" i="0" dirty="0" err="1">
                <a:solidFill>
                  <a:srgbClr val="333333"/>
                </a:solidFill>
                <a:effectLst/>
                <a:latin typeface="__montserrat_f9c99d"/>
              </a:rPr>
              <a:t>anbefaling</a:t>
            </a:r>
            <a:r>
              <a:rPr lang="en-GB" b="0" i="0" dirty="0">
                <a:solidFill>
                  <a:srgbClr val="333333"/>
                </a:solidFill>
                <a:effectLst/>
                <a:latin typeface="__montserrat_f9c99d"/>
              </a:rPr>
              <a:t>, at man </a:t>
            </a:r>
            <a:r>
              <a:rPr lang="en-GB" b="0" i="0" dirty="0" err="1">
                <a:solidFill>
                  <a:srgbClr val="333333"/>
                </a:solidFill>
                <a:effectLst/>
                <a:latin typeface="__montserrat_f9c99d"/>
              </a:rPr>
              <a:t>fokuserer</a:t>
            </a:r>
            <a:r>
              <a:rPr lang="en-GB" b="0" i="0" dirty="0">
                <a:solidFill>
                  <a:srgbClr val="333333"/>
                </a:solidFill>
                <a:effectLst/>
                <a:latin typeface="__montserrat_f9c99d"/>
              </a:rPr>
              <a:t> </a:t>
            </a:r>
            <a:r>
              <a:rPr lang="en-GB" b="0" i="0" dirty="0" err="1">
                <a:solidFill>
                  <a:srgbClr val="333333"/>
                </a:solidFill>
                <a:effectLst/>
                <a:latin typeface="__montserrat_f9c99d"/>
              </a:rPr>
              <a:t>på</a:t>
            </a:r>
            <a:r>
              <a:rPr lang="en-GB" b="0" i="0" dirty="0">
                <a:solidFill>
                  <a:srgbClr val="333333"/>
                </a:solidFill>
                <a:effectLst/>
                <a:latin typeface="__montserrat_f9c99d"/>
              </a:rPr>
              <a:t> </a:t>
            </a:r>
            <a:r>
              <a:rPr lang="en-GB" b="0" i="0" dirty="0" err="1">
                <a:solidFill>
                  <a:srgbClr val="333333"/>
                </a:solidFill>
                <a:effectLst/>
                <a:latin typeface="__montserrat_f9c99d"/>
              </a:rPr>
              <a:t>følgende</a:t>
            </a:r>
            <a:r>
              <a:rPr lang="en-GB" b="0" i="0" dirty="0">
                <a:solidFill>
                  <a:srgbClr val="333333"/>
                </a:solidFill>
                <a:effectLst/>
                <a:latin typeface="__montserrat_f9c99d"/>
              </a:rPr>
              <a:t>:</a:t>
            </a:r>
          </a:p>
          <a:p>
            <a:pPr algn="l">
              <a:buFont typeface="+mj-lt"/>
              <a:buAutoNum type="arabicPeriod"/>
            </a:pPr>
            <a:r>
              <a:rPr lang="en-GB" b="1" i="0" dirty="0" err="1">
                <a:solidFill>
                  <a:srgbClr val="333333"/>
                </a:solidFill>
                <a:effectLst/>
                <a:latin typeface="var(--theme-font-article-body)"/>
              </a:rPr>
              <a:t>Strategisk</a:t>
            </a:r>
            <a:r>
              <a:rPr lang="en-GB" b="1" i="0" dirty="0">
                <a:solidFill>
                  <a:srgbClr val="333333"/>
                </a:solidFill>
                <a:effectLst/>
                <a:latin typeface="var(--theme-font-article-body)"/>
              </a:rPr>
              <a:t> </a:t>
            </a:r>
            <a:r>
              <a:rPr lang="en-GB" b="1" i="0" dirty="0" err="1">
                <a:solidFill>
                  <a:srgbClr val="333333"/>
                </a:solidFill>
                <a:effectLst/>
                <a:latin typeface="var(--theme-font-article-body)"/>
              </a:rPr>
              <a:t>anvendelse</a:t>
            </a:r>
            <a:r>
              <a:rPr lang="en-GB" b="1" i="0" dirty="0">
                <a:solidFill>
                  <a:srgbClr val="333333"/>
                </a:solidFill>
                <a:effectLst/>
                <a:latin typeface="var(--theme-font-article-body)"/>
              </a:rPr>
              <a:t> </a:t>
            </a:r>
            <a:r>
              <a:rPr lang="en-GB" b="1" i="0" dirty="0" err="1">
                <a:solidFill>
                  <a:srgbClr val="333333"/>
                </a:solidFill>
                <a:effectLst/>
                <a:latin typeface="var(--theme-font-article-body)"/>
              </a:rPr>
              <a:t>af</a:t>
            </a:r>
            <a:r>
              <a:rPr lang="en-GB" b="1" i="0" dirty="0">
                <a:solidFill>
                  <a:srgbClr val="333333"/>
                </a:solidFill>
                <a:effectLst/>
                <a:latin typeface="var(--theme-font-article-body)"/>
              </a:rPr>
              <a:t> data </a:t>
            </a:r>
            <a:r>
              <a:rPr lang="en-GB" b="1" i="0" dirty="0" err="1">
                <a:solidFill>
                  <a:srgbClr val="333333"/>
                </a:solidFill>
                <a:effectLst/>
                <a:latin typeface="var(--theme-font-article-body)"/>
              </a:rPr>
              <a:t>og</a:t>
            </a:r>
            <a:r>
              <a:rPr lang="en-GB" b="1" i="0" dirty="0">
                <a:solidFill>
                  <a:srgbClr val="333333"/>
                </a:solidFill>
                <a:effectLst/>
                <a:latin typeface="var(--theme-font-article-body)"/>
              </a:rPr>
              <a:t> vision:</a:t>
            </a:r>
            <a:r>
              <a:rPr lang="en-GB" b="0" i="0" dirty="0">
                <a:solidFill>
                  <a:srgbClr val="333333"/>
                </a:solidFill>
                <a:effectLst/>
                <a:latin typeface="var(--theme-font-article-body)"/>
              </a:rPr>
              <a:t> Skaf </a:t>
            </a:r>
            <a:r>
              <a:rPr lang="en-GB" b="0" i="0" dirty="0" err="1">
                <a:solidFill>
                  <a:srgbClr val="333333"/>
                </a:solidFill>
                <a:effectLst/>
                <a:latin typeface="var(--theme-font-article-body)"/>
              </a:rPr>
              <a:t>overblik</a:t>
            </a:r>
            <a:r>
              <a:rPr lang="en-GB" b="0" i="0" dirty="0">
                <a:solidFill>
                  <a:srgbClr val="333333"/>
                </a:solidFill>
                <a:effectLst/>
                <a:latin typeface="var(--theme-font-article-body)"/>
              </a:rPr>
              <a:t> over </a:t>
            </a:r>
            <a:r>
              <a:rPr lang="en-GB" b="0" i="0" dirty="0" err="1">
                <a:solidFill>
                  <a:srgbClr val="333333"/>
                </a:solidFill>
                <a:effectLst/>
                <a:latin typeface="var(--theme-font-article-body)"/>
              </a:rPr>
              <a:t>hvilke</a:t>
            </a:r>
            <a:r>
              <a:rPr lang="en-GB" b="0" i="0" dirty="0">
                <a:solidFill>
                  <a:srgbClr val="333333"/>
                </a:solidFill>
                <a:effectLst/>
                <a:latin typeface="var(--theme-font-article-body)"/>
              </a:rPr>
              <a:t> data </a:t>
            </a:r>
            <a:r>
              <a:rPr lang="en-GB" b="0" i="0" dirty="0" err="1">
                <a:solidFill>
                  <a:srgbClr val="333333"/>
                </a:solidFill>
                <a:effectLst/>
                <a:latin typeface="var(--theme-font-article-body)"/>
              </a:rPr>
              <a:t>virksomheden</a:t>
            </a:r>
            <a:r>
              <a:rPr lang="en-GB" b="0" i="0" dirty="0">
                <a:solidFill>
                  <a:srgbClr val="333333"/>
                </a:solidFill>
                <a:effectLst/>
                <a:latin typeface="var(--theme-font-article-body)"/>
              </a:rPr>
              <a:t> </a:t>
            </a:r>
            <a:r>
              <a:rPr lang="en-GB" b="0" i="0" dirty="0" err="1">
                <a:solidFill>
                  <a:srgbClr val="333333"/>
                </a:solidFill>
                <a:effectLst/>
                <a:latin typeface="var(--theme-font-article-body)"/>
              </a:rPr>
              <a:t>har</a:t>
            </a:r>
            <a:r>
              <a:rPr lang="en-GB" b="0" i="0" dirty="0">
                <a:solidFill>
                  <a:srgbClr val="333333"/>
                </a:solidFill>
                <a:effectLst/>
                <a:latin typeface="var(--theme-font-article-body)"/>
              </a:rPr>
              <a:t> </a:t>
            </a:r>
            <a:r>
              <a:rPr lang="en-GB" b="0" i="0" dirty="0" err="1">
                <a:solidFill>
                  <a:srgbClr val="333333"/>
                </a:solidFill>
                <a:effectLst/>
                <a:latin typeface="var(--theme-font-article-body)"/>
              </a:rPr>
              <a:t>og</a:t>
            </a:r>
            <a:r>
              <a:rPr lang="en-GB" b="0" i="0" dirty="0">
                <a:solidFill>
                  <a:srgbClr val="333333"/>
                </a:solidFill>
                <a:effectLst/>
                <a:latin typeface="var(--theme-font-article-body)"/>
              </a:rPr>
              <a:t> </a:t>
            </a:r>
            <a:r>
              <a:rPr lang="en-GB" b="0" i="0" dirty="0" err="1">
                <a:solidFill>
                  <a:srgbClr val="333333"/>
                </a:solidFill>
                <a:effectLst/>
                <a:latin typeface="var(--theme-font-article-body)"/>
              </a:rPr>
              <a:t>formuler</a:t>
            </a:r>
            <a:r>
              <a:rPr lang="en-GB" b="0" i="0" dirty="0">
                <a:solidFill>
                  <a:srgbClr val="333333"/>
                </a:solidFill>
                <a:effectLst/>
                <a:latin typeface="var(--theme-font-article-body)"/>
              </a:rPr>
              <a:t> </a:t>
            </a:r>
            <a:r>
              <a:rPr lang="en-GB" b="0" i="0" dirty="0" err="1">
                <a:solidFill>
                  <a:srgbClr val="333333"/>
                </a:solidFill>
                <a:effectLst/>
                <a:latin typeface="var(--theme-font-article-body)"/>
              </a:rPr>
              <a:t>en</a:t>
            </a:r>
            <a:r>
              <a:rPr lang="en-GB" b="0" i="0" dirty="0">
                <a:solidFill>
                  <a:srgbClr val="333333"/>
                </a:solidFill>
                <a:effectLst/>
                <a:latin typeface="var(--theme-font-article-body)"/>
              </a:rPr>
              <a:t> vision for, </a:t>
            </a:r>
            <a:r>
              <a:rPr lang="en-GB" b="0" i="0" dirty="0" err="1">
                <a:solidFill>
                  <a:srgbClr val="333333"/>
                </a:solidFill>
                <a:effectLst/>
                <a:latin typeface="var(--theme-font-article-body)"/>
              </a:rPr>
              <a:t>hvad</a:t>
            </a:r>
            <a:r>
              <a:rPr lang="en-GB" b="0" i="0" dirty="0">
                <a:solidFill>
                  <a:srgbClr val="333333"/>
                </a:solidFill>
                <a:effectLst/>
                <a:latin typeface="var(--theme-font-article-body)"/>
              </a:rPr>
              <a:t> I </a:t>
            </a:r>
            <a:r>
              <a:rPr lang="en-GB" b="0" i="0" dirty="0" err="1">
                <a:solidFill>
                  <a:srgbClr val="333333"/>
                </a:solidFill>
                <a:effectLst/>
                <a:latin typeface="var(--theme-font-article-body)"/>
              </a:rPr>
              <a:t>vil</a:t>
            </a:r>
            <a:r>
              <a:rPr lang="en-GB" b="0" i="0" dirty="0">
                <a:solidFill>
                  <a:srgbClr val="333333"/>
                </a:solidFill>
                <a:effectLst/>
                <a:latin typeface="var(--theme-font-article-body)"/>
              </a:rPr>
              <a:t> </a:t>
            </a:r>
            <a:r>
              <a:rPr lang="en-GB" b="0" i="0" dirty="0" err="1">
                <a:solidFill>
                  <a:srgbClr val="333333"/>
                </a:solidFill>
                <a:effectLst/>
                <a:latin typeface="var(--theme-font-article-body)"/>
              </a:rPr>
              <a:t>opnå</a:t>
            </a:r>
            <a:r>
              <a:rPr lang="en-GB" b="0" i="0" dirty="0">
                <a:solidFill>
                  <a:srgbClr val="333333"/>
                </a:solidFill>
                <a:effectLst/>
                <a:latin typeface="var(--theme-font-article-body)"/>
              </a:rPr>
              <a:t> med AI. Dette </a:t>
            </a:r>
            <a:r>
              <a:rPr lang="en-GB" b="0" i="0" dirty="0" err="1">
                <a:solidFill>
                  <a:srgbClr val="333333"/>
                </a:solidFill>
                <a:effectLst/>
                <a:latin typeface="var(--theme-font-article-body)"/>
              </a:rPr>
              <a:t>vil</a:t>
            </a:r>
            <a:r>
              <a:rPr lang="en-GB" b="0" i="0" dirty="0">
                <a:solidFill>
                  <a:srgbClr val="333333"/>
                </a:solidFill>
                <a:effectLst/>
                <a:latin typeface="var(--theme-font-article-body)"/>
              </a:rPr>
              <a:t> </a:t>
            </a:r>
            <a:r>
              <a:rPr lang="en-GB" b="0" i="0" dirty="0" err="1">
                <a:solidFill>
                  <a:srgbClr val="333333"/>
                </a:solidFill>
                <a:effectLst/>
                <a:latin typeface="var(--theme-font-article-body)"/>
              </a:rPr>
              <a:t>hjælpe</a:t>
            </a:r>
            <a:r>
              <a:rPr lang="en-GB" b="0" i="0" dirty="0">
                <a:solidFill>
                  <a:srgbClr val="333333"/>
                </a:solidFill>
                <a:effectLst/>
                <a:latin typeface="var(--theme-font-article-body)"/>
              </a:rPr>
              <a:t> </a:t>
            </a:r>
            <a:r>
              <a:rPr lang="en-GB" b="0" i="0" dirty="0" err="1">
                <a:solidFill>
                  <a:srgbClr val="333333"/>
                </a:solidFill>
                <a:effectLst/>
                <a:latin typeface="var(--theme-font-article-body)"/>
              </a:rPr>
              <a:t>jer</a:t>
            </a:r>
            <a:r>
              <a:rPr lang="en-GB" b="0" i="0" dirty="0">
                <a:solidFill>
                  <a:srgbClr val="333333"/>
                </a:solidFill>
                <a:effectLst/>
                <a:latin typeface="var(--theme-font-article-body)"/>
              </a:rPr>
              <a:t> </a:t>
            </a:r>
            <a:r>
              <a:rPr lang="en-GB" b="0" i="0" dirty="0" err="1">
                <a:solidFill>
                  <a:srgbClr val="333333"/>
                </a:solidFill>
                <a:effectLst/>
                <a:latin typeface="var(--theme-font-article-body)"/>
              </a:rPr>
              <a:t>til</a:t>
            </a:r>
            <a:r>
              <a:rPr lang="en-GB" b="0" i="0" dirty="0">
                <a:solidFill>
                  <a:srgbClr val="333333"/>
                </a:solidFill>
                <a:effectLst/>
                <a:latin typeface="var(--theme-font-article-body)"/>
              </a:rPr>
              <a:t> at </a:t>
            </a:r>
            <a:r>
              <a:rPr lang="en-GB" b="0" i="0" dirty="0" err="1">
                <a:solidFill>
                  <a:srgbClr val="333333"/>
                </a:solidFill>
                <a:effectLst/>
                <a:latin typeface="var(--theme-font-article-body)"/>
              </a:rPr>
              <a:t>kanalisere</a:t>
            </a:r>
            <a:r>
              <a:rPr lang="en-GB" b="0" i="0" dirty="0">
                <a:solidFill>
                  <a:srgbClr val="333333"/>
                </a:solidFill>
                <a:effectLst/>
                <a:latin typeface="var(--theme-font-article-body)"/>
              </a:rPr>
              <a:t> </a:t>
            </a:r>
            <a:r>
              <a:rPr lang="en-GB" b="0" i="0" dirty="0" err="1">
                <a:solidFill>
                  <a:srgbClr val="333333"/>
                </a:solidFill>
                <a:effectLst/>
                <a:latin typeface="var(--theme-font-article-body)"/>
              </a:rPr>
              <a:t>investeringerne</a:t>
            </a:r>
            <a:r>
              <a:rPr lang="en-GB" b="0" i="0" dirty="0">
                <a:solidFill>
                  <a:srgbClr val="333333"/>
                </a:solidFill>
                <a:effectLst/>
                <a:latin typeface="var(--theme-font-article-body)"/>
              </a:rPr>
              <a:t> </a:t>
            </a:r>
            <a:r>
              <a:rPr lang="en-GB" b="0" i="0" dirty="0" err="1">
                <a:solidFill>
                  <a:srgbClr val="333333"/>
                </a:solidFill>
                <a:effectLst/>
                <a:latin typeface="var(--theme-font-article-body)"/>
              </a:rPr>
              <a:t>derhen</a:t>
            </a:r>
            <a:r>
              <a:rPr lang="en-GB" b="0" i="0" dirty="0">
                <a:solidFill>
                  <a:srgbClr val="333333"/>
                </a:solidFill>
                <a:effectLst/>
                <a:latin typeface="var(--theme-font-article-body)"/>
              </a:rPr>
              <a:t>, </a:t>
            </a:r>
            <a:r>
              <a:rPr lang="en-GB" b="0" i="0" dirty="0" err="1">
                <a:solidFill>
                  <a:srgbClr val="333333"/>
                </a:solidFill>
                <a:effectLst/>
                <a:latin typeface="var(--theme-font-article-body)"/>
              </a:rPr>
              <a:t>hvor</a:t>
            </a:r>
            <a:r>
              <a:rPr lang="en-GB" b="0" i="0" dirty="0">
                <a:solidFill>
                  <a:srgbClr val="333333"/>
                </a:solidFill>
                <a:effectLst/>
                <a:latin typeface="var(--theme-font-article-body)"/>
              </a:rPr>
              <a:t> de </a:t>
            </a:r>
            <a:r>
              <a:rPr lang="en-GB" b="0" i="0" dirty="0" err="1">
                <a:solidFill>
                  <a:srgbClr val="333333"/>
                </a:solidFill>
                <a:effectLst/>
                <a:latin typeface="var(--theme-font-article-body)"/>
              </a:rPr>
              <a:t>skaber</a:t>
            </a:r>
            <a:r>
              <a:rPr lang="en-GB" b="0" i="0" dirty="0">
                <a:solidFill>
                  <a:srgbClr val="333333"/>
                </a:solidFill>
                <a:effectLst/>
                <a:latin typeface="var(--theme-font-article-body)"/>
              </a:rPr>
              <a:t> den </a:t>
            </a:r>
            <a:r>
              <a:rPr lang="en-GB" b="0" i="0" dirty="0" err="1">
                <a:solidFill>
                  <a:srgbClr val="333333"/>
                </a:solidFill>
                <a:effectLst/>
                <a:latin typeface="var(--theme-font-article-body)"/>
              </a:rPr>
              <a:t>størst</a:t>
            </a:r>
            <a:r>
              <a:rPr lang="en-GB" b="0" i="0" dirty="0">
                <a:solidFill>
                  <a:srgbClr val="333333"/>
                </a:solidFill>
                <a:effectLst/>
                <a:latin typeface="var(--theme-font-article-body)"/>
              </a:rPr>
              <a:t> </a:t>
            </a:r>
            <a:r>
              <a:rPr lang="en-GB" b="0" i="0" dirty="0" err="1">
                <a:solidFill>
                  <a:srgbClr val="333333"/>
                </a:solidFill>
                <a:effectLst/>
                <a:latin typeface="var(--theme-font-article-body)"/>
              </a:rPr>
              <a:t>mulige</a:t>
            </a:r>
            <a:r>
              <a:rPr lang="en-GB" b="0" i="0" dirty="0">
                <a:solidFill>
                  <a:srgbClr val="333333"/>
                </a:solidFill>
                <a:effectLst/>
                <a:latin typeface="var(--theme-font-article-body)"/>
              </a:rPr>
              <a:t> </a:t>
            </a:r>
            <a:r>
              <a:rPr lang="en-GB" b="0" i="0" dirty="0" err="1">
                <a:solidFill>
                  <a:srgbClr val="333333"/>
                </a:solidFill>
                <a:effectLst/>
                <a:latin typeface="var(--theme-font-article-body)"/>
              </a:rPr>
              <a:t>værdi</a:t>
            </a:r>
            <a:r>
              <a:rPr lang="en-GB" b="0" i="0" dirty="0">
                <a:solidFill>
                  <a:srgbClr val="333333"/>
                </a:solidFill>
                <a:effectLst/>
                <a:latin typeface="var(--theme-font-article-body)"/>
              </a:rPr>
              <a:t>.</a:t>
            </a:r>
          </a:p>
          <a:p>
            <a:pPr algn="l">
              <a:buFont typeface="+mj-lt"/>
              <a:buAutoNum type="arabicPeriod"/>
            </a:pPr>
            <a:r>
              <a:rPr lang="en-GB" b="1" i="0" dirty="0" err="1">
                <a:solidFill>
                  <a:srgbClr val="333333"/>
                </a:solidFill>
                <a:effectLst/>
                <a:latin typeface="var(--theme-font-article-body)"/>
              </a:rPr>
              <a:t>Gå</a:t>
            </a:r>
            <a:r>
              <a:rPr lang="en-GB" b="1" i="0" dirty="0">
                <a:solidFill>
                  <a:srgbClr val="333333"/>
                </a:solidFill>
                <a:effectLst/>
                <a:latin typeface="var(--theme-font-article-body)"/>
              </a:rPr>
              <a:t> </a:t>
            </a:r>
            <a:r>
              <a:rPr lang="en-GB" b="1" i="0" dirty="0" err="1">
                <a:solidFill>
                  <a:srgbClr val="333333"/>
                </a:solidFill>
                <a:effectLst/>
                <a:latin typeface="var(--theme-font-article-body)"/>
              </a:rPr>
              <a:t>i</a:t>
            </a:r>
            <a:r>
              <a:rPr lang="en-GB" b="1" i="0" dirty="0">
                <a:solidFill>
                  <a:srgbClr val="333333"/>
                </a:solidFill>
                <a:effectLst/>
                <a:latin typeface="var(--theme-font-article-body)"/>
              </a:rPr>
              <a:t> </a:t>
            </a:r>
            <a:r>
              <a:rPr lang="en-GB" b="1" i="0" dirty="0" err="1">
                <a:solidFill>
                  <a:srgbClr val="333333"/>
                </a:solidFill>
                <a:effectLst/>
                <a:latin typeface="var(--theme-font-article-body)"/>
              </a:rPr>
              <a:t>samarbejde</a:t>
            </a:r>
            <a:r>
              <a:rPr lang="en-GB" b="1" i="0" dirty="0">
                <a:solidFill>
                  <a:srgbClr val="333333"/>
                </a:solidFill>
                <a:effectLst/>
                <a:latin typeface="var(--theme-font-article-body)"/>
              </a:rPr>
              <a:t> med de </a:t>
            </a:r>
            <a:r>
              <a:rPr lang="en-GB" b="1" i="0" dirty="0" err="1">
                <a:solidFill>
                  <a:srgbClr val="333333"/>
                </a:solidFill>
                <a:effectLst/>
                <a:latin typeface="var(--theme-font-article-body)"/>
              </a:rPr>
              <a:t>rette</a:t>
            </a:r>
            <a:r>
              <a:rPr lang="en-GB" b="1" i="0" dirty="0">
                <a:solidFill>
                  <a:srgbClr val="333333"/>
                </a:solidFill>
                <a:effectLst/>
                <a:latin typeface="var(--theme-font-article-body)"/>
              </a:rPr>
              <a:t> </a:t>
            </a:r>
            <a:r>
              <a:rPr lang="en-GB" b="1" i="0" dirty="0" err="1">
                <a:solidFill>
                  <a:srgbClr val="333333"/>
                </a:solidFill>
                <a:effectLst/>
                <a:latin typeface="var(--theme-font-article-body)"/>
              </a:rPr>
              <a:t>eksperter</a:t>
            </a:r>
            <a:r>
              <a:rPr lang="en-GB" b="1" i="0" dirty="0">
                <a:solidFill>
                  <a:srgbClr val="333333"/>
                </a:solidFill>
                <a:effectLst/>
                <a:latin typeface="var(--theme-font-article-body)"/>
              </a:rPr>
              <a:t>: </a:t>
            </a:r>
            <a:r>
              <a:rPr lang="en-GB" b="0" i="0" dirty="0" err="1">
                <a:solidFill>
                  <a:srgbClr val="333333"/>
                </a:solidFill>
                <a:effectLst/>
                <a:latin typeface="var(--theme-font-article-body)"/>
              </a:rPr>
              <a:t>Træk</a:t>
            </a:r>
            <a:r>
              <a:rPr lang="en-GB" b="0" i="0" dirty="0">
                <a:solidFill>
                  <a:srgbClr val="333333"/>
                </a:solidFill>
                <a:effectLst/>
                <a:latin typeface="var(--theme-font-article-body)"/>
              </a:rPr>
              <a:t> </a:t>
            </a:r>
            <a:r>
              <a:rPr lang="en-GB" b="0" i="0" dirty="0" err="1">
                <a:solidFill>
                  <a:srgbClr val="333333"/>
                </a:solidFill>
                <a:effectLst/>
                <a:latin typeface="var(--theme-font-article-body)"/>
              </a:rPr>
              <a:t>på</a:t>
            </a:r>
            <a:r>
              <a:rPr lang="en-GB" b="0" i="0" dirty="0">
                <a:solidFill>
                  <a:srgbClr val="333333"/>
                </a:solidFill>
                <a:effectLst/>
                <a:latin typeface="var(--theme-font-article-body)"/>
              </a:rPr>
              <a:t> </a:t>
            </a:r>
            <a:r>
              <a:rPr lang="en-GB" b="0" i="0" dirty="0" err="1">
                <a:solidFill>
                  <a:srgbClr val="333333"/>
                </a:solidFill>
                <a:effectLst/>
                <a:latin typeface="var(--theme-font-article-body)"/>
              </a:rPr>
              <a:t>rådgivning</a:t>
            </a:r>
            <a:r>
              <a:rPr lang="en-GB" b="0" i="0" dirty="0">
                <a:solidFill>
                  <a:srgbClr val="333333"/>
                </a:solidFill>
                <a:effectLst/>
                <a:latin typeface="var(--theme-font-article-body)"/>
              </a:rPr>
              <a:t> </a:t>
            </a:r>
            <a:r>
              <a:rPr lang="en-GB" b="0" i="0" dirty="0" err="1">
                <a:solidFill>
                  <a:srgbClr val="333333"/>
                </a:solidFill>
                <a:effectLst/>
                <a:latin typeface="var(--theme-font-article-body)"/>
              </a:rPr>
              <a:t>og</a:t>
            </a:r>
            <a:r>
              <a:rPr lang="en-GB" b="0" i="0" dirty="0">
                <a:solidFill>
                  <a:srgbClr val="333333"/>
                </a:solidFill>
                <a:effectLst/>
                <a:latin typeface="var(--theme-font-article-body)"/>
              </a:rPr>
              <a:t> </a:t>
            </a:r>
            <a:r>
              <a:rPr lang="en-GB" b="0" i="0" dirty="0" err="1">
                <a:solidFill>
                  <a:srgbClr val="333333"/>
                </a:solidFill>
                <a:effectLst/>
                <a:latin typeface="var(--theme-font-article-body)"/>
              </a:rPr>
              <a:t>ekspertviden</a:t>
            </a:r>
            <a:r>
              <a:rPr lang="en-GB" b="0" i="0" dirty="0">
                <a:solidFill>
                  <a:srgbClr val="333333"/>
                </a:solidFill>
                <a:effectLst/>
                <a:latin typeface="var(--theme-font-article-body)"/>
              </a:rPr>
              <a:t> </a:t>
            </a:r>
            <a:r>
              <a:rPr lang="en-GB" b="0" i="0" dirty="0" err="1">
                <a:solidFill>
                  <a:srgbClr val="333333"/>
                </a:solidFill>
                <a:effectLst/>
                <a:latin typeface="var(--theme-font-article-body)"/>
              </a:rPr>
              <a:t>fra</a:t>
            </a:r>
            <a:r>
              <a:rPr lang="en-GB" b="0" i="0" dirty="0">
                <a:solidFill>
                  <a:srgbClr val="333333"/>
                </a:solidFill>
                <a:effectLst/>
                <a:latin typeface="var(--theme-font-article-body)"/>
              </a:rPr>
              <a:t> </a:t>
            </a:r>
            <a:r>
              <a:rPr lang="en-GB" b="0" i="0" dirty="0" err="1">
                <a:solidFill>
                  <a:srgbClr val="333333"/>
                </a:solidFill>
                <a:effectLst/>
                <a:latin typeface="var(--theme-font-article-body)"/>
              </a:rPr>
              <a:t>relevante</a:t>
            </a:r>
            <a:r>
              <a:rPr lang="en-GB" b="0" i="0" dirty="0">
                <a:solidFill>
                  <a:srgbClr val="333333"/>
                </a:solidFill>
                <a:effectLst/>
                <a:latin typeface="var(--theme-font-article-body)"/>
              </a:rPr>
              <a:t> it-</a:t>
            </a:r>
            <a:r>
              <a:rPr lang="en-GB" b="0" i="0" dirty="0" err="1">
                <a:solidFill>
                  <a:srgbClr val="333333"/>
                </a:solidFill>
                <a:effectLst/>
                <a:latin typeface="var(--theme-font-article-body)"/>
              </a:rPr>
              <a:t>leverandører</a:t>
            </a:r>
            <a:r>
              <a:rPr lang="en-GB" b="0" i="0" dirty="0">
                <a:solidFill>
                  <a:srgbClr val="333333"/>
                </a:solidFill>
                <a:effectLst/>
                <a:latin typeface="var(--theme-font-article-body)"/>
              </a:rPr>
              <a:t>, </a:t>
            </a:r>
            <a:r>
              <a:rPr lang="en-GB" b="0" i="0" dirty="0" err="1">
                <a:solidFill>
                  <a:srgbClr val="333333"/>
                </a:solidFill>
                <a:effectLst/>
                <a:latin typeface="var(--theme-font-article-body)"/>
              </a:rPr>
              <a:t>som</a:t>
            </a:r>
            <a:r>
              <a:rPr lang="en-GB" b="0" i="0" dirty="0">
                <a:solidFill>
                  <a:srgbClr val="333333"/>
                </a:solidFill>
                <a:effectLst/>
                <a:latin typeface="var(--theme-font-article-body)"/>
              </a:rPr>
              <a:t> </a:t>
            </a:r>
            <a:r>
              <a:rPr lang="en-GB" b="0" i="0" dirty="0" err="1">
                <a:solidFill>
                  <a:srgbClr val="333333"/>
                </a:solidFill>
                <a:effectLst/>
                <a:latin typeface="var(--theme-font-article-body)"/>
              </a:rPr>
              <a:t>kan</a:t>
            </a:r>
            <a:r>
              <a:rPr lang="en-GB" b="0" i="0" dirty="0">
                <a:solidFill>
                  <a:srgbClr val="333333"/>
                </a:solidFill>
                <a:effectLst/>
                <a:latin typeface="var(--theme-font-article-body)"/>
              </a:rPr>
              <a:t> </a:t>
            </a:r>
            <a:r>
              <a:rPr lang="en-GB" b="0" i="0" dirty="0" err="1">
                <a:solidFill>
                  <a:srgbClr val="333333"/>
                </a:solidFill>
                <a:effectLst/>
                <a:latin typeface="var(--theme-font-article-body)"/>
              </a:rPr>
              <a:t>hjælpe</a:t>
            </a:r>
            <a:r>
              <a:rPr lang="en-GB" b="0" i="0" dirty="0">
                <a:solidFill>
                  <a:srgbClr val="333333"/>
                </a:solidFill>
                <a:effectLst/>
                <a:latin typeface="var(--theme-font-article-body)"/>
              </a:rPr>
              <a:t> </a:t>
            </a:r>
            <a:r>
              <a:rPr lang="en-GB" b="0" i="0" dirty="0" err="1">
                <a:solidFill>
                  <a:srgbClr val="333333"/>
                </a:solidFill>
                <a:effectLst/>
                <a:latin typeface="var(--theme-font-article-body)"/>
              </a:rPr>
              <a:t>jer</a:t>
            </a:r>
            <a:r>
              <a:rPr lang="en-GB" b="0" i="0" dirty="0">
                <a:solidFill>
                  <a:srgbClr val="333333"/>
                </a:solidFill>
                <a:effectLst/>
                <a:latin typeface="var(--theme-font-article-body)"/>
              </a:rPr>
              <a:t> med at </a:t>
            </a:r>
            <a:r>
              <a:rPr lang="en-GB" b="0" i="0" dirty="0" err="1">
                <a:solidFill>
                  <a:srgbClr val="333333"/>
                </a:solidFill>
                <a:effectLst/>
                <a:latin typeface="var(--theme-font-article-body)"/>
              </a:rPr>
              <a:t>implementere</a:t>
            </a:r>
            <a:r>
              <a:rPr lang="en-GB" b="0" i="0" dirty="0">
                <a:solidFill>
                  <a:srgbClr val="333333"/>
                </a:solidFill>
                <a:effectLst/>
                <a:latin typeface="var(--theme-font-article-body)"/>
              </a:rPr>
              <a:t> AI </a:t>
            </a:r>
            <a:r>
              <a:rPr lang="en-GB" b="0" i="0" dirty="0" err="1">
                <a:solidFill>
                  <a:srgbClr val="333333"/>
                </a:solidFill>
                <a:effectLst/>
                <a:latin typeface="var(--theme-font-article-body)"/>
              </a:rPr>
              <a:t>på</a:t>
            </a:r>
            <a:r>
              <a:rPr lang="en-GB" b="0" i="0" dirty="0">
                <a:solidFill>
                  <a:srgbClr val="333333"/>
                </a:solidFill>
                <a:effectLst/>
                <a:latin typeface="var(--theme-font-article-body)"/>
              </a:rPr>
              <a:t> </a:t>
            </a:r>
            <a:r>
              <a:rPr lang="en-GB" b="0" i="0" dirty="0" err="1">
                <a:solidFill>
                  <a:srgbClr val="333333"/>
                </a:solidFill>
                <a:effectLst/>
                <a:latin typeface="var(--theme-font-article-body)"/>
              </a:rPr>
              <a:t>en</a:t>
            </a:r>
            <a:r>
              <a:rPr lang="en-GB" b="0" i="0" dirty="0">
                <a:solidFill>
                  <a:srgbClr val="333333"/>
                </a:solidFill>
                <a:effectLst/>
                <a:latin typeface="var(--theme-font-article-body)"/>
              </a:rPr>
              <a:t> </a:t>
            </a:r>
            <a:r>
              <a:rPr lang="en-GB" b="0" i="0" dirty="0" err="1">
                <a:solidFill>
                  <a:srgbClr val="333333"/>
                </a:solidFill>
                <a:effectLst/>
                <a:latin typeface="var(--theme-font-article-body)"/>
              </a:rPr>
              <a:t>effektiv</a:t>
            </a:r>
            <a:r>
              <a:rPr lang="en-GB" b="0" i="0" dirty="0">
                <a:solidFill>
                  <a:srgbClr val="333333"/>
                </a:solidFill>
                <a:effectLst/>
                <a:latin typeface="var(--theme-font-article-body)"/>
              </a:rPr>
              <a:t> </a:t>
            </a:r>
            <a:r>
              <a:rPr lang="en-GB" b="0" i="0" dirty="0" err="1">
                <a:solidFill>
                  <a:srgbClr val="333333"/>
                </a:solidFill>
                <a:effectLst/>
                <a:latin typeface="var(--theme-font-article-body)"/>
              </a:rPr>
              <a:t>og</a:t>
            </a:r>
            <a:r>
              <a:rPr lang="en-GB" b="0" i="0" dirty="0">
                <a:solidFill>
                  <a:srgbClr val="333333"/>
                </a:solidFill>
                <a:effectLst/>
                <a:latin typeface="var(--theme-font-article-body)"/>
              </a:rPr>
              <a:t> </a:t>
            </a:r>
            <a:r>
              <a:rPr lang="en-GB" b="0" i="0" dirty="0" err="1">
                <a:solidFill>
                  <a:srgbClr val="333333"/>
                </a:solidFill>
                <a:effectLst/>
                <a:latin typeface="var(--theme-font-article-body)"/>
              </a:rPr>
              <a:t>sikker</a:t>
            </a:r>
            <a:r>
              <a:rPr lang="en-GB" b="0" i="0" dirty="0">
                <a:solidFill>
                  <a:srgbClr val="333333"/>
                </a:solidFill>
                <a:effectLst/>
                <a:latin typeface="var(--theme-font-article-body)"/>
              </a:rPr>
              <a:t> </a:t>
            </a:r>
            <a:r>
              <a:rPr lang="en-GB" b="0" i="0" dirty="0" err="1">
                <a:solidFill>
                  <a:srgbClr val="333333"/>
                </a:solidFill>
                <a:effectLst/>
                <a:latin typeface="var(--theme-font-article-body)"/>
              </a:rPr>
              <a:t>måde</a:t>
            </a:r>
            <a:r>
              <a:rPr lang="en-GB" b="0" i="0" dirty="0">
                <a:solidFill>
                  <a:srgbClr val="333333"/>
                </a:solidFill>
                <a:effectLst/>
                <a:latin typeface="var(--theme-font-article-body)"/>
              </a:rPr>
              <a:t>, </a:t>
            </a:r>
            <a:r>
              <a:rPr lang="en-GB" b="0" i="0" dirty="0" err="1">
                <a:solidFill>
                  <a:srgbClr val="333333"/>
                </a:solidFill>
                <a:effectLst/>
                <a:latin typeface="var(--theme-font-article-body)"/>
              </a:rPr>
              <a:t>især</a:t>
            </a:r>
            <a:r>
              <a:rPr lang="en-GB" b="0" i="0" dirty="0">
                <a:solidFill>
                  <a:srgbClr val="333333"/>
                </a:solidFill>
                <a:effectLst/>
                <a:latin typeface="var(--theme-font-article-body)"/>
              </a:rPr>
              <a:t> </a:t>
            </a:r>
            <a:r>
              <a:rPr lang="en-GB" b="0" i="0" dirty="0" err="1">
                <a:solidFill>
                  <a:srgbClr val="333333"/>
                </a:solidFill>
                <a:effectLst/>
                <a:latin typeface="var(--theme-font-article-body)"/>
              </a:rPr>
              <a:t>hvis</a:t>
            </a:r>
            <a:r>
              <a:rPr lang="en-GB" b="0" i="0" dirty="0">
                <a:solidFill>
                  <a:srgbClr val="333333"/>
                </a:solidFill>
                <a:effectLst/>
                <a:latin typeface="var(--theme-font-article-body)"/>
              </a:rPr>
              <a:t> I mangler interne </a:t>
            </a:r>
            <a:r>
              <a:rPr lang="en-GB" b="0" i="0" dirty="0" err="1">
                <a:solidFill>
                  <a:srgbClr val="333333"/>
                </a:solidFill>
                <a:effectLst/>
                <a:latin typeface="var(--theme-font-article-body)"/>
              </a:rPr>
              <a:t>kompetencer</a:t>
            </a:r>
            <a:r>
              <a:rPr lang="en-GB" b="0" i="0" dirty="0">
                <a:solidFill>
                  <a:srgbClr val="333333"/>
                </a:solidFill>
                <a:effectLst/>
                <a:latin typeface="var(--theme-font-article-body)"/>
              </a:rPr>
              <a:t>.</a:t>
            </a:r>
          </a:p>
          <a:p>
            <a:pPr algn="l">
              <a:buFont typeface="+mj-lt"/>
              <a:buAutoNum type="arabicPeriod"/>
            </a:pPr>
            <a:endParaRPr lang="en-GB" b="1" i="0" dirty="0">
              <a:solidFill>
                <a:srgbClr val="333333"/>
              </a:solidFill>
              <a:effectLst/>
              <a:latin typeface="var(--theme-font-article-body)"/>
            </a:endParaRPr>
          </a:p>
          <a:p>
            <a:pPr marL="285750" indent="-285750">
              <a:buFont typeface="Arial" panose="020B0604020202020204" pitchFamily="34" charset="0"/>
              <a:buChar char="•"/>
            </a:pPr>
            <a:endParaRPr lang="da-DK" dirty="0"/>
          </a:p>
          <a:p>
            <a:pPr marL="0" marR="0" lvl="0" indent="0" algn="l" defTabSz="914355" rtl="0" eaLnBrk="1" fontAlgn="auto" latinLnBrk="0" hangingPunct="1">
              <a:lnSpc>
                <a:spcPct val="100000"/>
              </a:lnSpc>
              <a:spcBef>
                <a:spcPts val="0"/>
              </a:spcBef>
              <a:spcAft>
                <a:spcPts val="0"/>
              </a:spcAft>
              <a:buClrTx/>
              <a:buSzTx/>
              <a:buFontTx/>
              <a:buNone/>
              <a:tabLst/>
              <a:defRPr/>
            </a:pPr>
            <a:r>
              <a:rPr lang="da-DK" dirty="0"/>
              <a:t>Udfordringer:</a:t>
            </a:r>
            <a:br>
              <a:rPr lang="da-DK" dirty="0"/>
            </a:br>
            <a:r>
              <a:rPr lang="da-DK" dirty="0"/>
              <a:t> </a:t>
            </a:r>
            <a:endParaRPr lang="en-GB" b="1" dirty="0"/>
          </a:p>
          <a:p>
            <a:r>
              <a:rPr lang="da-DK" b="1" dirty="0"/>
              <a:t>Data management </a:t>
            </a:r>
          </a:p>
          <a:p>
            <a:r>
              <a:rPr lang="da-DK" sz="1600" i="1" dirty="0" err="1"/>
              <a:t>Quality</a:t>
            </a:r>
            <a:r>
              <a:rPr lang="da-DK" sz="1600" i="1" dirty="0"/>
              <a:t>, Integration, </a:t>
            </a:r>
            <a:r>
              <a:rPr lang="da-DK" sz="1600" i="1" dirty="0" err="1"/>
              <a:t>Privacy</a:t>
            </a:r>
            <a:r>
              <a:rPr lang="da-DK" sz="1600" i="1" dirty="0"/>
              <a:t>, Security</a:t>
            </a:r>
          </a:p>
          <a:p>
            <a:pPr marL="742927" lvl="1" indent="-285750">
              <a:buFont typeface="Arial" panose="020B0604020202020204" pitchFamily="34" charset="0"/>
              <a:buChar char="•"/>
            </a:pPr>
            <a:endParaRPr lang="da-DK" dirty="0"/>
          </a:p>
          <a:p>
            <a:r>
              <a:rPr lang="da-DK" b="1" dirty="0" err="1"/>
              <a:t>Skills</a:t>
            </a:r>
            <a:r>
              <a:rPr lang="da-DK" b="1" dirty="0"/>
              <a:t> / talent </a:t>
            </a:r>
            <a:r>
              <a:rPr lang="da-DK" b="1" dirty="0" err="1"/>
              <a:t>shortage</a:t>
            </a:r>
            <a:endParaRPr lang="da-DK" b="1" dirty="0"/>
          </a:p>
          <a:p>
            <a:endParaRPr lang="da-DK" b="1" dirty="0"/>
          </a:p>
          <a:p>
            <a:r>
              <a:rPr lang="da-DK" b="1" dirty="0"/>
              <a:t>Ressource </a:t>
            </a:r>
            <a:r>
              <a:rPr lang="da-DK" b="1" dirty="0" err="1"/>
              <a:t>allocation</a:t>
            </a:r>
            <a:r>
              <a:rPr lang="da-DK" b="1" dirty="0"/>
              <a:t> </a:t>
            </a:r>
          </a:p>
          <a:p>
            <a:r>
              <a:rPr lang="da-DK" sz="1600" i="1" dirty="0"/>
              <a:t>Time, </a:t>
            </a:r>
            <a:r>
              <a:rPr lang="da-DK" sz="1600" i="1" dirty="0" err="1"/>
              <a:t>capital</a:t>
            </a:r>
            <a:r>
              <a:rPr lang="da-DK" sz="1600" i="1" dirty="0"/>
              <a:t>, </a:t>
            </a:r>
            <a:r>
              <a:rPr lang="da-DK" sz="1600" i="1" dirty="0" err="1"/>
              <a:t>people</a:t>
            </a:r>
            <a:endParaRPr lang="da-DK" sz="1600" i="1" dirty="0"/>
          </a:p>
          <a:p>
            <a:endParaRPr lang="da-DK" b="1" dirty="0"/>
          </a:p>
          <a:p>
            <a:r>
              <a:rPr lang="da-DK" b="1" dirty="0"/>
              <a:t>Long-term vs. short-term </a:t>
            </a:r>
            <a:r>
              <a:rPr lang="da-DK" b="1" dirty="0" err="1"/>
              <a:t>focus</a:t>
            </a:r>
            <a:endParaRPr lang="da-DK" b="1"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0" marR="0" lvl="0" indent="0" algn="l" defTabSz="914355" rtl="0" eaLnBrk="1" fontAlgn="auto" latinLnBrk="0" hangingPunct="1">
              <a:lnSpc>
                <a:spcPct val="100000"/>
              </a:lnSpc>
              <a:spcBef>
                <a:spcPts val="0"/>
              </a:spcBef>
              <a:spcAft>
                <a:spcPts val="0"/>
              </a:spcAft>
              <a:buClrTx/>
              <a:buSzTx/>
              <a:buFontTx/>
              <a:buNone/>
              <a:tabLst/>
              <a:defRPr/>
            </a:pPr>
            <a:r>
              <a:rPr lang="en-GB" b="1" dirty="0"/>
              <a:t>-----</a:t>
            </a:r>
          </a:p>
          <a:p>
            <a:pPr marL="0" marR="0" lvl="0" indent="0" algn="l" defTabSz="914355"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355" rtl="0" eaLnBrk="1" fontAlgn="auto" latinLnBrk="0" hangingPunct="1">
              <a:lnSpc>
                <a:spcPct val="100000"/>
              </a:lnSpc>
              <a:spcBef>
                <a:spcPts val="0"/>
              </a:spcBef>
              <a:spcAft>
                <a:spcPts val="0"/>
              </a:spcAft>
              <a:buClrTx/>
              <a:buSzTx/>
              <a:buFontTx/>
              <a:buNone/>
              <a:tabLst/>
              <a:defRPr/>
            </a:pPr>
            <a:r>
              <a:rPr lang="en-GB" b="1" dirty="0"/>
              <a:t>From 'toy examples' to 'production’</a:t>
            </a:r>
            <a:r>
              <a:rPr lang="en-GB" dirty="0"/>
              <a:t> </a:t>
            </a:r>
          </a:p>
          <a:p>
            <a:endParaRPr lang="en-GB" sz="1200" dirty="0"/>
          </a:p>
          <a:p>
            <a:r>
              <a:rPr lang="en-GB" sz="1200" dirty="0"/>
              <a:t>Integration with existing infrastructure and services (incl. data access mgmt.) </a:t>
            </a:r>
          </a:p>
          <a:p>
            <a:r>
              <a:rPr lang="en-GB" sz="1200" dirty="0"/>
              <a:t>Performance: Robustness and availability </a:t>
            </a:r>
          </a:p>
          <a:p>
            <a:r>
              <a:rPr lang="en-GB" sz="1200" dirty="0"/>
              <a:t>Security: GDPR, correctness, misuse, leakage, inappropriate responses </a:t>
            </a:r>
          </a:p>
          <a:p>
            <a:endParaRPr lang="da-DK" dirty="0"/>
          </a:p>
          <a:p>
            <a:pPr marL="0" indent="0">
              <a:buNone/>
            </a:pPr>
            <a:r>
              <a:rPr lang="en-GB" b="1" dirty="0"/>
              <a:t>Scaling to hundreds of AI enabled workflows</a:t>
            </a:r>
            <a:r>
              <a:rPr lang="en-GB" dirty="0"/>
              <a:t> </a:t>
            </a:r>
          </a:p>
          <a:p>
            <a:pPr marL="0" indent="0">
              <a:buNone/>
            </a:pPr>
            <a:endParaRPr lang="en-GB" dirty="0"/>
          </a:p>
          <a:p>
            <a:r>
              <a:rPr lang="en-GB" sz="1200" dirty="0"/>
              <a:t>Efficient development and maintenance of new AI capabilities</a:t>
            </a:r>
          </a:p>
          <a:p>
            <a:r>
              <a:rPr lang="en-GB" sz="1200" dirty="0"/>
              <a:t>Efficient development and maintenance of AI enabled workflows </a:t>
            </a:r>
          </a:p>
          <a:p>
            <a:r>
              <a:rPr lang="en-GB" sz="1200" dirty="0"/>
              <a:t>Monitoring and operation of AI-based services (incl. token cost) </a:t>
            </a:r>
          </a:p>
          <a:p>
            <a:r>
              <a:rPr lang="en-GB" sz="1200" dirty="0"/>
              <a:t>LLM management (incl. prompt </a:t>
            </a:r>
            <a:r>
              <a:rPr lang="en-GB" sz="1200" dirty="0" err="1"/>
              <a:t>mgmt</a:t>
            </a:r>
            <a:r>
              <a:rPr lang="en-GB" sz="1200" dirty="0"/>
              <a:t>)</a:t>
            </a:r>
            <a:endParaRPr lang="da-DK" sz="1200" dirty="0"/>
          </a:p>
          <a:p>
            <a:endParaRPr lang="da-DK" dirty="0"/>
          </a:p>
        </p:txBody>
      </p:sp>
      <p:sp>
        <p:nvSpPr>
          <p:cNvPr id="4" name="Slide Number Placeholder 3">
            <a:extLst>
              <a:ext uri="{FF2B5EF4-FFF2-40B4-BE49-F238E27FC236}">
                <a16:creationId xmlns:a16="http://schemas.microsoft.com/office/drawing/2014/main" id="{FE3136CB-7D0A-3C23-23B6-229FD4C21004}"/>
              </a:ext>
            </a:extLst>
          </p:cNvPr>
          <p:cNvSpPr>
            <a:spLocks noGrp="1"/>
          </p:cNvSpPr>
          <p:nvPr>
            <p:ph type="sldNum" sz="quarter" idx="5"/>
          </p:nvPr>
        </p:nvSpPr>
        <p:spPr/>
        <p:txBody>
          <a:bodyPr/>
          <a:lstStyle/>
          <a:p>
            <a:fld id="{34900F70-246A-764B-86A3-E73911D7B1A2}" type="slidenum">
              <a:rPr lang="en-GB" smtClean="0"/>
              <a:t>7</a:t>
            </a:fld>
            <a:endParaRPr lang="en-GB"/>
          </a:p>
        </p:txBody>
      </p:sp>
    </p:spTree>
    <p:extLst>
      <p:ext uri="{BB962C8B-B14F-4D97-AF65-F5344CB8AC3E}">
        <p14:creationId xmlns:p14="http://schemas.microsoft.com/office/powerpoint/2010/main" val="1086345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FE20B-96A5-B4E9-8BFB-30A59CC3D7A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F018D2E-899C-5044-7B29-46626A05A50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7B48448-4658-9F7D-A78F-CB853ED0B53F}"/>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197D230B-51D3-BBC7-68A6-D45C7B93CC73}"/>
              </a:ext>
            </a:extLst>
          </p:cNvPr>
          <p:cNvSpPr>
            <a:spLocks noGrp="1"/>
          </p:cNvSpPr>
          <p:nvPr>
            <p:ph type="sldNum" sz="quarter" idx="5"/>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34900F70-246A-764B-86A3-E73911D7B1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5"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857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Re-design model (Inspiration 2021.ai)</a:t>
            </a:r>
          </a:p>
          <a:p>
            <a:pPr marL="0" indent="0">
              <a:buNone/>
            </a:pPr>
            <a:endParaRPr lang="en-GB" dirty="0"/>
          </a:p>
          <a:p>
            <a:pPr marL="457200" indent="-457200">
              <a:buAutoNum type="arabicPeriod"/>
            </a:pPr>
            <a:endParaRPr lang="en-GB" dirty="0"/>
          </a:p>
          <a:p>
            <a:pPr marL="457200" indent="-457200">
              <a:buAutoNum type="arabicPeriod"/>
            </a:pPr>
            <a:endParaRPr lang="en-GB" dirty="0"/>
          </a:p>
          <a:p>
            <a:pPr marL="457200" indent="-457200">
              <a:buAutoNum type="arabicPeriod"/>
            </a:pPr>
            <a:endParaRPr lang="en-GB" dirty="0"/>
          </a:p>
          <a:p>
            <a:pPr marL="457200" indent="-457200">
              <a:buAutoNum type="arabicPeriod"/>
            </a:pPr>
            <a:endParaRPr lang="en-GB" dirty="0"/>
          </a:p>
          <a:p>
            <a:pPr marL="457200" indent="-457200">
              <a:buAutoNum type="arabicPeriod"/>
            </a:pPr>
            <a:r>
              <a:rPr lang="en-GB" dirty="0"/>
              <a:t>Core principle: Start simple with low risk. Slowly add complexity while keeping risk acceptable.</a:t>
            </a:r>
          </a:p>
          <a:p>
            <a:pPr marL="457200" indent="-457200">
              <a:buAutoNum type="arabicPeriod"/>
            </a:pPr>
            <a:r>
              <a:rPr lang="en-GB" dirty="0"/>
              <a:t>Focus on </a:t>
            </a:r>
            <a:r>
              <a:rPr lang="en-GB" b="1" dirty="0"/>
              <a:t>automation of (internal) workflows</a:t>
            </a:r>
            <a:r>
              <a:rPr lang="en-GB" dirty="0"/>
              <a:t>. Start with simple workflow steps that are repetitive and time-consuming (no need to change your processes or structures)</a:t>
            </a:r>
          </a:p>
          <a:p>
            <a:pPr marL="457200" indent="-457200">
              <a:buAutoNum type="arabicPeriod"/>
            </a:pPr>
            <a:r>
              <a:rPr lang="en-GB" dirty="0"/>
              <a:t>Move on to more </a:t>
            </a:r>
            <a:r>
              <a:rPr lang="en-GB" b="1" dirty="0"/>
              <a:t>internal complex workflows </a:t>
            </a:r>
            <a:r>
              <a:rPr lang="en-GB" dirty="0"/>
              <a:t>and get experience with handling ‘edge’-cases with AI</a:t>
            </a:r>
          </a:p>
          <a:p>
            <a:pPr marL="457200" indent="-457200">
              <a:buAutoNum type="arabicPeriod"/>
            </a:pPr>
            <a:r>
              <a:rPr lang="en-GB" b="1" dirty="0"/>
              <a:t>Extend you AI solutions </a:t>
            </a:r>
            <a:r>
              <a:rPr lang="en-GB" dirty="0"/>
              <a:t>(i.e. automate beyond your internal workflows towards your external partners in your supply chain and towards your customers)</a:t>
            </a:r>
            <a:endParaRPr lang="en-GB" b="1" dirty="0"/>
          </a:p>
          <a:p>
            <a:endParaRPr lang="da-DK" dirty="0"/>
          </a:p>
        </p:txBody>
      </p:sp>
      <p:sp>
        <p:nvSpPr>
          <p:cNvPr id="4" name="Slide Number Placeholder 3"/>
          <p:cNvSpPr>
            <a:spLocks noGrp="1"/>
          </p:cNvSpPr>
          <p:nvPr>
            <p:ph type="sldNum" sz="quarter" idx="5"/>
          </p:nvPr>
        </p:nvSpPr>
        <p:spPr/>
        <p:txBody>
          <a:bodyPr/>
          <a:lstStyle/>
          <a:p>
            <a:fld id="{34900F70-246A-764B-86A3-E73911D7B1A2}" type="slidenum">
              <a:rPr lang="en-GB" smtClean="0"/>
              <a:t>10</a:t>
            </a:fld>
            <a:endParaRPr lang="en-GB"/>
          </a:p>
        </p:txBody>
      </p:sp>
    </p:spTree>
    <p:extLst>
      <p:ext uri="{BB962C8B-B14F-4D97-AF65-F5344CB8AC3E}">
        <p14:creationId xmlns:p14="http://schemas.microsoft.com/office/powerpoint/2010/main" val="1574004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17.jpeg"/><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7E44-95FD-F19B-435B-5AAE5017B912}"/>
              </a:ext>
            </a:extLst>
          </p:cNvPr>
          <p:cNvSpPr>
            <a:spLocks noGrp="1"/>
          </p:cNvSpPr>
          <p:nvPr>
            <p:ph type="ctrTitle" hasCustomPrompt="1"/>
          </p:nvPr>
        </p:nvSpPr>
        <p:spPr>
          <a:xfrm>
            <a:off x="914400" y="1587600"/>
            <a:ext cx="5094000" cy="2437200"/>
          </a:xfrm>
        </p:spPr>
        <p:txBody>
          <a:bodyPr lIns="0" tIns="0" rIns="0" bIns="0" anchor="b"/>
          <a:lstStyle>
            <a:lvl1pPr algn="l">
              <a:lnSpc>
                <a:spcPts val="7000"/>
              </a:lnSpc>
              <a:defRPr sz="6000"/>
            </a:lvl1pPr>
          </a:lstStyle>
          <a:p>
            <a:r>
              <a:rPr lang="en-GB" dirty="0"/>
              <a:t>Title Text</a:t>
            </a:r>
          </a:p>
        </p:txBody>
      </p:sp>
      <p:sp>
        <p:nvSpPr>
          <p:cNvPr id="3" name="Subtitle 2">
            <a:extLst>
              <a:ext uri="{FF2B5EF4-FFF2-40B4-BE49-F238E27FC236}">
                <a16:creationId xmlns:a16="http://schemas.microsoft.com/office/drawing/2014/main" id="{939EBC20-68B9-133C-A498-D74F4205343A}"/>
              </a:ext>
            </a:extLst>
          </p:cNvPr>
          <p:cNvSpPr>
            <a:spLocks noGrp="1"/>
          </p:cNvSpPr>
          <p:nvPr>
            <p:ph type="subTitle" idx="1"/>
          </p:nvPr>
        </p:nvSpPr>
        <p:spPr>
          <a:xfrm>
            <a:off x="1562400" y="4114800"/>
            <a:ext cx="4446000" cy="2235600"/>
          </a:xfrm>
        </p:spPr>
        <p:txBody>
          <a:bodyPr>
            <a:normAutofit/>
          </a:bodyPr>
          <a:lstStyle>
            <a:lvl1pPr marL="0" indent="0" algn="l">
              <a:spcBef>
                <a:spcPts val="800"/>
              </a:spcBef>
              <a:spcAft>
                <a:spcPts val="800"/>
              </a:spcAft>
              <a:buNone/>
              <a:defRPr sz="1600"/>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64062EDE-A8D1-63C5-39B0-9CDE508D3C8F}"/>
              </a:ext>
            </a:extLst>
          </p:cNvPr>
          <p:cNvSpPr>
            <a:spLocks noGrp="1"/>
          </p:cNvSpPr>
          <p:nvPr>
            <p:ph type="sldNum" sz="quarter" idx="12"/>
          </p:nvPr>
        </p:nvSpPr>
        <p:spPr>
          <a:xfrm>
            <a:off x="507600" y="6282000"/>
            <a:ext cx="747600" cy="208800"/>
          </a:xfrm>
        </p:spPr>
        <p:txBody>
          <a:bodyPr/>
          <a:lstStyle/>
          <a:p>
            <a:fld id="{8EE15C3A-03EB-F44E-AF21-A5C71E373AA8}" type="slidenum">
              <a:rPr lang="en-GB" smtClean="0"/>
              <a:t>‹#›</a:t>
            </a:fld>
            <a:endParaRPr lang="en-GB"/>
          </a:p>
        </p:txBody>
      </p:sp>
      <p:sp>
        <p:nvSpPr>
          <p:cNvPr id="8" name="Text Placeholder 7">
            <a:extLst>
              <a:ext uri="{FF2B5EF4-FFF2-40B4-BE49-F238E27FC236}">
                <a16:creationId xmlns:a16="http://schemas.microsoft.com/office/drawing/2014/main" id="{EA504CEB-6C70-93C6-1077-ADD011CF4E8D}"/>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pic>
        <p:nvPicPr>
          <p:cNvPr id="11" name="Graphic 10">
            <a:extLst>
              <a:ext uri="{FF2B5EF4-FFF2-40B4-BE49-F238E27FC236}">
                <a16:creationId xmlns:a16="http://schemas.microsoft.com/office/drawing/2014/main" id="{7E2D6BB3-6B1F-4E70-2E80-E99B2BB8063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98000" y="6350400"/>
            <a:ext cx="747600" cy="75600"/>
          </a:xfrm>
          <a:prstGeom prst="rect">
            <a:avLst/>
          </a:prstGeom>
        </p:spPr>
      </p:pic>
      <p:sp>
        <p:nvSpPr>
          <p:cNvPr id="13" name="Content Placeholder 12">
            <a:extLst>
              <a:ext uri="{FF2B5EF4-FFF2-40B4-BE49-F238E27FC236}">
                <a16:creationId xmlns:a16="http://schemas.microsoft.com/office/drawing/2014/main" id="{7D035DCD-8F63-7088-C13F-297DBC293C6F}"/>
              </a:ext>
            </a:extLst>
          </p:cNvPr>
          <p:cNvSpPr>
            <a:spLocks noGrp="1"/>
          </p:cNvSpPr>
          <p:nvPr>
            <p:ph sz="quarter" idx="14" hasCustomPrompt="1"/>
          </p:nvPr>
        </p:nvSpPr>
        <p:spPr>
          <a:xfrm>
            <a:off x="914400" y="4315206"/>
            <a:ext cx="457200" cy="25200"/>
          </a:xfrm>
          <a:solidFill>
            <a:schemeClr val="accent1"/>
          </a:solidFill>
        </p:spPr>
        <p:txBody>
          <a:bodyPr lIns="0" tIns="0" rIns="0" bIns="0">
            <a:noAutofit/>
          </a:bodyPr>
          <a:lstStyle>
            <a:lvl1pPr marL="0" indent="0">
              <a:buNone/>
              <a:defRPr/>
            </a:lvl1pPr>
          </a:lstStyle>
          <a:p>
            <a:pPr lvl="0"/>
            <a:r>
              <a:rPr lang="en-GB" dirty="0"/>
              <a:t> </a:t>
            </a:r>
          </a:p>
        </p:txBody>
      </p:sp>
      <p:sp>
        <p:nvSpPr>
          <p:cNvPr id="16" name="Picture Placeholder 15">
            <a:extLst>
              <a:ext uri="{FF2B5EF4-FFF2-40B4-BE49-F238E27FC236}">
                <a16:creationId xmlns:a16="http://schemas.microsoft.com/office/drawing/2014/main" id="{2D696816-5848-904E-9EC0-7D13D2AD1FD9}"/>
              </a:ext>
            </a:extLst>
          </p:cNvPr>
          <p:cNvSpPr>
            <a:spLocks noGrp="1"/>
          </p:cNvSpPr>
          <p:nvPr>
            <p:ph type="pic" sz="quarter" idx="15" hasCustomPrompt="1"/>
          </p:nvPr>
        </p:nvSpPr>
        <p:spPr>
          <a:xfrm>
            <a:off x="6656400" y="-608400"/>
            <a:ext cx="6145200" cy="6577200"/>
          </a:xfrm>
          <a:prstGeom prst="roundRect">
            <a:avLst>
              <a:gd name="adj" fmla="val 9302"/>
            </a:avLst>
          </a:prstGeom>
          <a:blipFill dpi="0" rotWithShape="1">
            <a:blip r:embed="rId5"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Tree>
    <p:extLst>
      <p:ext uri="{BB962C8B-B14F-4D97-AF65-F5344CB8AC3E}">
        <p14:creationId xmlns:p14="http://schemas.microsoft.com/office/powerpoint/2010/main" val="3094011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0% Image on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3A77A74-5B60-35F0-29F1-5435BA5EFBEE}"/>
              </a:ext>
            </a:extLst>
          </p:cNvPr>
          <p:cNvSpPr>
            <a:spLocks noGrp="1"/>
          </p:cNvSpPr>
          <p:nvPr>
            <p:ph type="pic" sz="quarter" idx="14" hasCustomPrompt="1"/>
          </p:nvPr>
        </p:nvSpPr>
        <p:spPr>
          <a:xfrm>
            <a:off x="1" y="0"/>
            <a:ext cx="4064399"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4978800" y="1105200"/>
            <a:ext cx="6300000" cy="914400"/>
          </a:xfrm>
        </p:spPr>
        <p:txBody>
          <a:bodyPr lIns="0" tIns="0" rIns="0" bIns="0" anchor="t">
            <a:normAutofit/>
          </a:bodyPr>
          <a:lstStyle/>
          <a:p>
            <a:r>
              <a:rPr lang="en-GB" dirty="0"/>
              <a:t>Title Text</a:t>
            </a:r>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4978800" y="730800"/>
            <a:ext cx="63000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4978800" y="1976401"/>
            <a:ext cx="6300000" cy="349199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Rectangle 2">
            <a:extLst>
              <a:ext uri="{FF2B5EF4-FFF2-40B4-BE49-F238E27FC236}">
                <a16:creationId xmlns:a16="http://schemas.microsoft.com/office/drawing/2014/main" id="{AC7F7E27-5A6C-5A3E-585E-6896577BDD3B}"/>
              </a:ext>
            </a:extLst>
          </p:cNvPr>
          <p:cNvSpPr/>
          <p:nvPr userDrawn="1"/>
        </p:nvSpPr>
        <p:spPr>
          <a:xfrm>
            <a:off x="3250799" y="0"/>
            <a:ext cx="813600" cy="6858000"/>
          </a:xfrm>
          <a:prstGeom prst="rect">
            <a:avLst/>
          </a:prstGeom>
          <a:gradFill>
            <a:gsLst>
              <a:gs pos="100000">
                <a:schemeClr val="tx1">
                  <a:alpha val="30000"/>
                </a:schemeClr>
              </a:gs>
              <a:gs pos="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pic>
        <p:nvPicPr>
          <p:cNvPr id="9" name="Graphic 8">
            <a:extLst>
              <a:ext uri="{FF2B5EF4-FFF2-40B4-BE49-F238E27FC236}">
                <a16:creationId xmlns:a16="http://schemas.microsoft.com/office/drawing/2014/main" id="{ACF94E32-058A-5811-4742-0F8908F8DE3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98000" y="6350400"/>
            <a:ext cx="747600" cy="75600"/>
          </a:xfrm>
          <a:prstGeom prst="rect">
            <a:avLst/>
          </a:prstGeom>
        </p:spPr>
      </p:pic>
    </p:spTree>
    <p:extLst>
      <p:ext uri="{BB962C8B-B14F-4D97-AF65-F5344CB8AC3E}">
        <p14:creationId xmlns:p14="http://schemas.microsoft.com/office/powerpoint/2010/main" val="236461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pic>
        <p:nvPicPr>
          <p:cNvPr id="7" name="Graphic 6">
            <a:extLst>
              <a:ext uri="{FF2B5EF4-FFF2-40B4-BE49-F238E27FC236}">
                <a16:creationId xmlns:a16="http://schemas.microsoft.com/office/drawing/2014/main" id="{765C3CF2-2994-4E48-87A9-B524401D7E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8000" y="6350400"/>
            <a:ext cx="747600" cy="75600"/>
          </a:xfrm>
          <a:prstGeom prst="rect">
            <a:avLst/>
          </a:prstGeom>
        </p:spPr>
      </p:pic>
      <p:sp>
        <p:nvSpPr>
          <p:cNvPr id="13" name="Text Placeholder 2">
            <a:extLst>
              <a:ext uri="{FF2B5EF4-FFF2-40B4-BE49-F238E27FC236}">
                <a16:creationId xmlns:a16="http://schemas.microsoft.com/office/drawing/2014/main" id="{42421602-E917-A82E-A456-B145976D5D8F}"/>
              </a:ext>
            </a:extLst>
          </p:cNvPr>
          <p:cNvSpPr>
            <a:spLocks noGrp="1"/>
          </p:cNvSpPr>
          <p:nvPr>
            <p:ph idx="1" hasCustomPrompt="1"/>
          </p:nvPr>
        </p:nvSpPr>
        <p:spPr>
          <a:xfrm>
            <a:off x="1583400" y="964800"/>
            <a:ext cx="9025200" cy="3456000"/>
          </a:xfrm>
          <a:prstGeom prst="rect">
            <a:avLst/>
          </a:prstGeom>
        </p:spPr>
        <p:txBody>
          <a:bodyPr vert="horz" lIns="0" tIns="0" rIns="0" bIns="0" rtlCol="0" anchor="b">
            <a:normAutofit/>
          </a:bodyPr>
          <a:lstStyle>
            <a:lvl1pPr marL="0" indent="0">
              <a:lnSpc>
                <a:spcPct val="100000"/>
              </a:lnSpc>
              <a:buNone/>
              <a:defRPr sz="6000" b="1" i="0">
                <a:solidFill>
                  <a:schemeClr val="accent1"/>
                </a:solidFill>
                <a:latin typeface="Caveat" pitchFamily="2" charset="0"/>
              </a:defRPr>
            </a:lvl1pPr>
          </a:lstStyle>
          <a:p>
            <a:pPr lvl="0"/>
            <a:r>
              <a:rPr lang="en-GB" dirty="0"/>
              <a:t>“Insert your quote here”</a:t>
            </a:r>
          </a:p>
        </p:txBody>
      </p:sp>
      <p:sp>
        <p:nvSpPr>
          <p:cNvPr id="4" name="Picture Placeholder 3">
            <a:extLst>
              <a:ext uri="{FF2B5EF4-FFF2-40B4-BE49-F238E27FC236}">
                <a16:creationId xmlns:a16="http://schemas.microsoft.com/office/drawing/2014/main" id="{6961BDE4-B79C-DC79-016F-2071F5163964}"/>
              </a:ext>
            </a:extLst>
          </p:cNvPr>
          <p:cNvSpPr>
            <a:spLocks noGrp="1" noChangeAspect="1"/>
          </p:cNvSpPr>
          <p:nvPr>
            <p:ph type="pic" sz="quarter" idx="14" hasCustomPrompt="1"/>
          </p:nvPr>
        </p:nvSpPr>
        <p:spPr>
          <a:xfrm>
            <a:off x="1583401" y="4863600"/>
            <a:ext cx="633599" cy="633600"/>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
        <p:nvSpPr>
          <p:cNvPr id="9" name="Text Placeholder 7">
            <a:extLst>
              <a:ext uri="{FF2B5EF4-FFF2-40B4-BE49-F238E27FC236}">
                <a16:creationId xmlns:a16="http://schemas.microsoft.com/office/drawing/2014/main" id="{AD25B838-8302-B153-06DA-827565D5E24A}"/>
              </a:ext>
            </a:extLst>
          </p:cNvPr>
          <p:cNvSpPr>
            <a:spLocks noGrp="1"/>
          </p:cNvSpPr>
          <p:nvPr>
            <p:ph type="body" sz="quarter" idx="15" hasCustomPrompt="1"/>
          </p:nvPr>
        </p:nvSpPr>
        <p:spPr>
          <a:xfrm>
            <a:off x="2519400" y="4863600"/>
            <a:ext cx="8089200" cy="216000"/>
          </a:xfrm>
        </p:spPr>
        <p:txBody>
          <a:bodyPr lIns="0" tIns="0" rIns="0" bIns="0" anchor="ctr">
            <a:normAutofit/>
          </a:bodyPr>
          <a:lstStyle>
            <a:lvl1pPr marL="0" indent="0">
              <a:lnSpc>
                <a:spcPct val="100000"/>
              </a:lnSpc>
              <a:buNone/>
              <a:defRPr sz="700" b="1" i="0" spc="150" baseline="0">
                <a:solidFill>
                  <a:schemeClr val="accent1"/>
                </a:solidFill>
                <a:latin typeface="Poppins SemiBold" pitchFamily="2" charset="77"/>
                <a:cs typeface="Poppins SemiBold" pitchFamily="2" charset="77"/>
              </a:defRPr>
            </a:lvl1pPr>
          </a:lstStyle>
          <a:p>
            <a:pPr lvl="0"/>
            <a:r>
              <a:rPr lang="en-GB" dirty="0"/>
              <a:t>TITLE</a:t>
            </a:r>
          </a:p>
        </p:txBody>
      </p:sp>
      <p:sp>
        <p:nvSpPr>
          <p:cNvPr id="10" name="Text Placeholder 9">
            <a:extLst>
              <a:ext uri="{FF2B5EF4-FFF2-40B4-BE49-F238E27FC236}">
                <a16:creationId xmlns:a16="http://schemas.microsoft.com/office/drawing/2014/main" id="{2A973287-62BA-0B16-16BF-6F5146423896}"/>
              </a:ext>
            </a:extLst>
          </p:cNvPr>
          <p:cNvSpPr>
            <a:spLocks noGrp="1"/>
          </p:cNvSpPr>
          <p:nvPr>
            <p:ph type="body" sz="quarter" idx="16" hasCustomPrompt="1"/>
          </p:nvPr>
        </p:nvSpPr>
        <p:spPr>
          <a:xfrm>
            <a:off x="2519400" y="5068800"/>
            <a:ext cx="8089863" cy="446400"/>
          </a:xfrm>
        </p:spPr>
        <p:txBody>
          <a:bodyPr lIns="0" tIns="0" rIns="0" bIns="0" anchor="ctr"/>
          <a:lstStyle>
            <a:lvl1pPr marL="0" indent="0">
              <a:buNone/>
              <a:defRPr>
                <a:solidFill>
                  <a:srgbClr val="2C3A41"/>
                </a:solidFill>
              </a:defRPr>
            </a:lvl1pPr>
          </a:lstStyle>
          <a:p>
            <a:pPr lvl="0"/>
            <a:r>
              <a:rPr lang="en-GB" dirty="0"/>
              <a:t>Full Name</a:t>
            </a:r>
          </a:p>
        </p:txBody>
      </p:sp>
    </p:spTree>
    <p:extLst>
      <p:ext uri="{BB962C8B-B14F-4D97-AF65-F5344CB8AC3E}">
        <p14:creationId xmlns:p14="http://schemas.microsoft.com/office/powerpoint/2010/main" val="2313420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914400" y="1105200"/>
            <a:ext cx="5727600" cy="914400"/>
          </a:xfrm>
        </p:spPr>
        <p:txBody>
          <a:bodyPr lIns="0" tIns="0" rIns="0" bIns="0" anchor="t">
            <a:normAutofit/>
          </a:bodyPr>
          <a:lstStyle/>
          <a:p>
            <a:r>
              <a:rPr lang="en-GB" dirty="0"/>
              <a:t>Title Text</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1976400"/>
            <a:ext cx="5727600" cy="2462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icture Placeholder 3">
            <a:extLst>
              <a:ext uri="{FF2B5EF4-FFF2-40B4-BE49-F238E27FC236}">
                <a16:creationId xmlns:a16="http://schemas.microsoft.com/office/drawing/2014/main" id="{53A77A74-5B60-35F0-29F1-5435BA5EFBEE}"/>
              </a:ext>
            </a:extLst>
          </p:cNvPr>
          <p:cNvSpPr>
            <a:spLocks noGrp="1"/>
          </p:cNvSpPr>
          <p:nvPr>
            <p:ph type="pic" sz="quarter" idx="14" hasCustomPrompt="1"/>
          </p:nvPr>
        </p:nvSpPr>
        <p:spPr>
          <a:xfrm>
            <a:off x="7250400" y="406800"/>
            <a:ext cx="4532400" cy="6044400"/>
          </a:xfrm>
          <a:prstGeom prst="roundRect">
            <a:avLst>
              <a:gd name="adj" fmla="val 4456"/>
            </a:avLst>
          </a:prstGeom>
          <a:gradFill>
            <a:gsLst>
              <a:gs pos="0">
                <a:schemeClr val="accent4"/>
              </a:gs>
              <a:gs pos="100000">
                <a:schemeClr val="accent3"/>
              </a:gs>
            </a:gsLst>
            <a:lin ang="8100000" scaled="0"/>
          </a:gradFill>
        </p:spPr>
        <p:txBody>
          <a:bodyPr/>
          <a:lstStyle>
            <a:lvl1pPr marL="0" indent="0">
              <a:buNone/>
              <a:defRPr/>
            </a:lvl1pPr>
          </a:lstStyle>
          <a:p>
            <a:r>
              <a:rPr lang="en-GB"/>
              <a:t> </a:t>
            </a:r>
          </a:p>
        </p:txBody>
      </p:sp>
      <p:sp>
        <p:nvSpPr>
          <p:cNvPr id="7" name="Text Placeholder 6">
            <a:extLst>
              <a:ext uri="{FF2B5EF4-FFF2-40B4-BE49-F238E27FC236}">
                <a16:creationId xmlns:a16="http://schemas.microsoft.com/office/drawing/2014/main" id="{7F298090-8651-E5F1-0C7F-D99451687ACD}"/>
              </a:ext>
            </a:extLst>
          </p:cNvPr>
          <p:cNvSpPr>
            <a:spLocks noGrp="1"/>
          </p:cNvSpPr>
          <p:nvPr>
            <p:ph type="body" sz="quarter" idx="15" hasCustomPrompt="1"/>
          </p:nvPr>
        </p:nvSpPr>
        <p:spPr>
          <a:xfrm>
            <a:off x="913800" y="4978800"/>
            <a:ext cx="1904400" cy="1011600"/>
          </a:xfrm>
        </p:spPr>
        <p:txBody>
          <a:bodyPr lIns="0" tIns="0" rIns="0" bIns="0" anchor="ctr">
            <a:normAutofit/>
          </a:bodyPr>
          <a:lstStyle>
            <a:lvl1pPr marL="0" indent="0">
              <a:lnSpc>
                <a:spcPct val="100000"/>
              </a:lnSpc>
              <a:buNone/>
              <a:defRPr sz="4000" b="1" i="0">
                <a:solidFill>
                  <a:srgbClr val="2C3A41"/>
                </a:solidFill>
                <a:latin typeface="Poppins SemiBold" pitchFamily="2" charset="77"/>
                <a:cs typeface="Poppins SemiBold" pitchFamily="2" charset="77"/>
              </a:defRPr>
            </a:lvl1pPr>
          </a:lstStyle>
          <a:p>
            <a:pPr lvl="0"/>
            <a:r>
              <a:rPr lang="en-GB" dirty="0"/>
              <a:t>828</a:t>
            </a:r>
          </a:p>
        </p:txBody>
      </p:sp>
      <p:sp>
        <p:nvSpPr>
          <p:cNvPr id="9" name="Text Placeholder 8">
            <a:extLst>
              <a:ext uri="{FF2B5EF4-FFF2-40B4-BE49-F238E27FC236}">
                <a16:creationId xmlns:a16="http://schemas.microsoft.com/office/drawing/2014/main" id="{26923743-222E-F65F-9F14-D76010623E78}"/>
              </a:ext>
            </a:extLst>
          </p:cNvPr>
          <p:cNvSpPr>
            <a:spLocks noGrp="1"/>
          </p:cNvSpPr>
          <p:nvPr>
            <p:ph type="body" sz="quarter" idx="16" hasCustomPrompt="1"/>
          </p:nvPr>
        </p:nvSpPr>
        <p:spPr>
          <a:xfrm>
            <a:off x="914400" y="5893200"/>
            <a:ext cx="1904400" cy="367200"/>
          </a:xfrm>
        </p:spPr>
        <p:txBody>
          <a:bodyPr lIns="0" tIns="0" rIns="0" bIns="0" anchor="t">
            <a:normAutofit/>
          </a:bodyPr>
          <a:lstStyle>
            <a:lvl1pPr marL="0" indent="0">
              <a:lnSpc>
                <a:spcPct val="100000"/>
              </a:lnSpc>
              <a:buNone/>
              <a:defRPr sz="1000" b="1" i="0" spc="150" baseline="0">
                <a:solidFill>
                  <a:srgbClr val="2C3A41">
                    <a:alpha val="60000"/>
                  </a:srgbClr>
                </a:solidFill>
                <a:latin typeface="Poppins SemiBold" pitchFamily="2" charset="77"/>
                <a:cs typeface="Poppins SemiBold" pitchFamily="2" charset="77"/>
              </a:defRPr>
            </a:lvl1pPr>
          </a:lstStyle>
          <a:p>
            <a:pPr lvl="0"/>
            <a:r>
              <a:rPr lang="en-GB" dirty="0"/>
              <a:t>LABEL</a:t>
            </a:r>
          </a:p>
        </p:txBody>
      </p:sp>
      <p:sp>
        <p:nvSpPr>
          <p:cNvPr id="11" name="Text Placeholder 6">
            <a:extLst>
              <a:ext uri="{FF2B5EF4-FFF2-40B4-BE49-F238E27FC236}">
                <a16:creationId xmlns:a16="http://schemas.microsoft.com/office/drawing/2014/main" id="{2C71330D-C9D8-1983-4EE0-713A1525E619}"/>
              </a:ext>
            </a:extLst>
          </p:cNvPr>
          <p:cNvSpPr>
            <a:spLocks noGrp="1"/>
          </p:cNvSpPr>
          <p:nvPr>
            <p:ph type="body" sz="quarter" idx="17" hasCustomPrompt="1"/>
          </p:nvPr>
        </p:nvSpPr>
        <p:spPr>
          <a:xfrm>
            <a:off x="2818200" y="4978800"/>
            <a:ext cx="1904400" cy="1011600"/>
          </a:xfrm>
        </p:spPr>
        <p:txBody>
          <a:bodyPr lIns="0" tIns="0" rIns="0" bIns="0" anchor="ctr">
            <a:normAutofit/>
          </a:bodyPr>
          <a:lstStyle>
            <a:lvl1pPr marL="0" indent="0">
              <a:lnSpc>
                <a:spcPct val="100000"/>
              </a:lnSpc>
              <a:buNone/>
              <a:defRPr sz="4000" b="1" i="0">
                <a:solidFill>
                  <a:srgbClr val="2C3A41"/>
                </a:solidFill>
                <a:latin typeface="Poppins SemiBold" pitchFamily="2" charset="77"/>
                <a:cs typeface="Poppins SemiBold" pitchFamily="2" charset="77"/>
              </a:defRPr>
            </a:lvl1pPr>
          </a:lstStyle>
          <a:p>
            <a:pPr lvl="0"/>
            <a:r>
              <a:rPr lang="en-GB" dirty="0"/>
              <a:t>3</a:t>
            </a:r>
          </a:p>
        </p:txBody>
      </p:sp>
      <p:sp>
        <p:nvSpPr>
          <p:cNvPr id="12" name="Text Placeholder 8">
            <a:extLst>
              <a:ext uri="{FF2B5EF4-FFF2-40B4-BE49-F238E27FC236}">
                <a16:creationId xmlns:a16="http://schemas.microsoft.com/office/drawing/2014/main" id="{E56CDF55-D0FC-8B0C-9C74-CCD779EF70F9}"/>
              </a:ext>
            </a:extLst>
          </p:cNvPr>
          <p:cNvSpPr>
            <a:spLocks noGrp="1"/>
          </p:cNvSpPr>
          <p:nvPr>
            <p:ph type="body" sz="quarter" idx="18" hasCustomPrompt="1"/>
          </p:nvPr>
        </p:nvSpPr>
        <p:spPr>
          <a:xfrm>
            <a:off x="2818800" y="5893200"/>
            <a:ext cx="1904400" cy="367200"/>
          </a:xfrm>
        </p:spPr>
        <p:txBody>
          <a:bodyPr lIns="0" tIns="0" rIns="0" bIns="0" anchor="t">
            <a:normAutofit/>
          </a:bodyPr>
          <a:lstStyle>
            <a:lvl1pPr marL="0" indent="0">
              <a:lnSpc>
                <a:spcPct val="100000"/>
              </a:lnSpc>
              <a:buNone/>
              <a:defRPr sz="1000" b="1" i="0" spc="150" baseline="0">
                <a:solidFill>
                  <a:srgbClr val="2C3A41">
                    <a:alpha val="60000"/>
                  </a:srgbClr>
                </a:solidFill>
                <a:latin typeface="Poppins SemiBold" pitchFamily="2" charset="77"/>
                <a:cs typeface="Poppins SemiBold" pitchFamily="2" charset="77"/>
              </a:defRPr>
            </a:lvl1pPr>
          </a:lstStyle>
          <a:p>
            <a:pPr lvl="0"/>
            <a:r>
              <a:rPr lang="en-GB" dirty="0"/>
              <a:t>LABEL</a:t>
            </a:r>
          </a:p>
        </p:txBody>
      </p:sp>
      <p:sp>
        <p:nvSpPr>
          <p:cNvPr id="14" name="Text Placeholder 6">
            <a:extLst>
              <a:ext uri="{FF2B5EF4-FFF2-40B4-BE49-F238E27FC236}">
                <a16:creationId xmlns:a16="http://schemas.microsoft.com/office/drawing/2014/main" id="{379B0230-114E-642F-E3FF-F408088C4642}"/>
              </a:ext>
            </a:extLst>
          </p:cNvPr>
          <p:cNvSpPr>
            <a:spLocks noGrp="1"/>
          </p:cNvSpPr>
          <p:nvPr>
            <p:ph type="body" sz="quarter" idx="19" hasCustomPrompt="1"/>
          </p:nvPr>
        </p:nvSpPr>
        <p:spPr>
          <a:xfrm>
            <a:off x="4721400" y="4978800"/>
            <a:ext cx="1904400" cy="1011600"/>
          </a:xfrm>
        </p:spPr>
        <p:txBody>
          <a:bodyPr lIns="0" tIns="0" rIns="0" bIns="0" anchor="ctr">
            <a:normAutofit/>
          </a:bodyPr>
          <a:lstStyle>
            <a:lvl1pPr marL="0" indent="0">
              <a:lnSpc>
                <a:spcPct val="100000"/>
              </a:lnSpc>
              <a:buNone/>
              <a:defRPr sz="4000" b="1" i="0">
                <a:solidFill>
                  <a:srgbClr val="2C3A41"/>
                </a:solidFill>
                <a:latin typeface="Poppins SemiBold" pitchFamily="2" charset="77"/>
                <a:cs typeface="Poppins SemiBold" pitchFamily="2" charset="77"/>
              </a:defRPr>
            </a:lvl1pPr>
          </a:lstStyle>
          <a:p>
            <a:pPr lvl="0"/>
            <a:r>
              <a:rPr lang="en-GB" dirty="0"/>
              <a:t>16</a:t>
            </a:r>
          </a:p>
        </p:txBody>
      </p:sp>
      <p:sp>
        <p:nvSpPr>
          <p:cNvPr id="15" name="Text Placeholder 8">
            <a:extLst>
              <a:ext uri="{FF2B5EF4-FFF2-40B4-BE49-F238E27FC236}">
                <a16:creationId xmlns:a16="http://schemas.microsoft.com/office/drawing/2014/main" id="{45C60E47-08B4-B051-38FE-3F3350DDB3A6}"/>
              </a:ext>
            </a:extLst>
          </p:cNvPr>
          <p:cNvSpPr>
            <a:spLocks noGrp="1"/>
          </p:cNvSpPr>
          <p:nvPr>
            <p:ph type="body" sz="quarter" idx="20" hasCustomPrompt="1"/>
          </p:nvPr>
        </p:nvSpPr>
        <p:spPr>
          <a:xfrm>
            <a:off x="4722000" y="5893200"/>
            <a:ext cx="1904400" cy="367200"/>
          </a:xfrm>
        </p:spPr>
        <p:txBody>
          <a:bodyPr lIns="0" tIns="0" rIns="0" bIns="0" anchor="t">
            <a:normAutofit/>
          </a:bodyPr>
          <a:lstStyle>
            <a:lvl1pPr marL="0" indent="0">
              <a:lnSpc>
                <a:spcPct val="100000"/>
              </a:lnSpc>
              <a:buNone/>
              <a:defRPr sz="1000" b="1" i="0" spc="150" baseline="0">
                <a:solidFill>
                  <a:srgbClr val="2C3A41">
                    <a:alpha val="60000"/>
                  </a:srgbClr>
                </a:solidFill>
                <a:latin typeface="Poppins SemiBold" pitchFamily="2" charset="77"/>
                <a:cs typeface="Poppins SemiBold" pitchFamily="2" charset="77"/>
              </a:defRPr>
            </a:lvl1pPr>
          </a:lstStyle>
          <a:p>
            <a:pPr lvl="0"/>
            <a:r>
              <a:rPr lang="en-GB" dirty="0"/>
              <a:t>LABEL</a:t>
            </a:r>
          </a:p>
        </p:txBody>
      </p:sp>
    </p:spTree>
    <p:extLst>
      <p:ext uri="{BB962C8B-B14F-4D97-AF65-F5344CB8AC3E}">
        <p14:creationId xmlns:p14="http://schemas.microsoft.com/office/powerpoint/2010/main" val="3295776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umber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914400" y="1105200"/>
            <a:ext cx="5727600" cy="914400"/>
          </a:xfrm>
        </p:spPr>
        <p:txBody>
          <a:bodyPr lIns="0" tIns="0" rIns="0" bIns="0" anchor="t">
            <a:normAutofit/>
          </a:bodyPr>
          <a:lstStyle/>
          <a:p>
            <a:r>
              <a:rPr lang="en-GB" dirty="0"/>
              <a:t>Title Text</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1976400"/>
            <a:ext cx="5727600" cy="2462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 Placeholder 6">
            <a:extLst>
              <a:ext uri="{FF2B5EF4-FFF2-40B4-BE49-F238E27FC236}">
                <a16:creationId xmlns:a16="http://schemas.microsoft.com/office/drawing/2014/main" id="{7F298090-8651-E5F1-0C7F-D99451687ACD}"/>
              </a:ext>
            </a:extLst>
          </p:cNvPr>
          <p:cNvSpPr>
            <a:spLocks noGrp="1"/>
          </p:cNvSpPr>
          <p:nvPr>
            <p:ph type="body" sz="quarter" idx="15" hasCustomPrompt="1"/>
          </p:nvPr>
        </p:nvSpPr>
        <p:spPr>
          <a:xfrm>
            <a:off x="913800" y="4978800"/>
            <a:ext cx="1738800" cy="1011600"/>
          </a:xfrm>
        </p:spPr>
        <p:txBody>
          <a:bodyPr lIns="0" tIns="0" rIns="0" bIns="0" anchor="ctr">
            <a:normAutofit/>
          </a:bodyPr>
          <a:lstStyle>
            <a:lvl1pPr marL="0" indent="0">
              <a:lnSpc>
                <a:spcPct val="100000"/>
              </a:lnSpc>
              <a:buNone/>
              <a:defRPr sz="5000" b="1" i="0">
                <a:solidFill>
                  <a:srgbClr val="2C3A41"/>
                </a:solidFill>
                <a:latin typeface="Poppins SemiBold" pitchFamily="2" charset="77"/>
                <a:cs typeface="Poppins SemiBold" pitchFamily="2" charset="77"/>
              </a:defRPr>
            </a:lvl1pPr>
          </a:lstStyle>
          <a:p>
            <a:pPr lvl="0"/>
            <a:r>
              <a:rPr lang="en-GB" dirty="0"/>
              <a:t>828</a:t>
            </a:r>
          </a:p>
        </p:txBody>
      </p:sp>
      <p:sp>
        <p:nvSpPr>
          <p:cNvPr id="9" name="Text Placeholder 8">
            <a:extLst>
              <a:ext uri="{FF2B5EF4-FFF2-40B4-BE49-F238E27FC236}">
                <a16:creationId xmlns:a16="http://schemas.microsoft.com/office/drawing/2014/main" id="{26923743-222E-F65F-9F14-D76010623E78}"/>
              </a:ext>
            </a:extLst>
          </p:cNvPr>
          <p:cNvSpPr>
            <a:spLocks noGrp="1"/>
          </p:cNvSpPr>
          <p:nvPr>
            <p:ph type="body" sz="quarter" idx="16" hasCustomPrompt="1"/>
          </p:nvPr>
        </p:nvSpPr>
        <p:spPr>
          <a:xfrm>
            <a:off x="914400" y="5893200"/>
            <a:ext cx="1738800" cy="241200"/>
          </a:xfrm>
        </p:spPr>
        <p:txBody>
          <a:bodyPr lIns="0" tIns="0" rIns="0" bIns="0" anchor="ctr">
            <a:normAutofit/>
          </a:bodyPr>
          <a:lstStyle>
            <a:lvl1pPr marL="0" indent="0">
              <a:lnSpc>
                <a:spcPct val="100000"/>
              </a:lnSpc>
              <a:buNone/>
              <a:defRPr sz="1000" b="1" i="0" spc="150" baseline="0">
                <a:solidFill>
                  <a:srgbClr val="2C3A41">
                    <a:alpha val="60000"/>
                  </a:srgbClr>
                </a:solidFill>
                <a:latin typeface="Poppins SemiBold" pitchFamily="2" charset="77"/>
                <a:cs typeface="Poppins SemiBold" pitchFamily="2" charset="77"/>
              </a:defRPr>
            </a:lvl1pPr>
          </a:lstStyle>
          <a:p>
            <a:pPr lvl="0"/>
            <a:r>
              <a:rPr lang="en-GB" dirty="0"/>
              <a:t>LABEL</a:t>
            </a:r>
          </a:p>
        </p:txBody>
      </p:sp>
      <p:sp>
        <p:nvSpPr>
          <p:cNvPr id="11" name="Text Placeholder 6">
            <a:extLst>
              <a:ext uri="{FF2B5EF4-FFF2-40B4-BE49-F238E27FC236}">
                <a16:creationId xmlns:a16="http://schemas.microsoft.com/office/drawing/2014/main" id="{2C71330D-C9D8-1983-4EE0-713A1525E619}"/>
              </a:ext>
            </a:extLst>
          </p:cNvPr>
          <p:cNvSpPr>
            <a:spLocks noGrp="1"/>
          </p:cNvSpPr>
          <p:nvPr>
            <p:ph type="body" sz="quarter" idx="17" hasCustomPrompt="1"/>
          </p:nvPr>
        </p:nvSpPr>
        <p:spPr>
          <a:xfrm>
            <a:off x="2652600" y="4978800"/>
            <a:ext cx="1738800" cy="1011600"/>
          </a:xfrm>
        </p:spPr>
        <p:txBody>
          <a:bodyPr lIns="0" tIns="0" rIns="0" bIns="0" anchor="ctr">
            <a:normAutofit/>
          </a:bodyPr>
          <a:lstStyle>
            <a:lvl1pPr marL="0" indent="0">
              <a:lnSpc>
                <a:spcPct val="100000"/>
              </a:lnSpc>
              <a:buNone/>
              <a:defRPr sz="5000" b="1" i="0">
                <a:solidFill>
                  <a:srgbClr val="2C3A41"/>
                </a:solidFill>
                <a:latin typeface="Poppins SemiBold" pitchFamily="2" charset="77"/>
                <a:cs typeface="Poppins SemiBold" pitchFamily="2" charset="77"/>
              </a:defRPr>
            </a:lvl1pPr>
          </a:lstStyle>
          <a:p>
            <a:pPr lvl="0"/>
            <a:r>
              <a:rPr lang="en-GB" dirty="0"/>
              <a:t>3</a:t>
            </a:r>
          </a:p>
        </p:txBody>
      </p:sp>
      <p:sp>
        <p:nvSpPr>
          <p:cNvPr id="12" name="Text Placeholder 8">
            <a:extLst>
              <a:ext uri="{FF2B5EF4-FFF2-40B4-BE49-F238E27FC236}">
                <a16:creationId xmlns:a16="http://schemas.microsoft.com/office/drawing/2014/main" id="{E56CDF55-D0FC-8B0C-9C74-CCD779EF70F9}"/>
              </a:ext>
            </a:extLst>
          </p:cNvPr>
          <p:cNvSpPr>
            <a:spLocks noGrp="1"/>
          </p:cNvSpPr>
          <p:nvPr>
            <p:ph type="body" sz="quarter" idx="18" hasCustomPrompt="1"/>
          </p:nvPr>
        </p:nvSpPr>
        <p:spPr>
          <a:xfrm>
            <a:off x="2653200" y="5893200"/>
            <a:ext cx="1738800" cy="241200"/>
          </a:xfrm>
        </p:spPr>
        <p:txBody>
          <a:bodyPr lIns="0" tIns="0" rIns="0" bIns="0" anchor="ctr">
            <a:normAutofit/>
          </a:bodyPr>
          <a:lstStyle>
            <a:lvl1pPr marL="0" indent="0">
              <a:lnSpc>
                <a:spcPct val="100000"/>
              </a:lnSpc>
              <a:buNone/>
              <a:defRPr sz="1000" b="1" i="0" spc="150" baseline="0">
                <a:solidFill>
                  <a:srgbClr val="2C3A41">
                    <a:alpha val="60000"/>
                  </a:srgbClr>
                </a:solidFill>
                <a:latin typeface="Poppins SemiBold" pitchFamily="2" charset="77"/>
                <a:cs typeface="Poppins SemiBold" pitchFamily="2" charset="77"/>
              </a:defRPr>
            </a:lvl1pPr>
          </a:lstStyle>
          <a:p>
            <a:pPr lvl="0"/>
            <a:r>
              <a:rPr lang="en-GB" dirty="0"/>
              <a:t>LABEL</a:t>
            </a:r>
          </a:p>
        </p:txBody>
      </p:sp>
      <p:sp>
        <p:nvSpPr>
          <p:cNvPr id="14" name="Text Placeholder 6">
            <a:extLst>
              <a:ext uri="{FF2B5EF4-FFF2-40B4-BE49-F238E27FC236}">
                <a16:creationId xmlns:a16="http://schemas.microsoft.com/office/drawing/2014/main" id="{379B0230-114E-642F-E3FF-F408088C4642}"/>
              </a:ext>
            </a:extLst>
          </p:cNvPr>
          <p:cNvSpPr>
            <a:spLocks noGrp="1"/>
          </p:cNvSpPr>
          <p:nvPr>
            <p:ph type="body" sz="quarter" idx="19" hasCustomPrompt="1"/>
          </p:nvPr>
        </p:nvSpPr>
        <p:spPr>
          <a:xfrm>
            <a:off x="4390800" y="4978800"/>
            <a:ext cx="1738800" cy="1011600"/>
          </a:xfrm>
        </p:spPr>
        <p:txBody>
          <a:bodyPr lIns="0" tIns="0" rIns="0" bIns="0" anchor="ctr">
            <a:normAutofit/>
          </a:bodyPr>
          <a:lstStyle>
            <a:lvl1pPr marL="0" indent="0">
              <a:lnSpc>
                <a:spcPct val="100000"/>
              </a:lnSpc>
              <a:buNone/>
              <a:defRPr sz="5000" b="1" i="0">
                <a:solidFill>
                  <a:srgbClr val="2C3A41"/>
                </a:solidFill>
                <a:latin typeface="Poppins SemiBold" pitchFamily="2" charset="77"/>
                <a:cs typeface="Poppins SemiBold" pitchFamily="2" charset="77"/>
              </a:defRPr>
            </a:lvl1pPr>
          </a:lstStyle>
          <a:p>
            <a:pPr lvl="0"/>
            <a:r>
              <a:rPr lang="en-GB" dirty="0"/>
              <a:t>16</a:t>
            </a:r>
          </a:p>
        </p:txBody>
      </p:sp>
      <p:sp>
        <p:nvSpPr>
          <p:cNvPr id="15" name="Text Placeholder 8">
            <a:extLst>
              <a:ext uri="{FF2B5EF4-FFF2-40B4-BE49-F238E27FC236}">
                <a16:creationId xmlns:a16="http://schemas.microsoft.com/office/drawing/2014/main" id="{45C60E47-08B4-B051-38FE-3F3350DDB3A6}"/>
              </a:ext>
            </a:extLst>
          </p:cNvPr>
          <p:cNvSpPr>
            <a:spLocks noGrp="1"/>
          </p:cNvSpPr>
          <p:nvPr>
            <p:ph type="body" sz="quarter" idx="20" hasCustomPrompt="1"/>
          </p:nvPr>
        </p:nvSpPr>
        <p:spPr>
          <a:xfrm>
            <a:off x="4390800" y="5893200"/>
            <a:ext cx="1738800" cy="241200"/>
          </a:xfrm>
        </p:spPr>
        <p:txBody>
          <a:bodyPr lIns="0" tIns="0" rIns="0" bIns="0" anchor="ctr">
            <a:normAutofit/>
          </a:bodyPr>
          <a:lstStyle>
            <a:lvl1pPr marL="0" indent="0">
              <a:lnSpc>
                <a:spcPct val="100000"/>
              </a:lnSpc>
              <a:buNone/>
              <a:defRPr sz="1000" b="1" i="0" spc="150" baseline="0">
                <a:solidFill>
                  <a:srgbClr val="2C3A41">
                    <a:alpha val="60000"/>
                  </a:srgbClr>
                </a:solidFill>
                <a:latin typeface="Poppins SemiBold" pitchFamily="2" charset="77"/>
                <a:cs typeface="Poppins SemiBold" pitchFamily="2" charset="77"/>
              </a:defRPr>
            </a:lvl1pPr>
          </a:lstStyle>
          <a:p>
            <a:pPr lvl="0"/>
            <a:r>
              <a:rPr lang="en-GB" dirty="0"/>
              <a:t>LABEL</a:t>
            </a:r>
          </a:p>
        </p:txBody>
      </p:sp>
      <p:sp>
        <p:nvSpPr>
          <p:cNvPr id="16" name="Text Placeholder 6">
            <a:extLst>
              <a:ext uri="{FF2B5EF4-FFF2-40B4-BE49-F238E27FC236}">
                <a16:creationId xmlns:a16="http://schemas.microsoft.com/office/drawing/2014/main" id="{F83A2946-E30F-77E9-DC11-C558A9F028F4}"/>
              </a:ext>
            </a:extLst>
          </p:cNvPr>
          <p:cNvSpPr>
            <a:spLocks noGrp="1"/>
          </p:cNvSpPr>
          <p:nvPr>
            <p:ph type="body" sz="quarter" idx="21" hasCustomPrompt="1"/>
          </p:nvPr>
        </p:nvSpPr>
        <p:spPr>
          <a:xfrm>
            <a:off x="6128400" y="4978800"/>
            <a:ext cx="1738800" cy="1011600"/>
          </a:xfrm>
        </p:spPr>
        <p:txBody>
          <a:bodyPr lIns="0" tIns="0" rIns="0" bIns="0" anchor="ctr">
            <a:normAutofit/>
          </a:bodyPr>
          <a:lstStyle>
            <a:lvl1pPr marL="0" indent="0">
              <a:lnSpc>
                <a:spcPct val="100000"/>
              </a:lnSpc>
              <a:buNone/>
              <a:defRPr sz="5000" b="1" i="0">
                <a:solidFill>
                  <a:srgbClr val="2C3A41"/>
                </a:solidFill>
                <a:latin typeface="Poppins SemiBold" pitchFamily="2" charset="77"/>
                <a:cs typeface="Poppins SemiBold" pitchFamily="2" charset="77"/>
              </a:defRPr>
            </a:lvl1pPr>
          </a:lstStyle>
          <a:p>
            <a:pPr lvl="0"/>
            <a:r>
              <a:rPr lang="en-GB" dirty="0"/>
              <a:t>77</a:t>
            </a:r>
          </a:p>
        </p:txBody>
      </p:sp>
      <p:sp>
        <p:nvSpPr>
          <p:cNvPr id="17" name="Text Placeholder 8">
            <a:extLst>
              <a:ext uri="{FF2B5EF4-FFF2-40B4-BE49-F238E27FC236}">
                <a16:creationId xmlns:a16="http://schemas.microsoft.com/office/drawing/2014/main" id="{0B6C8A5E-4A35-BF07-E311-F7A4FEA99DFB}"/>
              </a:ext>
            </a:extLst>
          </p:cNvPr>
          <p:cNvSpPr>
            <a:spLocks noGrp="1"/>
          </p:cNvSpPr>
          <p:nvPr>
            <p:ph type="body" sz="quarter" idx="22" hasCustomPrompt="1"/>
          </p:nvPr>
        </p:nvSpPr>
        <p:spPr>
          <a:xfrm>
            <a:off x="6128400" y="5893200"/>
            <a:ext cx="1738800" cy="241200"/>
          </a:xfrm>
        </p:spPr>
        <p:txBody>
          <a:bodyPr lIns="0" tIns="0" rIns="0" bIns="0" anchor="ctr">
            <a:normAutofit/>
          </a:bodyPr>
          <a:lstStyle>
            <a:lvl1pPr marL="0" indent="0">
              <a:lnSpc>
                <a:spcPct val="100000"/>
              </a:lnSpc>
              <a:buNone/>
              <a:defRPr sz="1000" b="1" i="0" spc="150" baseline="0">
                <a:solidFill>
                  <a:srgbClr val="2C3A41">
                    <a:alpha val="60000"/>
                  </a:srgbClr>
                </a:solidFill>
                <a:latin typeface="Poppins SemiBold" pitchFamily="2" charset="77"/>
                <a:cs typeface="Poppins SemiBold" pitchFamily="2" charset="77"/>
              </a:defRPr>
            </a:lvl1pPr>
          </a:lstStyle>
          <a:p>
            <a:pPr lvl="0"/>
            <a:r>
              <a:rPr lang="en-GB" dirty="0"/>
              <a:t>LABEL</a:t>
            </a:r>
          </a:p>
        </p:txBody>
      </p:sp>
    </p:spTree>
    <p:extLst>
      <p:ext uri="{BB962C8B-B14F-4D97-AF65-F5344CB8AC3E}">
        <p14:creationId xmlns:p14="http://schemas.microsoft.com/office/powerpoint/2010/main" val="2745370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Body Ind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7E44-95FD-F19B-435B-5AAE5017B912}"/>
              </a:ext>
            </a:extLst>
          </p:cNvPr>
          <p:cNvSpPr>
            <a:spLocks noGrp="1"/>
          </p:cNvSpPr>
          <p:nvPr>
            <p:ph type="ctrTitle" hasCustomPrompt="1"/>
          </p:nvPr>
        </p:nvSpPr>
        <p:spPr>
          <a:xfrm>
            <a:off x="914400" y="1587600"/>
            <a:ext cx="4424400" cy="1764000"/>
          </a:xfrm>
        </p:spPr>
        <p:txBody>
          <a:bodyPr lIns="0" tIns="0" rIns="0" bIns="0" anchor="b"/>
          <a:lstStyle>
            <a:lvl1pPr algn="l">
              <a:lnSpc>
                <a:spcPts val="7000"/>
              </a:lnSpc>
              <a:defRPr sz="6000"/>
            </a:lvl1pPr>
          </a:lstStyle>
          <a:p>
            <a:r>
              <a:rPr lang="en-GB" dirty="0"/>
              <a:t>Title Text</a:t>
            </a:r>
          </a:p>
        </p:txBody>
      </p:sp>
      <p:sp>
        <p:nvSpPr>
          <p:cNvPr id="3" name="Subtitle 2">
            <a:extLst>
              <a:ext uri="{FF2B5EF4-FFF2-40B4-BE49-F238E27FC236}">
                <a16:creationId xmlns:a16="http://schemas.microsoft.com/office/drawing/2014/main" id="{939EBC20-68B9-133C-A498-D74F4205343A}"/>
              </a:ext>
            </a:extLst>
          </p:cNvPr>
          <p:cNvSpPr>
            <a:spLocks noGrp="1"/>
          </p:cNvSpPr>
          <p:nvPr>
            <p:ph type="subTitle" idx="1"/>
          </p:nvPr>
        </p:nvSpPr>
        <p:spPr>
          <a:xfrm>
            <a:off x="1879200" y="3758400"/>
            <a:ext cx="3459600" cy="2246400"/>
          </a:xfrm>
        </p:spPr>
        <p:txBody>
          <a:bodyPr>
            <a:normAutofit/>
          </a:bodyPr>
          <a:lstStyle>
            <a:lvl1pPr marL="0" indent="0" algn="l">
              <a:lnSpc>
                <a:spcPts val="3200"/>
              </a:lnSpc>
              <a:spcBef>
                <a:spcPts val="1600"/>
              </a:spcBef>
              <a:spcAft>
                <a:spcPts val="800"/>
              </a:spcAft>
              <a:buNone/>
              <a:defRPr sz="2200"/>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7"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64062EDE-A8D1-63C5-39B0-9CDE508D3C8F}"/>
              </a:ext>
            </a:extLst>
          </p:cNvPr>
          <p:cNvSpPr>
            <a:spLocks noGrp="1"/>
          </p:cNvSpPr>
          <p:nvPr>
            <p:ph type="sldNum" sz="quarter" idx="12"/>
          </p:nvPr>
        </p:nvSpPr>
        <p:spPr>
          <a:xfrm>
            <a:off x="507600" y="6282000"/>
            <a:ext cx="747600" cy="208800"/>
          </a:xfrm>
        </p:spPr>
        <p:txBody>
          <a:bodyPr/>
          <a:lstStyle/>
          <a:p>
            <a:fld id="{8EE15C3A-03EB-F44E-AF21-A5C71E373AA8}" type="slidenum">
              <a:rPr lang="en-GB" smtClean="0"/>
              <a:t>‹#›</a:t>
            </a:fld>
            <a:endParaRPr lang="en-GB"/>
          </a:p>
        </p:txBody>
      </p:sp>
      <p:pic>
        <p:nvPicPr>
          <p:cNvPr id="11" name="Graphic 10">
            <a:extLst>
              <a:ext uri="{FF2B5EF4-FFF2-40B4-BE49-F238E27FC236}">
                <a16:creationId xmlns:a16="http://schemas.microsoft.com/office/drawing/2014/main" id="{7E2D6BB3-6B1F-4E70-2E80-E99B2BB8063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6800" y="306000"/>
            <a:ext cx="997200" cy="100840"/>
          </a:xfrm>
          <a:prstGeom prst="rect">
            <a:avLst/>
          </a:prstGeom>
        </p:spPr>
      </p:pic>
      <p:sp>
        <p:nvSpPr>
          <p:cNvPr id="13" name="Content Placeholder 12">
            <a:extLst>
              <a:ext uri="{FF2B5EF4-FFF2-40B4-BE49-F238E27FC236}">
                <a16:creationId xmlns:a16="http://schemas.microsoft.com/office/drawing/2014/main" id="{7D035DCD-8F63-7088-C13F-297DBC293C6F}"/>
              </a:ext>
            </a:extLst>
          </p:cNvPr>
          <p:cNvSpPr>
            <a:spLocks noGrp="1"/>
          </p:cNvSpPr>
          <p:nvPr>
            <p:ph sz="quarter" idx="14" hasCustomPrompt="1"/>
          </p:nvPr>
        </p:nvSpPr>
        <p:spPr>
          <a:xfrm>
            <a:off x="914400" y="4000652"/>
            <a:ext cx="658800" cy="25200"/>
          </a:xfrm>
          <a:solidFill>
            <a:schemeClr val="accent1"/>
          </a:solidFill>
        </p:spPr>
        <p:txBody>
          <a:bodyPr lIns="0" tIns="0" rIns="0" bIns="0">
            <a:noAutofit/>
          </a:bodyPr>
          <a:lstStyle>
            <a:lvl1pPr marL="0" indent="0">
              <a:buNone/>
              <a:defRPr/>
            </a:lvl1pPr>
          </a:lstStyle>
          <a:p>
            <a:pPr lvl="0"/>
            <a:r>
              <a:rPr lang="en-GB" dirty="0"/>
              <a:t> </a:t>
            </a:r>
          </a:p>
        </p:txBody>
      </p:sp>
      <p:sp>
        <p:nvSpPr>
          <p:cNvPr id="16" name="Picture Placeholder 15">
            <a:extLst>
              <a:ext uri="{FF2B5EF4-FFF2-40B4-BE49-F238E27FC236}">
                <a16:creationId xmlns:a16="http://schemas.microsoft.com/office/drawing/2014/main" id="{2D696816-5848-904E-9EC0-7D13D2AD1FD9}"/>
              </a:ext>
            </a:extLst>
          </p:cNvPr>
          <p:cNvSpPr>
            <a:spLocks noGrp="1"/>
          </p:cNvSpPr>
          <p:nvPr>
            <p:ph type="pic" sz="quarter" idx="15" hasCustomPrompt="1"/>
          </p:nvPr>
        </p:nvSpPr>
        <p:spPr>
          <a:xfrm>
            <a:off x="5950800" y="608400"/>
            <a:ext cx="5637600" cy="5637600"/>
          </a:xfrm>
          <a:prstGeom prst="roundRect">
            <a:avLst>
              <a:gd name="adj" fmla="val 3603"/>
            </a:avLst>
          </a:prstGeom>
          <a:blipFill>
            <a:blip r:embed="rId5"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Tree>
    <p:extLst>
      <p:ext uri="{BB962C8B-B14F-4D97-AF65-F5344CB8AC3E}">
        <p14:creationId xmlns:p14="http://schemas.microsoft.com/office/powerpoint/2010/main" val="1085035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7E44-95FD-F19B-435B-5AAE5017B912}"/>
              </a:ext>
            </a:extLst>
          </p:cNvPr>
          <p:cNvSpPr>
            <a:spLocks noGrp="1"/>
          </p:cNvSpPr>
          <p:nvPr>
            <p:ph type="ctrTitle" hasCustomPrompt="1"/>
          </p:nvPr>
        </p:nvSpPr>
        <p:spPr>
          <a:xfrm>
            <a:off x="914400" y="1472400"/>
            <a:ext cx="5727600" cy="3531600"/>
          </a:xfrm>
        </p:spPr>
        <p:txBody>
          <a:bodyPr lIns="0" tIns="0" rIns="0" bIns="0" anchor="ctr"/>
          <a:lstStyle>
            <a:lvl1pPr algn="l">
              <a:lnSpc>
                <a:spcPts val="7000"/>
              </a:lnSpc>
              <a:defRPr sz="6000"/>
            </a:lvl1pPr>
          </a:lstStyle>
          <a:p>
            <a:r>
              <a:rPr lang="en-GB" dirty="0"/>
              <a:t>Title Text</a:t>
            </a:r>
          </a:p>
        </p:txBody>
      </p:sp>
      <p:sp>
        <p:nvSpPr>
          <p:cNvPr id="6" name="Slide Number Placeholder 5">
            <a:extLst>
              <a:ext uri="{FF2B5EF4-FFF2-40B4-BE49-F238E27FC236}">
                <a16:creationId xmlns:a16="http://schemas.microsoft.com/office/drawing/2014/main" id="{64062EDE-A8D1-63C5-39B0-9CDE508D3C8F}"/>
              </a:ext>
            </a:extLst>
          </p:cNvPr>
          <p:cNvSpPr>
            <a:spLocks noGrp="1"/>
          </p:cNvSpPr>
          <p:nvPr>
            <p:ph type="sldNum" sz="quarter" idx="12"/>
          </p:nvPr>
        </p:nvSpPr>
        <p:spPr>
          <a:xfrm>
            <a:off x="507600" y="6282000"/>
            <a:ext cx="747600" cy="208800"/>
          </a:xfrm>
        </p:spPr>
        <p:txBody>
          <a:bodyPr/>
          <a:lstStyle/>
          <a:p>
            <a:fld id="{8EE15C3A-03EB-F44E-AF21-A5C71E373AA8}" type="slidenum">
              <a:rPr lang="en-GB" smtClean="0"/>
              <a:t>‹#›</a:t>
            </a:fld>
            <a:endParaRPr lang="en-GB"/>
          </a:p>
        </p:txBody>
      </p:sp>
      <p:pic>
        <p:nvPicPr>
          <p:cNvPr id="11" name="Graphic 10">
            <a:extLst>
              <a:ext uri="{FF2B5EF4-FFF2-40B4-BE49-F238E27FC236}">
                <a16:creationId xmlns:a16="http://schemas.microsoft.com/office/drawing/2014/main" id="{7E2D6BB3-6B1F-4E70-2E80-E99B2BB8063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6800" y="306000"/>
            <a:ext cx="997200" cy="100840"/>
          </a:xfrm>
          <a:prstGeom prst="rect">
            <a:avLst/>
          </a:prstGeom>
        </p:spPr>
      </p:pic>
      <p:sp>
        <p:nvSpPr>
          <p:cNvPr id="16" name="Picture Placeholder 15">
            <a:extLst>
              <a:ext uri="{FF2B5EF4-FFF2-40B4-BE49-F238E27FC236}">
                <a16:creationId xmlns:a16="http://schemas.microsoft.com/office/drawing/2014/main" id="{2D696816-5848-904E-9EC0-7D13D2AD1FD9}"/>
              </a:ext>
            </a:extLst>
          </p:cNvPr>
          <p:cNvSpPr>
            <a:spLocks noGrp="1"/>
          </p:cNvSpPr>
          <p:nvPr>
            <p:ph type="pic" sz="quarter" idx="15" hasCustomPrompt="1"/>
          </p:nvPr>
        </p:nvSpPr>
        <p:spPr>
          <a:xfrm>
            <a:off x="7250400" y="406800"/>
            <a:ext cx="4532400" cy="6044400"/>
          </a:xfrm>
          <a:prstGeom prst="roundRect">
            <a:avLst>
              <a:gd name="adj" fmla="val 3603"/>
            </a:avLst>
          </a:prstGeom>
          <a:blipFill>
            <a:blip r:embed="rId5"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Tree>
    <p:extLst>
      <p:ext uri="{BB962C8B-B14F-4D97-AF65-F5344CB8AC3E}">
        <p14:creationId xmlns:p14="http://schemas.microsoft.com/office/powerpoint/2010/main" val="2851369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w/ Labe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914400" y="1396800"/>
            <a:ext cx="5446800" cy="1144800"/>
          </a:xfrm>
        </p:spPr>
        <p:txBody>
          <a:bodyPr lIns="0" tIns="0" rIns="0" bIns="0" anchor="t">
            <a:normAutofit/>
          </a:bodyPr>
          <a:lstStyle/>
          <a:p>
            <a:r>
              <a:rPr lang="en-GB" dirty="0"/>
              <a:t>Title Text</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914400" y="1112400"/>
            <a:ext cx="5446800" cy="2916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2509201"/>
            <a:ext cx="5446800" cy="349199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icture Placeholder 3">
            <a:extLst>
              <a:ext uri="{FF2B5EF4-FFF2-40B4-BE49-F238E27FC236}">
                <a16:creationId xmlns:a16="http://schemas.microsoft.com/office/drawing/2014/main" id="{53A77A74-5B60-35F0-29F1-5435BA5EFBEE}"/>
              </a:ext>
            </a:extLst>
          </p:cNvPr>
          <p:cNvSpPr>
            <a:spLocks noGrp="1"/>
          </p:cNvSpPr>
          <p:nvPr>
            <p:ph type="pic" sz="quarter" idx="14" hasCustomPrompt="1"/>
          </p:nvPr>
        </p:nvSpPr>
        <p:spPr>
          <a:xfrm>
            <a:off x="7250400" y="406800"/>
            <a:ext cx="4532400" cy="6044400"/>
          </a:xfrm>
          <a:prstGeom prst="roundRect">
            <a:avLst>
              <a:gd name="adj" fmla="val 4456"/>
            </a:avLst>
          </a:prstGeom>
          <a:blipFill dpi="0" rotWithShape="1">
            <a:blip r:embed="rId3"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pic>
        <p:nvPicPr>
          <p:cNvPr id="7" name="Graphic 6">
            <a:extLst>
              <a:ext uri="{FF2B5EF4-FFF2-40B4-BE49-F238E27FC236}">
                <a16:creationId xmlns:a16="http://schemas.microsoft.com/office/drawing/2014/main" id="{AA95BB50-41F2-5087-720C-4335AFEF657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06800" y="306000"/>
            <a:ext cx="997200" cy="100840"/>
          </a:xfrm>
          <a:prstGeom prst="rect">
            <a:avLst/>
          </a:prstGeom>
        </p:spPr>
      </p:pic>
    </p:spTree>
    <p:extLst>
      <p:ext uri="{BB962C8B-B14F-4D97-AF65-F5344CB8AC3E}">
        <p14:creationId xmlns:p14="http://schemas.microsoft.com/office/powerpoint/2010/main" val="1568133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Only Tit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7E44-95FD-F19B-435B-5AAE5017B912}"/>
              </a:ext>
            </a:extLst>
          </p:cNvPr>
          <p:cNvSpPr>
            <a:spLocks noGrp="1"/>
          </p:cNvSpPr>
          <p:nvPr>
            <p:ph type="ctrTitle" hasCustomPrompt="1"/>
          </p:nvPr>
        </p:nvSpPr>
        <p:spPr>
          <a:xfrm>
            <a:off x="914400" y="1472400"/>
            <a:ext cx="10364400" cy="3531600"/>
          </a:xfrm>
        </p:spPr>
        <p:txBody>
          <a:bodyPr lIns="0" tIns="0" rIns="0" bIns="0" anchor="ctr"/>
          <a:lstStyle>
            <a:lvl1pPr algn="l">
              <a:lnSpc>
                <a:spcPts val="7000"/>
              </a:lnSpc>
              <a:defRPr sz="6000"/>
            </a:lvl1pPr>
          </a:lstStyle>
          <a:p>
            <a:r>
              <a:rPr lang="en-GB" dirty="0"/>
              <a:t>Title Text</a:t>
            </a:r>
          </a:p>
        </p:txBody>
      </p:sp>
      <p:sp>
        <p:nvSpPr>
          <p:cNvPr id="6" name="Slide Number Placeholder 5">
            <a:extLst>
              <a:ext uri="{FF2B5EF4-FFF2-40B4-BE49-F238E27FC236}">
                <a16:creationId xmlns:a16="http://schemas.microsoft.com/office/drawing/2014/main" id="{64062EDE-A8D1-63C5-39B0-9CDE508D3C8F}"/>
              </a:ext>
            </a:extLst>
          </p:cNvPr>
          <p:cNvSpPr>
            <a:spLocks noGrp="1"/>
          </p:cNvSpPr>
          <p:nvPr>
            <p:ph type="sldNum" sz="quarter" idx="12"/>
          </p:nvPr>
        </p:nvSpPr>
        <p:spPr>
          <a:xfrm>
            <a:off x="507600" y="6282000"/>
            <a:ext cx="747600" cy="208800"/>
          </a:xfrm>
        </p:spPr>
        <p:txBody>
          <a:bodyPr/>
          <a:lstStyle/>
          <a:p>
            <a:fld id="{8EE15C3A-03EB-F44E-AF21-A5C71E373AA8}" type="slidenum">
              <a:rPr lang="en-GB" smtClean="0"/>
              <a:t>‹#›</a:t>
            </a:fld>
            <a:endParaRPr lang="en-GB"/>
          </a:p>
        </p:txBody>
      </p:sp>
      <p:pic>
        <p:nvPicPr>
          <p:cNvPr id="3" name="Graphic 2">
            <a:extLst>
              <a:ext uri="{FF2B5EF4-FFF2-40B4-BE49-F238E27FC236}">
                <a16:creationId xmlns:a16="http://schemas.microsoft.com/office/drawing/2014/main" id="{BE3E4A40-D720-DF26-1BB7-520B7234F6D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98000" y="6350400"/>
            <a:ext cx="747600" cy="75600"/>
          </a:xfrm>
          <a:prstGeom prst="rect">
            <a:avLst/>
          </a:prstGeom>
        </p:spPr>
      </p:pic>
    </p:spTree>
    <p:extLst>
      <p:ext uri="{BB962C8B-B14F-4D97-AF65-F5344CB8AC3E}">
        <p14:creationId xmlns:p14="http://schemas.microsoft.com/office/powerpoint/2010/main" val="1768904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amp; Text -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F390BA-34E9-30A3-C85A-04FD7E4ACEFF}"/>
              </a:ext>
            </a:extLst>
          </p:cNvPr>
          <p:cNvSpPr/>
          <p:nvPr userDrawn="1"/>
        </p:nvSpPr>
        <p:spPr>
          <a:xfrm>
            <a:off x="0" y="0"/>
            <a:ext cx="12193200" cy="6858000"/>
          </a:xfrm>
          <a:prstGeom prst="rect">
            <a:avLst/>
          </a:prstGeom>
          <a:gradFill>
            <a:gsLst>
              <a:gs pos="0">
                <a:schemeClr val="tx1">
                  <a:alpha val="80000"/>
                </a:schemeClr>
              </a:gs>
              <a:gs pos="100000">
                <a:schemeClr val="tx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 name="Title 1">
            <a:extLst>
              <a:ext uri="{FF2B5EF4-FFF2-40B4-BE49-F238E27FC236}">
                <a16:creationId xmlns:a16="http://schemas.microsoft.com/office/drawing/2014/main" id="{045743DD-1C7E-BF98-9FB0-98732D942134}"/>
              </a:ext>
            </a:extLst>
          </p:cNvPr>
          <p:cNvSpPr>
            <a:spLocks noGrp="1"/>
          </p:cNvSpPr>
          <p:nvPr>
            <p:ph type="title"/>
          </p:nvPr>
        </p:nvSpPr>
        <p:spPr>
          <a:xfrm>
            <a:off x="914400" y="1220400"/>
            <a:ext cx="4878000" cy="4420800"/>
          </a:xfrm>
        </p:spPr>
        <p:txBody>
          <a:bodyPr lIns="0" tIns="0" rIns="0" bIns="0" anchor="t">
            <a:normAutofit/>
          </a:bodyPr>
          <a:lstStyle>
            <a:lvl1pPr>
              <a:lnSpc>
                <a:spcPts val="7000"/>
              </a:lnSpc>
              <a:defRPr sz="6000">
                <a:solidFill>
                  <a:schemeClr val="bg1"/>
                </a:solidFill>
              </a:defRPr>
            </a:lvl1pPr>
          </a:lstStyle>
          <a:p>
            <a:r>
              <a:rPr lang="en-GB" dirty="0"/>
              <a:t>Click to edit Master title style</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lvl1pPr>
              <a:defRPr>
                <a:solidFill>
                  <a:schemeClr val="bg1">
                    <a:alpha val="40000"/>
                  </a:schemeClr>
                </a:solidFill>
              </a:defRPr>
            </a:lvl1p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6400800" y="1371900"/>
            <a:ext cx="4878000" cy="4269300"/>
          </a:xfrm>
          <a:prstGeom prst="rect">
            <a:avLst/>
          </a:prstGeom>
        </p:spPr>
        <p:txBody>
          <a:bodyPr vert="horz" lIns="0" tIns="0" rIns="0" bIns="0" rtlCol="0">
            <a:normAutofit/>
          </a:bodyPr>
          <a:lstStyle>
            <a:lvl1pPr>
              <a:lnSpc>
                <a:spcPts val="3200"/>
              </a:lnSpc>
              <a:defRPr sz="2000">
                <a:solidFill>
                  <a:schemeClr val="bg1"/>
                </a:solidFill>
              </a:defRPr>
            </a:lvl1pPr>
            <a:lvl2pPr>
              <a:lnSpc>
                <a:spcPts val="3200"/>
              </a:lnSpc>
              <a:defRPr sz="2000">
                <a:solidFill>
                  <a:schemeClr val="bg1"/>
                </a:solidFill>
              </a:defRPr>
            </a:lvl2pPr>
            <a:lvl3pPr>
              <a:lnSpc>
                <a:spcPts val="3200"/>
              </a:lnSpc>
              <a:defRPr sz="2000">
                <a:solidFill>
                  <a:schemeClr val="bg1"/>
                </a:solidFill>
              </a:defRPr>
            </a:lvl3pPr>
            <a:lvl4pPr>
              <a:lnSpc>
                <a:spcPts val="3200"/>
              </a:lnSpc>
              <a:defRPr sz="2000">
                <a:solidFill>
                  <a:schemeClr val="bg1"/>
                </a:solidFill>
              </a:defRPr>
            </a:lvl4pPr>
            <a:lvl5pPr>
              <a:lnSpc>
                <a:spcPts val="3200"/>
              </a:lnSpc>
              <a:defRPr sz="20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8" name="Graphic 7">
            <a:extLst>
              <a:ext uri="{FF2B5EF4-FFF2-40B4-BE49-F238E27FC236}">
                <a16:creationId xmlns:a16="http://schemas.microsoft.com/office/drawing/2014/main" id="{E552A95E-4EF8-8C48-B63D-7DA48AE3420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998000" y="6350400"/>
            <a:ext cx="747600" cy="75600"/>
          </a:xfrm>
          <a:prstGeom prst="rect">
            <a:avLst/>
          </a:prstGeom>
        </p:spPr>
      </p:pic>
    </p:spTree>
    <p:extLst>
      <p:ext uri="{BB962C8B-B14F-4D97-AF65-F5344CB8AC3E}">
        <p14:creationId xmlns:p14="http://schemas.microsoft.com/office/powerpoint/2010/main" val="2345784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Body -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F390BA-34E9-30A3-C85A-04FD7E4ACEFF}"/>
              </a:ext>
            </a:extLst>
          </p:cNvPr>
          <p:cNvSpPr/>
          <p:nvPr userDrawn="1"/>
        </p:nvSpPr>
        <p:spPr>
          <a:xfrm>
            <a:off x="0" y="0"/>
            <a:ext cx="12193200" cy="6858000"/>
          </a:xfrm>
          <a:prstGeom prst="rect">
            <a:avLst/>
          </a:prstGeom>
          <a:gradFill>
            <a:gsLst>
              <a:gs pos="0">
                <a:schemeClr val="tx1">
                  <a:alpha val="80000"/>
                </a:schemeClr>
              </a:gs>
              <a:gs pos="100000">
                <a:schemeClr val="tx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 name="Title 1">
            <a:extLst>
              <a:ext uri="{FF2B5EF4-FFF2-40B4-BE49-F238E27FC236}">
                <a16:creationId xmlns:a16="http://schemas.microsoft.com/office/drawing/2014/main" id="{045743DD-1C7E-BF98-9FB0-98732D942134}"/>
              </a:ext>
            </a:extLst>
          </p:cNvPr>
          <p:cNvSpPr>
            <a:spLocks noGrp="1"/>
          </p:cNvSpPr>
          <p:nvPr>
            <p:ph type="title"/>
          </p:nvPr>
        </p:nvSpPr>
        <p:spPr>
          <a:xfrm>
            <a:off x="914400" y="1602000"/>
            <a:ext cx="7621200" cy="2412000"/>
          </a:xfrm>
        </p:spPr>
        <p:txBody>
          <a:bodyPr lIns="0" tIns="0" rIns="0" bIns="0" anchor="b">
            <a:normAutofit/>
          </a:bodyPr>
          <a:lstStyle>
            <a:lvl1pPr>
              <a:lnSpc>
                <a:spcPts val="7000"/>
              </a:lnSpc>
              <a:defRPr sz="6000">
                <a:solidFill>
                  <a:schemeClr val="bg1"/>
                </a:solidFill>
              </a:defRPr>
            </a:lvl1pPr>
          </a:lstStyle>
          <a:p>
            <a:r>
              <a:rPr lang="en-GB" dirty="0"/>
              <a:t>Click to edit Master title style</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lvl1pPr>
              <a:defRPr>
                <a:solidFill>
                  <a:schemeClr val="bg1">
                    <a:alpha val="40000"/>
                  </a:schemeClr>
                </a:solidFill>
              </a:defRPr>
            </a:lvl1p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1562400" y="4101152"/>
            <a:ext cx="5180400" cy="1663200"/>
          </a:xfrm>
          <a:prstGeom prst="rect">
            <a:avLst/>
          </a:prstGeom>
        </p:spPr>
        <p:txBody>
          <a:bodyPr vert="horz" lIns="0" tIns="0" rIns="0" bIns="0" rtlCol="0">
            <a:normAutofit/>
          </a:bodyPr>
          <a:lstStyle>
            <a:lvl1pPr marL="0" indent="0">
              <a:lnSpc>
                <a:spcPts val="3200"/>
              </a:lnSpc>
              <a:buNone/>
              <a:defRPr sz="2000">
                <a:solidFill>
                  <a:schemeClr val="bg1">
                    <a:alpha val="80000"/>
                  </a:schemeClr>
                </a:solidFill>
              </a:defRPr>
            </a:lvl1pPr>
            <a:lvl2pPr>
              <a:lnSpc>
                <a:spcPts val="3200"/>
              </a:lnSpc>
              <a:defRPr sz="2000">
                <a:solidFill>
                  <a:schemeClr val="bg1"/>
                </a:solidFill>
              </a:defRPr>
            </a:lvl2pPr>
            <a:lvl3pPr>
              <a:lnSpc>
                <a:spcPts val="3200"/>
              </a:lnSpc>
              <a:defRPr sz="2000">
                <a:solidFill>
                  <a:schemeClr val="bg1"/>
                </a:solidFill>
              </a:defRPr>
            </a:lvl3pPr>
            <a:lvl4pPr>
              <a:lnSpc>
                <a:spcPts val="3200"/>
              </a:lnSpc>
              <a:defRPr sz="2000">
                <a:solidFill>
                  <a:schemeClr val="bg1"/>
                </a:solidFill>
              </a:defRPr>
            </a:lvl4pPr>
            <a:lvl5pPr>
              <a:lnSpc>
                <a:spcPts val="3200"/>
              </a:lnSpc>
              <a:defRPr sz="2000">
                <a:solidFill>
                  <a:schemeClr val="bg1"/>
                </a:solidFill>
              </a:defRPr>
            </a:lvl5pPr>
          </a:lstStyle>
          <a:p>
            <a:pPr lvl="0"/>
            <a:r>
              <a:rPr lang="en-GB" dirty="0"/>
              <a:t>Click to edit Master text styles</a:t>
            </a:r>
          </a:p>
        </p:txBody>
      </p:sp>
      <p:pic>
        <p:nvPicPr>
          <p:cNvPr id="8" name="Graphic 7">
            <a:extLst>
              <a:ext uri="{FF2B5EF4-FFF2-40B4-BE49-F238E27FC236}">
                <a16:creationId xmlns:a16="http://schemas.microsoft.com/office/drawing/2014/main" id="{E552A95E-4EF8-8C48-B63D-7DA48AE3420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998000" y="6350400"/>
            <a:ext cx="747600" cy="75600"/>
          </a:xfrm>
          <a:prstGeom prst="rect">
            <a:avLst/>
          </a:prstGeom>
        </p:spPr>
      </p:pic>
      <p:sp>
        <p:nvSpPr>
          <p:cNvPr id="9" name="Content Placeholder 12">
            <a:extLst>
              <a:ext uri="{FF2B5EF4-FFF2-40B4-BE49-F238E27FC236}">
                <a16:creationId xmlns:a16="http://schemas.microsoft.com/office/drawing/2014/main" id="{A24D14E6-42BB-C223-577A-DEDFE916EF9F}"/>
              </a:ext>
            </a:extLst>
          </p:cNvPr>
          <p:cNvSpPr>
            <a:spLocks noGrp="1"/>
          </p:cNvSpPr>
          <p:nvPr>
            <p:ph sz="quarter" idx="14" hasCustomPrompt="1"/>
          </p:nvPr>
        </p:nvSpPr>
        <p:spPr>
          <a:xfrm>
            <a:off x="914400" y="4315206"/>
            <a:ext cx="457200" cy="25200"/>
          </a:xfrm>
          <a:solidFill>
            <a:schemeClr val="accent1"/>
          </a:solidFill>
        </p:spPr>
        <p:txBody>
          <a:bodyPr lIns="0" tIns="0" rIns="0" bIns="0">
            <a:noAutofit/>
          </a:bodyPr>
          <a:lstStyle>
            <a:lvl1pPr marL="0" indent="0">
              <a:buNone/>
              <a:defRPr/>
            </a:lvl1pPr>
          </a:lstStyle>
          <a:p>
            <a:pPr lvl="0"/>
            <a:r>
              <a:rPr lang="en-GB" dirty="0"/>
              <a:t> </a:t>
            </a:r>
          </a:p>
        </p:txBody>
      </p:sp>
    </p:spTree>
    <p:extLst>
      <p:ext uri="{BB962C8B-B14F-4D97-AF65-F5344CB8AC3E}">
        <p14:creationId xmlns:p14="http://schemas.microsoft.com/office/powerpoint/2010/main" val="3128977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p:nvPr>
        </p:nvSpPr>
        <p:spPr>
          <a:xfrm>
            <a:off x="914400" y="979200"/>
            <a:ext cx="10364400" cy="712800"/>
          </a:xfrm>
        </p:spPr>
        <p:txBody>
          <a:bodyPr lIns="0" tIns="0" rIns="0" bIns="0"/>
          <a:lstStyle/>
          <a:p>
            <a:r>
              <a:rPr lang="en-GB"/>
              <a:t>Click to edit Master title style</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pic>
        <p:nvPicPr>
          <p:cNvPr id="7" name="Graphic 6">
            <a:extLst>
              <a:ext uri="{FF2B5EF4-FFF2-40B4-BE49-F238E27FC236}">
                <a16:creationId xmlns:a16="http://schemas.microsoft.com/office/drawing/2014/main" id="{765C3CF2-2994-4E48-87A9-B524401D7E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8000" y="6350400"/>
            <a:ext cx="747600" cy="75600"/>
          </a:xfrm>
          <a:prstGeom prst="rect">
            <a:avLst/>
          </a:prstGeom>
        </p:spPr>
      </p:pic>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1846800"/>
            <a:ext cx="10364400" cy="4064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860051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ifork -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F390BA-34E9-30A3-C85A-04FD7E4ACEFF}"/>
              </a:ext>
            </a:extLst>
          </p:cNvPr>
          <p:cNvSpPr/>
          <p:nvPr userDrawn="1"/>
        </p:nvSpPr>
        <p:spPr>
          <a:xfrm>
            <a:off x="0" y="0"/>
            <a:ext cx="12193200" cy="6858000"/>
          </a:xfrm>
          <a:prstGeom prst="rect">
            <a:avLst/>
          </a:prstGeom>
          <a:gradFill>
            <a:gsLst>
              <a:gs pos="0">
                <a:schemeClr val="tx1">
                  <a:alpha val="80000"/>
                </a:schemeClr>
              </a:gs>
              <a:gs pos="100000">
                <a:schemeClr val="tx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pic>
        <p:nvPicPr>
          <p:cNvPr id="8" name="Graphic 7">
            <a:extLst>
              <a:ext uri="{FF2B5EF4-FFF2-40B4-BE49-F238E27FC236}">
                <a16:creationId xmlns:a16="http://schemas.microsoft.com/office/drawing/2014/main" id="{E552A95E-4EF8-8C48-B63D-7DA48AE3420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212166" y="3150000"/>
            <a:ext cx="3773600" cy="381600"/>
          </a:xfrm>
          <a:prstGeom prst="rect">
            <a:avLst/>
          </a:prstGeom>
        </p:spPr>
      </p:pic>
    </p:spTree>
    <p:extLst>
      <p:ext uri="{BB962C8B-B14F-4D97-AF65-F5344CB8AC3E}">
        <p14:creationId xmlns:p14="http://schemas.microsoft.com/office/powerpoint/2010/main" val="188200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s -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F390BA-34E9-30A3-C85A-04FD7E4ACEFF}"/>
              </a:ext>
            </a:extLst>
          </p:cNvPr>
          <p:cNvSpPr/>
          <p:nvPr userDrawn="1"/>
        </p:nvSpPr>
        <p:spPr>
          <a:xfrm>
            <a:off x="0" y="0"/>
            <a:ext cx="12193200" cy="6858000"/>
          </a:xfrm>
          <a:prstGeom prst="rect">
            <a:avLst/>
          </a:prstGeom>
          <a:gradFill>
            <a:gsLst>
              <a:gs pos="0">
                <a:schemeClr val="tx1">
                  <a:alpha val="80000"/>
                </a:schemeClr>
              </a:gs>
              <a:gs pos="100000">
                <a:schemeClr val="tx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914400" y="2318400"/>
            <a:ext cx="5180400" cy="1015200"/>
          </a:xfrm>
        </p:spPr>
        <p:txBody>
          <a:bodyPr lIns="0" tIns="0" rIns="0" bIns="0" anchor="b">
            <a:normAutofit/>
          </a:bodyPr>
          <a:lstStyle>
            <a:lvl1pPr>
              <a:lnSpc>
                <a:spcPts val="7000"/>
              </a:lnSpc>
              <a:defRPr sz="6000">
                <a:solidFill>
                  <a:schemeClr val="bg1"/>
                </a:solidFill>
              </a:defRPr>
            </a:lvl1pPr>
          </a:lstStyle>
          <a:p>
            <a:r>
              <a:rPr lang="en-GB" dirty="0"/>
              <a:t>Thank You!</a:t>
            </a:r>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hasCustomPrompt="1"/>
          </p:nvPr>
        </p:nvSpPr>
        <p:spPr>
          <a:xfrm>
            <a:off x="914400" y="4795200"/>
            <a:ext cx="5180400" cy="457200"/>
          </a:xfrm>
          <a:prstGeom prst="rect">
            <a:avLst/>
          </a:prstGeom>
        </p:spPr>
        <p:txBody>
          <a:bodyPr vert="horz" lIns="0" tIns="0" rIns="0" bIns="0" rtlCol="0" anchor="ctr">
            <a:normAutofit/>
          </a:bodyPr>
          <a:lstStyle>
            <a:lvl1pPr marL="0" indent="0">
              <a:lnSpc>
                <a:spcPct val="100000"/>
              </a:lnSpc>
              <a:buNone/>
              <a:defRPr sz="2400">
                <a:solidFill>
                  <a:schemeClr val="bg1"/>
                </a:solidFill>
              </a:defRPr>
            </a:lvl1pPr>
            <a:lvl2pPr>
              <a:lnSpc>
                <a:spcPts val="3200"/>
              </a:lnSpc>
              <a:defRPr sz="2000">
                <a:solidFill>
                  <a:schemeClr val="bg1"/>
                </a:solidFill>
              </a:defRPr>
            </a:lvl2pPr>
            <a:lvl3pPr>
              <a:lnSpc>
                <a:spcPts val="3200"/>
              </a:lnSpc>
              <a:defRPr sz="2000">
                <a:solidFill>
                  <a:schemeClr val="bg1"/>
                </a:solidFill>
              </a:defRPr>
            </a:lvl3pPr>
            <a:lvl4pPr>
              <a:lnSpc>
                <a:spcPts val="3200"/>
              </a:lnSpc>
              <a:defRPr sz="2000">
                <a:solidFill>
                  <a:schemeClr val="bg1"/>
                </a:solidFill>
              </a:defRPr>
            </a:lvl4pPr>
            <a:lvl5pPr>
              <a:lnSpc>
                <a:spcPts val="3200"/>
              </a:lnSpc>
              <a:defRPr sz="2000">
                <a:solidFill>
                  <a:schemeClr val="bg1"/>
                </a:solidFill>
              </a:defRPr>
            </a:lvl5pPr>
          </a:lstStyle>
          <a:p>
            <a:pPr lvl="0"/>
            <a:r>
              <a:rPr lang="en-GB" dirty="0"/>
              <a:t>Full Name</a:t>
            </a:r>
          </a:p>
        </p:txBody>
      </p:sp>
      <p:pic>
        <p:nvPicPr>
          <p:cNvPr id="8" name="Graphic 7">
            <a:extLst>
              <a:ext uri="{FF2B5EF4-FFF2-40B4-BE49-F238E27FC236}">
                <a16:creationId xmlns:a16="http://schemas.microsoft.com/office/drawing/2014/main" id="{E552A95E-4EF8-8C48-B63D-7DA48AE3420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998000" y="6350400"/>
            <a:ext cx="747600" cy="75600"/>
          </a:xfrm>
          <a:prstGeom prst="rect">
            <a:avLst/>
          </a:prstGeom>
        </p:spPr>
      </p:pic>
      <p:sp>
        <p:nvSpPr>
          <p:cNvPr id="10" name="Text Placeholder 2">
            <a:extLst>
              <a:ext uri="{FF2B5EF4-FFF2-40B4-BE49-F238E27FC236}">
                <a16:creationId xmlns:a16="http://schemas.microsoft.com/office/drawing/2014/main" id="{156B5AB7-66FB-98D0-9858-AF093B038DD6}"/>
              </a:ext>
            </a:extLst>
          </p:cNvPr>
          <p:cNvSpPr>
            <a:spLocks noGrp="1"/>
          </p:cNvSpPr>
          <p:nvPr>
            <p:ph idx="14" hasCustomPrompt="1"/>
          </p:nvPr>
        </p:nvSpPr>
        <p:spPr>
          <a:xfrm>
            <a:off x="914400" y="4338000"/>
            <a:ext cx="5180400" cy="457200"/>
          </a:xfrm>
          <a:prstGeom prst="rect">
            <a:avLst/>
          </a:prstGeom>
        </p:spPr>
        <p:txBody>
          <a:bodyPr vert="horz" lIns="0" tIns="0" rIns="0" bIns="0" rtlCol="0" anchor="ctr">
            <a:normAutofit/>
          </a:bodyPr>
          <a:lstStyle>
            <a:lvl1pPr marL="0" indent="0">
              <a:lnSpc>
                <a:spcPct val="100000"/>
              </a:lnSpc>
              <a:buNone/>
              <a:defRPr sz="1000" b="1" i="0" spc="150" baseline="0">
                <a:solidFill>
                  <a:schemeClr val="bg1"/>
                </a:solidFill>
                <a:latin typeface="Poppins SemiBold" pitchFamily="2" charset="77"/>
                <a:cs typeface="Poppins SemiBold" pitchFamily="2" charset="77"/>
              </a:defRPr>
            </a:lvl1pPr>
            <a:lvl2pPr>
              <a:lnSpc>
                <a:spcPts val="3200"/>
              </a:lnSpc>
              <a:defRPr sz="2000">
                <a:solidFill>
                  <a:schemeClr val="bg1"/>
                </a:solidFill>
              </a:defRPr>
            </a:lvl2pPr>
            <a:lvl3pPr>
              <a:lnSpc>
                <a:spcPts val="3200"/>
              </a:lnSpc>
              <a:defRPr sz="2000">
                <a:solidFill>
                  <a:schemeClr val="bg1"/>
                </a:solidFill>
              </a:defRPr>
            </a:lvl3pPr>
            <a:lvl4pPr>
              <a:lnSpc>
                <a:spcPts val="3200"/>
              </a:lnSpc>
              <a:defRPr sz="2000">
                <a:solidFill>
                  <a:schemeClr val="bg1"/>
                </a:solidFill>
              </a:defRPr>
            </a:lvl4pPr>
            <a:lvl5pPr>
              <a:lnSpc>
                <a:spcPts val="3200"/>
              </a:lnSpc>
              <a:defRPr sz="2000">
                <a:solidFill>
                  <a:schemeClr val="bg1"/>
                </a:solidFill>
              </a:defRPr>
            </a:lvl5pPr>
          </a:lstStyle>
          <a:p>
            <a:pPr lvl="0"/>
            <a:r>
              <a:rPr lang="en-GB" dirty="0"/>
              <a:t>JOB TITLE</a:t>
            </a:r>
          </a:p>
        </p:txBody>
      </p:sp>
      <p:sp>
        <p:nvSpPr>
          <p:cNvPr id="11" name="Text Placeholder 2">
            <a:extLst>
              <a:ext uri="{FF2B5EF4-FFF2-40B4-BE49-F238E27FC236}">
                <a16:creationId xmlns:a16="http://schemas.microsoft.com/office/drawing/2014/main" id="{7631D32F-C1E3-BDDF-C221-9F471F7404E1}"/>
              </a:ext>
            </a:extLst>
          </p:cNvPr>
          <p:cNvSpPr>
            <a:spLocks noGrp="1"/>
          </p:cNvSpPr>
          <p:nvPr>
            <p:ph idx="15" hasCustomPrompt="1"/>
          </p:nvPr>
        </p:nvSpPr>
        <p:spPr>
          <a:xfrm>
            <a:off x="914400" y="5481000"/>
            <a:ext cx="2203200" cy="457200"/>
          </a:xfrm>
          <a:prstGeom prst="rect">
            <a:avLst/>
          </a:prstGeom>
        </p:spPr>
        <p:txBody>
          <a:bodyPr vert="horz" lIns="0" tIns="0" rIns="0" bIns="0" rtlCol="0" anchor="ctr">
            <a:normAutofit/>
          </a:bodyPr>
          <a:lstStyle>
            <a:lvl1pPr marL="0" indent="0">
              <a:lnSpc>
                <a:spcPct val="100000"/>
              </a:lnSpc>
              <a:buNone/>
              <a:defRPr sz="1600">
                <a:solidFill>
                  <a:schemeClr val="bg1">
                    <a:alpha val="80000"/>
                  </a:schemeClr>
                </a:solidFill>
              </a:defRPr>
            </a:lvl1pPr>
            <a:lvl2pPr>
              <a:lnSpc>
                <a:spcPts val="3200"/>
              </a:lnSpc>
              <a:defRPr sz="2000">
                <a:solidFill>
                  <a:schemeClr val="bg1"/>
                </a:solidFill>
              </a:defRPr>
            </a:lvl2pPr>
            <a:lvl3pPr>
              <a:lnSpc>
                <a:spcPts val="3200"/>
              </a:lnSpc>
              <a:defRPr sz="2000">
                <a:solidFill>
                  <a:schemeClr val="bg1"/>
                </a:solidFill>
              </a:defRPr>
            </a:lvl3pPr>
            <a:lvl4pPr>
              <a:lnSpc>
                <a:spcPts val="3200"/>
              </a:lnSpc>
              <a:defRPr sz="2000">
                <a:solidFill>
                  <a:schemeClr val="bg1"/>
                </a:solidFill>
              </a:defRPr>
            </a:lvl4pPr>
            <a:lvl5pPr>
              <a:lnSpc>
                <a:spcPts val="3200"/>
              </a:lnSpc>
              <a:defRPr sz="2000">
                <a:solidFill>
                  <a:schemeClr val="bg1"/>
                </a:solidFill>
              </a:defRPr>
            </a:lvl5pPr>
          </a:lstStyle>
          <a:p>
            <a:pPr lvl="0"/>
            <a:r>
              <a:rPr lang="en-GB" dirty="0" err="1"/>
              <a:t>mail@trifork.com</a:t>
            </a:r>
            <a:endParaRPr lang="en-GB" dirty="0"/>
          </a:p>
        </p:txBody>
      </p:sp>
      <p:sp>
        <p:nvSpPr>
          <p:cNvPr id="12" name="Text Placeholder 2">
            <a:extLst>
              <a:ext uri="{FF2B5EF4-FFF2-40B4-BE49-F238E27FC236}">
                <a16:creationId xmlns:a16="http://schemas.microsoft.com/office/drawing/2014/main" id="{C288617D-3BBE-D2D2-61C5-3DEF364B003C}"/>
              </a:ext>
            </a:extLst>
          </p:cNvPr>
          <p:cNvSpPr>
            <a:spLocks noGrp="1"/>
          </p:cNvSpPr>
          <p:nvPr>
            <p:ph idx="16" hasCustomPrompt="1"/>
          </p:nvPr>
        </p:nvSpPr>
        <p:spPr>
          <a:xfrm>
            <a:off x="3481200" y="5481000"/>
            <a:ext cx="2617200" cy="457200"/>
          </a:xfrm>
          <a:prstGeom prst="rect">
            <a:avLst/>
          </a:prstGeom>
        </p:spPr>
        <p:txBody>
          <a:bodyPr vert="horz" lIns="0" tIns="0" rIns="0" bIns="0" rtlCol="0" anchor="ctr">
            <a:normAutofit/>
          </a:bodyPr>
          <a:lstStyle>
            <a:lvl1pPr marL="0" indent="0">
              <a:lnSpc>
                <a:spcPct val="100000"/>
              </a:lnSpc>
              <a:buNone/>
              <a:defRPr sz="1600">
                <a:solidFill>
                  <a:schemeClr val="bg1">
                    <a:alpha val="80000"/>
                  </a:schemeClr>
                </a:solidFill>
              </a:defRPr>
            </a:lvl1pPr>
            <a:lvl2pPr>
              <a:lnSpc>
                <a:spcPts val="3200"/>
              </a:lnSpc>
              <a:defRPr sz="2000">
                <a:solidFill>
                  <a:schemeClr val="bg1"/>
                </a:solidFill>
              </a:defRPr>
            </a:lvl2pPr>
            <a:lvl3pPr>
              <a:lnSpc>
                <a:spcPts val="3200"/>
              </a:lnSpc>
              <a:defRPr sz="2000">
                <a:solidFill>
                  <a:schemeClr val="bg1"/>
                </a:solidFill>
              </a:defRPr>
            </a:lvl3pPr>
            <a:lvl4pPr>
              <a:lnSpc>
                <a:spcPts val="3200"/>
              </a:lnSpc>
              <a:defRPr sz="2000">
                <a:solidFill>
                  <a:schemeClr val="bg1"/>
                </a:solidFill>
              </a:defRPr>
            </a:lvl4pPr>
            <a:lvl5pPr>
              <a:lnSpc>
                <a:spcPts val="3200"/>
              </a:lnSpc>
              <a:defRPr sz="2000">
                <a:solidFill>
                  <a:schemeClr val="bg1"/>
                </a:solidFill>
              </a:defRPr>
            </a:lvl5pPr>
          </a:lstStyle>
          <a:p>
            <a:pPr lvl="0"/>
            <a:r>
              <a:rPr lang="en-GB" dirty="0"/>
              <a:t>+45 1234 5678</a:t>
            </a:r>
          </a:p>
        </p:txBody>
      </p:sp>
    </p:spTree>
    <p:extLst>
      <p:ext uri="{BB962C8B-B14F-4D97-AF65-F5344CB8AC3E}">
        <p14:creationId xmlns:p14="http://schemas.microsoft.com/office/powerpoint/2010/main" val="2221437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4 Sections - Text">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111250" y="791428"/>
            <a:ext cx="8610600" cy="2463801"/>
          </a:xfrm>
          <a:prstGeom prst="rect">
            <a:avLst/>
          </a:prstGeom>
        </p:spPr>
        <p:txBody>
          <a:bodyPr lIns="0" tIns="0" rIns="0" bIns="0"/>
          <a:lstStyle>
            <a:lvl1pPr>
              <a:defRPr sz="8000"/>
            </a:lvl1pPr>
          </a:lstStyle>
          <a:p>
            <a:r>
              <a:t>Title Text</a:t>
            </a:r>
          </a:p>
        </p:txBody>
      </p:sp>
      <p:sp>
        <p:nvSpPr>
          <p:cNvPr id="13" name="Label"/>
          <p:cNvSpPr txBox="1">
            <a:spLocks noGrp="1"/>
          </p:cNvSpPr>
          <p:nvPr>
            <p:ph type="body" sz="quarter" idx="21" hasCustomPrompt="1"/>
          </p:nvPr>
        </p:nvSpPr>
        <p:spPr>
          <a:xfrm>
            <a:off x="381000" y="398783"/>
            <a:ext cx="4701951" cy="130805"/>
          </a:xfrm>
          <a:prstGeom prst="rect">
            <a:avLst/>
          </a:prstGeom>
        </p:spPr>
        <p:txBody>
          <a:bodyPr lIns="0" tIns="0" rIns="0" bIns="0" anchor="ctr">
            <a:spAutoFit/>
          </a:bodyPr>
          <a:lstStyle>
            <a:lvl1pPr>
              <a:lnSpc>
                <a:spcPct val="80000"/>
              </a:lnSpc>
              <a:spcBef>
                <a:spcPts val="800"/>
              </a:spcBef>
              <a:defRPr sz="1000">
                <a:solidFill>
                  <a:schemeClr val="accent1">
                    <a:hueOff val="3085713"/>
                    <a:satOff val="-86406"/>
                    <a:lumOff val="-86470"/>
                  </a:schemeClr>
                </a:solidFill>
              </a:defRPr>
            </a:lvl1pPr>
          </a:lstStyle>
          <a:p>
            <a:r>
              <a:t>Label</a:t>
            </a:r>
          </a:p>
        </p:txBody>
      </p:sp>
      <p:sp>
        <p:nvSpPr>
          <p:cNvPr id="14" name="Body Level One…"/>
          <p:cNvSpPr txBox="1">
            <a:spLocks noGrp="1"/>
          </p:cNvSpPr>
          <p:nvPr>
            <p:ph type="body" sz="quarter" idx="1"/>
          </p:nvPr>
        </p:nvSpPr>
        <p:spPr>
          <a:xfrm>
            <a:off x="1111250" y="5117272"/>
            <a:ext cx="1981200" cy="825501"/>
          </a:xfrm>
          <a:prstGeom prst="rect">
            <a:avLst/>
          </a:prstGeom>
        </p:spPr>
        <p:txBody>
          <a:bodyPr lIns="0" tIns="0" rIns="0" bIns="0"/>
          <a:lstStyle>
            <a:lvl1pPr>
              <a:lnSpc>
                <a:spcPct val="110000"/>
              </a:lnSpc>
              <a:spcBef>
                <a:spcPts val="800"/>
              </a:spcBef>
              <a:defRPr sz="800"/>
            </a:lvl1pPr>
            <a:lvl2pPr>
              <a:lnSpc>
                <a:spcPct val="110000"/>
              </a:lnSpc>
              <a:spcBef>
                <a:spcPts val="800"/>
              </a:spcBef>
              <a:defRPr sz="800"/>
            </a:lvl2pPr>
            <a:lvl3pPr>
              <a:lnSpc>
                <a:spcPct val="110000"/>
              </a:lnSpc>
              <a:spcBef>
                <a:spcPts val="800"/>
              </a:spcBef>
              <a:defRPr sz="800"/>
            </a:lvl3pPr>
            <a:lvl4pPr>
              <a:lnSpc>
                <a:spcPct val="110000"/>
              </a:lnSpc>
              <a:spcBef>
                <a:spcPts val="800"/>
              </a:spcBef>
              <a:defRPr sz="800"/>
            </a:lvl4pPr>
            <a:lvl5pPr>
              <a:lnSpc>
                <a:spcPct val="110000"/>
              </a:lnSpc>
              <a:spcBef>
                <a:spcPts val="800"/>
              </a:spcBef>
              <a:defRPr sz="800"/>
            </a:lvl5pPr>
          </a:lstStyle>
          <a:p>
            <a:r>
              <a:t>Body Level One</a:t>
            </a:r>
          </a:p>
          <a:p>
            <a:pPr lvl="1"/>
            <a:r>
              <a:t>Body Level Two</a:t>
            </a:r>
          </a:p>
          <a:p>
            <a:pPr lvl="2"/>
            <a:r>
              <a:t>Body Level Three</a:t>
            </a:r>
          </a:p>
          <a:p>
            <a:pPr lvl="3"/>
            <a:r>
              <a:t>Body Level Four</a:t>
            </a:r>
          </a:p>
          <a:p>
            <a:pPr lvl="4"/>
            <a:r>
              <a:t>Body Level Five</a:t>
            </a:r>
          </a:p>
        </p:txBody>
      </p:sp>
      <p:sp>
        <p:nvSpPr>
          <p:cNvPr id="15" name="Double-click to edit"/>
          <p:cNvSpPr txBox="1">
            <a:spLocks noGrp="1"/>
          </p:cNvSpPr>
          <p:nvPr>
            <p:ph type="body" sz="quarter" idx="22" hasCustomPrompt="1"/>
          </p:nvPr>
        </p:nvSpPr>
        <p:spPr>
          <a:xfrm>
            <a:off x="3774002" y="5117272"/>
            <a:ext cx="1981201" cy="825501"/>
          </a:xfrm>
          <a:prstGeom prst="rect">
            <a:avLst/>
          </a:prstGeom>
        </p:spPr>
        <p:txBody>
          <a:bodyPr lIns="0" tIns="0" rIns="0" bIns="0"/>
          <a:lstStyle>
            <a:lvl1pPr>
              <a:lnSpc>
                <a:spcPct val="110000"/>
              </a:lnSpc>
              <a:spcBef>
                <a:spcPts val="800"/>
              </a:spcBef>
              <a:defRPr sz="800"/>
            </a:lvl1pPr>
          </a:lstStyle>
          <a:p>
            <a:r>
              <a:t>Double-click to edit</a:t>
            </a:r>
          </a:p>
        </p:txBody>
      </p:sp>
      <p:sp>
        <p:nvSpPr>
          <p:cNvPr id="16" name="Double-click to edit"/>
          <p:cNvSpPr txBox="1">
            <a:spLocks noGrp="1"/>
          </p:cNvSpPr>
          <p:nvPr>
            <p:ph type="body" sz="quarter" idx="23" hasCustomPrompt="1"/>
          </p:nvPr>
        </p:nvSpPr>
        <p:spPr>
          <a:xfrm>
            <a:off x="6436754" y="5117272"/>
            <a:ext cx="1981201" cy="825501"/>
          </a:xfrm>
          <a:prstGeom prst="rect">
            <a:avLst/>
          </a:prstGeom>
        </p:spPr>
        <p:txBody>
          <a:bodyPr lIns="0" tIns="0" rIns="0" bIns="0"/>
          <a:lstStyle>
            <a:lvl1pPr>
              <a:lnSpc>
                <a:spcPct val="110000"/>
              </a:lnSpc>
              <a:spcBef>
                <a:spcPts val="800"/>
              </a:spcBef>
              <a:defRPr sz="800"/>
            </a:lvl1pPr>
          </a:lstStyle>
          <a:p>
            <a:r>
              <a:t>Double-click to edit</a:t>
            </a:r>
          </a:p>
        </p:txBody>
      </p:sp>
      <p:sp>
        <p:nvSpPr>
          <p:cNvPr id="17" name="Double-click to edit"/>
          <p:cNvSpPr txBox="1">
            <a:spLocks noGrp="1"/>
          </p:cNvSpPr>
          <p:nvPr>
            <p:ph type="body" sz="quarter" idx="24" hasCustomPrompt="1"/>
          </p:nvPr>
        </p:nvSpPr>
        <p:spPr>
          <a:xfrm>
            <a:off x="1111250" y="4114096"/>
            <a:ext cx="1981200" cy="774577"/>
          </a:xfrm>
          <a:prstGeom prst="rect">
            <a:avLst/>
          </a:prstGeom>
        </p:spPr>
        <p:txBody>
          <a:bodyPr lIns="0" tIns="0" rIns="0" bIns="0" anchor="b"/>
          <a:lstStyle>
            <a:lvl1pPr>
              <a:defRPr sz="1400">
                <a:solidFill>
                  <a:schemeClr val="accent1">
                    <a:hueOff val="3085713"/>
                    <a:satOff val="-86406"/>
                    <a:lumOff val="-86470"/>
                  </a:schemeClr>
                </a:solidFill>
                <a:latin typeface="+mn-lt"/>
                <a:ea typeface="+mn-ea"/>
                <a:cs typeface="+mn-cs"/>
                <a:sym typeface="Helvetica"/>
              </a:defRPr>
            </a:lvl1pPr>
          </a:lstStyle>
          <a:p>
            <a:r>
              <a:t>Double-click to edit</a:t>
            </a:r>
          </a:p>
        </p:txBody>
      </p:sp>
      <p:sp>
        <p:nvSpPr>
          <p:cNvPr id="18" name="Double-click to edit"/>
          <p:cNvSpPr txBox="1">
            <a:spLocks noGrp="1"/>
          </p:cNvSpPr>
          <p:nvPr>
            <p:ph type="body" sz="quarter" idx="25" hasCustomPrompt="1"/>
          </p:nvPr>
        </p:nvSpPr>
        <p:spPr>
          <a:xfrm>
            <a:off x="3774002" y="4114096"/>
            <a:ext cx="1981201" cy="774577"/>
          </a:xfrm>
          <a:prstGeom prst="rect">
            <a:avLst/>
          </a:prstGeom>
        </p:spPr>
        <p:txBody>
          <a:bodyPr lIns="0" tIns="0" rIns="0" bIns="0" anchor="b"/>
          <a:lstStyle>
            <a:lvl1pPr>
              <a:defRPr sz="1400">
                <a:solidFill>
                  <a:schemeClr val="accent1">
                    <a:hueOff val="3085713"/>
                    <a:satOff val="-86406"/>
                    <a:lumOff val="-86470"/>
                  </a:schemeClr>
                </a:solidFill>
                <a:latin typeface="+mn-lt"/>
                <a:ea typeface="+mn-ea"/>
                <a:cs typeface="+mn-cs"/>
                <a:sym typeface="Helvetica"/>
              </a:defRPr>
            </a:lvl1pPr>
          </a:lstStyle>
          <a:p>
            <a:r>
              <a:t>Double-click to edit</a:t>
            </a:r>
          </a:p>
        </p:txBody>
      </p:sp>
      <p:sp>
        <p:nvSpPr>
          <p:cNvPr id="19" name="Double-click to edit"/>
          <p:cNvSpPr txBox="1">
            <a:spLocks noGrp="1"/>
          </p:cNvSpPr>
          <p:nvPr>
            <p:ph type="body" sz="quarter" idx="26" hasCustomPrompt="1"/>
          </p:nvPr>
        </p:nvSpPr>
        <p:spPr>
          <a:xfrm>
            <a:off x="6436754" y="4114096"/>
            <a:ext cx="1981201" cy="774577"/>
          </a:xfrm>
          <a:prstGeom prst="rect">
            <a:avLst/>
          </a:prstGeom>
        </p:spPr>
        <p:txBody>
          <a:bodyPr lIns="0" tIns="0" rIns="0" bIns="0" anchor="b"/>
          <a:lstStyle>
            <a:lvl1pPr>
              <a:defRPr sz="1400">
                <a:solidFill>
                  <a:schemeClr val="accent1">
                    <a:hueOff val="3085713"/>
                    <a:satOff val="-86406"/>
                    <a:lumOff val="-86470"/>
                  </a:schemeClr>
                </a:solidFill>
                <a:latin typeface="+mn-lt"/>
                <a:ea typeface="+mn-ea"/>
                <a:cs typeface="+mn-cs"/>
                <a:sym typeface="Helvetica"/>
              </a:defRPr>
            </a:lvl1pPr>
          </a:lstStyle>
          <a:p>
            <a:r>
              <a:t>Double-click to edit</a:t>
            </a:r>
          </a:p>
        </p:txBody>
      </p:sp>
      <p:sp>
        <p:nvSpPr>
          <p:cNvPr id="20" name="Double-click to edit"/>
          <p:cNvSpPr txBox="1">
            <a:spLocks noGrp="1"/>
          </p:cNvSpPr>
          <p:nvPr>
            <p:ph type="body" sz="quarter" idx="27" hasCustomPrompt="1"/>
          </p:nvPr>
        </p:nvSpPr>
        <p:spPr>
          <a:xfrm>
            <a:off x="9099507" y="5117272"/>
            <a:ext cx="1981201" cy="825501"/>
          </a:xfrm>
          <a:prstGeom prst="rect">
            <a:avLst/>
          </a:prstGeom>
        </p:spPr>
        <p:txBody>
          <a:bodyPr lIns="0" tIns="0" rIns="0" bIns="0"/>
          <a:lstStyle>
            <a:lvl1pPr>
              <a:lnSpc>
                <a:spcPct val="110000"/>
              </a:lnSpc>
              <a:spcBef>
                <a:spcPts val="800"/>
              </a:spcBef>
              <a:defRPr sz="800"/>
            </a:lvl1pPr>
          </a:lstStyle>
          <a:p>
            <a:r>
              <a:t>Double-click to edit</a:t>
            </a:r>
          </a:p>
        </p:txBody>
      </p:sp>
      <p:sp>
        <p:nvSpPr>
          <p:cNvPr id="21" name="Double-click to edit"/>
          <p:cNvSpPr txBox="1">
            <a:spLocks noGrp="1"/>
          </p:cNvSpPr>
          <p:nvPr>
            <p:ph type="body" sz="quarter" idx="28" hasCustomPrompt="1"/>
          </p:nvPr>
        </p:nvSpPr>
        <p:spPr>
          <a:xfrm>
            <a:off x="9099507" y="4114096"/>
            <a:ext cx="1981201" cy="774577"/>
          </a:xfrm>
          <a:prstGeom prst="rect">
            <a:avLst/>
          </a:prstGeom>
        </p:spPr>
        <p:txBody>
          <a:bodyPr lIns="0" tIns="0" rIns="0" bIns="0" anchor="b"/>
          <a:lstStyle>
            <a:lvl1pPr>
              <a:defRPr sz="1400">
                <a:solidFill>
                  <a:schemeClr val="accent1">
                    <a:hueOff val="3085713"/>
                    <a:satOff val="-86406"/>
                    <a:lumOff val="-86470"/>
                  </a:schemeClr>
                </a:solidFill>
                <a:latin typeface="+mn-lt"/>
                <a:ea typeface="+mn-ea"/>
                <a:cs typeface="+mn-cs"/>
                <a:sym typeface="Helvetica"/>
              </a:defRPr>
            </a:lvl1pPr>
          </a:lstStyle>
          <a:p>
            <a:r>
              <a:t>Double-click to edit</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 name="Trifork_logo_RGB 1.pdf" descr="Trifork_logo_RGB 1.pdf">
            <a:extLst>
              <a:ext uri="{FF2B5EF4-FFF2-40B4-BE49-F238E27FC236}">
                <a16:creationId xmlns:a16="http://schemas.microsoft.com/office/drawing/2014/main" id="{CA7BC75F-7460-464E-DD6C-211103C34627}"/>
              </a:ext>
            </a:extLst>
          </p:cNvPr>
          <p:cNvPicPr>
            <a:picLocks noChangeAspect="1"/>
          </p:cNvPicPr>
          <p:nvPr userDrawn="1"/>
        </p:nvPicPr>
        <p:blipFill>
          <a:blip r:embed="rId2"/>
          <a:stretch>
            <a:fillRect/>
          </a:stretch>
        </p:blipFill>
        <p:spPr>
          <a:xfrm>
            <a:off x="10996190" y="6352540"/>
            <a:ext cx="725366" cy="76201"/>
          </a:xfrm>
          <a:prstGeom prst="rect">
            <a:avLst/>
          </a:prstGeom>
          <a:ln w="12700">
            <a:miter lim="400000"/>
          </a:ln>
        </p:spPr>
      </p:pic>
    </p:spTree>
    <p:extLst>
      <p:ext uri="{BB962C8B-B14F-4D97-AF65-F5344CB8AC3E}">
        <p14:creationId xmlns:p14="http://schemas.microsoft.com/office/powerpoint/2010/main" val="326960714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47DE6-70CC-492F-8347-7EBD707C69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2BB35A-1542-4419-BC7C-3A9CD7872A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E88AE2-A9B6-4BD7-BCA7-D16AAB7F36FF}"/>
              </a:ext>
            </a:extLst>
          </p:cNvPr>
          <p:cNvSpPr>
            <a:spLocks noGrp="1"/>
          </p:cNvSpPr>
          <p:nvPr>
            <p:ph type="dt" sz="half" idx="10"/>
          </p:nvPr>
        </p:nvSpPr>
        <p:spPr/>
        <p:txBody>
          <a:bodyPr/>
          <a:lstStyle/>
          <a:p>
            <a:fld id="{6E8FFD75-FC82-4A9B-89C8-3D6B7A3E8425}" type="datetimeFigureOut">
              <a:rPr lang="en-US" smtClean="0"/>
              <a:t>6/20/25</a:t>
            </a:fld>
            <a:endParaRPr lang="en-US"/>
          </a:p>
        </p:txBody>
      </p:sp>
      <p:sp>
        <p:nvSpPr>
          <p:cNvPr id="5" name="Footer Placeholder 4">
            <a:extLst>
              <a:ext uri="{FF2B5EF4-FFF2-40B4-BE49-F238E27FC236}">
                <a16:creationId xmlns:a16="http://schemas.microsoft.com/office/drawing/2014/main" id="{299D53A7-11B0-49B6-A7C6-C4D89BEF3E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E60C5-1CC1-4E95-9617-EA7B4FEAE1EE}"/>
              </a:ext>
            </a:extLst>
          </p:cNvPr>
          <p:cNvSpPr>
            <a:spLocks noGrp="1"/>
          </p:cNvSpPr>
          <p:nvPr>
            <p:ph type="sldNum" sz="quarter" idx="12"/>
          </p:nvPr>
        </p:nvSpPr>
        <p:spPr/>
        <p:txBody>
          <a:bodyPr/>
          <a:lstStyle/>
          <a:p>
            <a:fld id="{FE21F88D-DF53-45A2-8FB4-D01351CA3510}" type="slidenum">
              <a:rPr lang="en-US" smtClean="0"/>
              <a:t>‹#›</a:t>
            </a:fld>
            <a:endParaRPr lang="en-US"/>
          </a:p>
        </p:txBody>
      </p:sp>
      <p:pic>
        <p:nvPicPr>
          <p:cNvPr id="7" name="Trifork_logo_RGB 1.pdf" descr="Trifork_logo_RGB 1.pdf">
            <a:extLst>
              <a:ext uri="{FF2B5EF4-FFF2-40B4-BE49-F238E27FC236}">
                <a16:creationId xmlns:a16="http://schemas.microsoft.com/office/drawing/2014/main" id="{815C0FE4-A932-0EF3-8788-A726D4F0BC4F}"/>
              </a:ext>
            </a:extLst>
          </p:cNvPr>
          <p:cNvPicPr>
            <a:picLocks noChangeAspect="1"/>
          </p:cNvPicPr>
          <p:nvPr userDrawn="1"/>
        </p:nvPicPr>
        <p:blipFill>
          <a:blip r:embed="rId2"/>
          <a:stretch>
            <a:fillRect/>
          </a:stretch>
        </p:blipFill>
        <p:spPr>
          <a:xfrm>
            <a:off x="10996190" y="6352540"/>
            <a:ext cx="725366" cy="76201"/>
          </a:xfrm>
          <a:prstGeom prst="rect">
            <a:avLst/>
          </a:prstGeom>
          <a:ln w="12700">
            <a:miter lim="400000"/>
          </a:ln>
        </p:spPr>
      </p:pic>
    </p:spTree>
    <p:extLst>
      <p:ext uri="{BB962C8B-B14F-4D97-AF65-F5344CB8AC3E}">
        <p14:creationId xmlns:p14="http://schemas.microsoft.com/office/powerpoint/2010/main" val="293715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01664-AF73-49AC-B5E9-9A1286A039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049F11-D292-4465-87B5-C3D2656678B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F0603-8B7D-4B30-81CF-2C1E3E3270C8}"/>
              </a:ext>
            </a:extLst>
          </p:cNvPr>
          <p:cNvSpPr>
            <a:spLocks noGrp="1"/>
          </p:cNvSpPr>
          <p:nvPr>
            <p:ph type="dt" sz="half" idx="10"/>
          </p:nvPr>
        </p:nvSpPr>
        <p:spPr/>
        <p:txBody>
          <a:bodyPr/>
          <a:lstStyle/>
          <a:p>
            <a:fld id="{6E8FFD75-FC82-4A9B-89C8-3D6B7A3E8425}" type="datetimeFigureOut">
              <a:rPr lang="en-US" smtClean="0"/>
              <a:t>6/20/25</a:t>
            </a:fld>
            <a:endParaRPr lang="en-US"/>
          </a:p>
        </p:txBody>
      </p:sp>
      <p:sp>
        <p:nvSpPr>
          <p:cNvPr id="5" name="Footer Placeholder 4">
            <a:extLst>
              <a:ext uri="{FF2B5EF4-FFF2-40B4-BE49-F238E27FC236}">
                <a16:creationId xmlns:a16="http://schemas.microsoft.com/office/drawing/2014/main" id="{5072DA8F-D08E-4EE0-8EC5-D5FDE7DA0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BEDEF-CF77-4A84-9B5C-EA06C4C2A24D}"/>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2161602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3BAE5-5300-45A6-9AE7-AE15141060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EFF48A-AC1F-4016-AD68-E2BE362BC7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31E8200-A048-440F-A27C-D1F809B5A2E2}"/>
              </a:ext>
            </a:extLst>
          </p:cNvPr>
          <p:cNvSpPr>
            <a:spLocks noGrp="1"/>
          </p:cNvSpPr>
          <p:nvPr>
            <p:ph type="dt" sz="half" idx="10"/>
          </p:nvPr>
        </p:nvSpPr>
        <p:spPr/>
        <p:txBody>
          <a:bodyPr/>
          <a:lstStyle/>
          <a:p>
            <a:fld id="{6E8FFD75-FC82-4A9B-89C8-3D6B7A3E8425}" type="datetimeFigureOut">
              <a:rPr lang="en-US" smtClean="0"/>
              <a:t>6/20/25</a:t>
            </a:fld>
            <a:endParaRPr lang="en-US"/>
          </a:p>
        </p:txBody>
      </p:sp>
      <p:sp>
        <p:nvSpPr>
          <p:cNvPr id="5" name="Footer Placeholder 4">
            <a:extLst>
              <a:ext uri="{FF2B5EF4-FFF2-40B4-BE49-F238E27FC236}">
                <a16:creationId xmlns:a16="http://schemas.microsoft.com/office/drawing/2014/main" id="{BC0A7628-43F3-4468-96DE-858C58BC0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80342-5AAB-43F2-A66D-798CCF45B2F6}"/>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3108681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DF70-08CB-49F3-B47C-393CC0F74E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FCFC79-7FC1-400D-A25B-66EA5F3CF59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D26BED-4BC8-4A79-9AB7-C62D14E47AC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E35BCC-587E-4F66-AFFF-266CB1438E22}"/>
              </a:ext>
            </a:extLst>
          </p:cNvPr>
          <p:cNvSpPr>
            <a:spLocks noGrp="1"/>
          </p:cNvSpPr>
          <p:nvPr>
            <p:ph type="dt" sz="half" idx="10"/>
          </p:nvPr>
        </p:nvSpPr>
        <p:spPr/>
        <p:txBody>
          <a:bodyPr/>
          <a:lstStyle/>
          <a:p>
            <a:fld id="{6E8FFD75-FC82-4A9B-89C8-3D6B7A3E8425}" type="datetimeFigureOut">
              <a:rPr lang="en-US" smtClean="0"/>
              <a:t>6/20/25</a:t>
            </a:fld>
            <a:endParaRPr lang="en-US"/>
          </a:p>
        </p:txBody>
      </p:sp>
      <p:sp>
        <p:nvSpPr>
          <p:cNvPr id="6" name="Footer Placeholder 5">
            <a:extLst>
              <a:ext uri="{FF2B5EF4-FFF2-40B4-BE49-F238E27FC236}">
                <a16:creationId xmlns:a16="http://schemas.microsoft.com/office/drawing/2014/main" id="{86DA34B0-A685-45FE-A19D-F5DA35848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281E7E-5749-45E6-8F66-28C504A62B7B}"/>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1007593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329E1-8BB2-42F1-8905-8397BFD1F2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2B5F4D-D733-4DD1-A879-9FEFDE1416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E389582-2F84-4C1B-99B7-A936595E160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28705F-69B4-478F-AFD7-330AA9A19D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4352F91-6CF8-4546-B624-6EE7368CD82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218036-9BF5-4F2C-B38C-5DDB57DFE847}"/>
              </a:ext>
            </a:extLst>
          </p:cNvPr>
          <p:cNvSpPr>
            <a:spLocks noGrp="1"/>
          </p:cNvSpPr>
          <p:nvPr>
            <p:ph type="dt" sz="half" idx="10"/>
          </p:nvPr>
        </p:nvSpPr>
        <p:spPr/>
        <p:txBody>
          <a:bodyPr/>
          <a:lstStyle/>
          <a:p>
            <a:fld id="{6E8FFD75-FC82-4A9B-89C8-3D6B7A3E8425}" type="datetimeFigureOut">
              <a:rPr lang="en-US" smtClean="0"/>
              <a:t>6/20/25</a:t>
            </a:fld>
            <a:endParaRPr lang="en-US"/>
          </a:p>
        </p:txBody>
      </p:sp>
      <p:sp>
        <p:nvSpPr>
          <p:cNvPr id="8" name="Footer Placeholder 7">
            <a:extLst>
              <a:ext uri="{FF2B5EF4-FFF2-40B4-BE49-F238E27FC236}">
                <a16:creationId xmlns:a16="http://schemas.microsoft.com/office/drawing/2014/main" id="{6A186EE0-52D3-4544-ACEA-4EB8ADC098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81F0B7-A407-4754-93BC-776DC8AD2377}"/>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1000966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7FD8F-733B-4A58-88C1-17776E721A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72E100-B6CA-4812-9046-6BA867F7D072}"/>
              </a:ext>
            </a:extLst>
          </p:cNvPr>
          <p:cNvSpPr>
            <a:spLocks noGrp="1"/>
          </p:cNvSpPr>
          <p:nvPr>
            <p:ph type="dt" sz="half" idx="10"/>
          </p:nvPr>
        </p:nvSpPr>
        <p:spPr/>
        <p:txBody>
          <a:bodyPr/>
          <a:lstStyle/>
          <a:p>
            <a:fld id="{6E8FFD75-FC82-4A9B-89C8-3D6B7A3E8425}" type="datetimeFigureOut">
              <a:rPr lang="en-US" smtClean="0"/>
              <a:t>6/20/25</a:t>
            </a:fld>
            <a:endParaRPr lang="en-US"/>
          </a:p>
        </p:txBody>
      </p:sp>
      <p:sp>
        <p:nvSpPr>
          <p:cNvPr id="4" name="Footer Placeholder 3">
            <a:extLst>
              <a:ext uri="{FF2B5EF4-FFF2-40B4-BE49-F238E27FC236}">
                <a16:creationId xmlns:a16="http://schemas.microsoft.com/office/drawing/2014/main" id="{27D1F14C-6D4A-4655-B079-5032C05569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D86EE7-D12F-42A2-96BA-8567DA4C7CF3}"/>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2789351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58BEF4-151B-416F-98F5-F90F987C6370}"/>
              </a:ext>
            </a:extLst>
          </p:cNvPr>
          <p:cNvSpPr>
            <a:spLocks noGrp="1"/>
          </p:cNvSpPr>
          <p:nvPr>
            <p:ph type="dt" sz="half" idx="10"/>
          </p:nvPr>
        </p:nvSpPr>
        <p:spPr/>
        <p:txBody>
          <a:bodyPr/>
          <a:lstStyle/>
          <a:p>
            <a:fld id="{6E8FFD75-FC82-4A9B-89C8-3D6B7A3E8425}" type="datetimeFigureOut">
              <a:rPr lang="en-US" smtClean="0"/>
              <a:t>6/20/25</a:t>
            </a:fld>
            <a:endParaRPr lang="en-US"/>
          </a:p>
        </p:txBody>
      </p:sp>
      <p:sp>
        <p:nvSpPr>
          <p:cNvPr id="3" name="Footer Placeholder 2">
            <a:extLst>
              <a:ext uri="{FF2B5EF4-FFF2-40B4-BE49-F238E27FC236}">
                <a16:creationId xmlns:a16="http://schemas.microsoft.com/office/drawing/2014/main" id="{3442E23E-5A02-4216-8470-A259E199E3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4177BE-69E8-4C14-A559-82E579538C03}"/>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1515874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p:nvPr>
        </p:nvSpPr>
        <p:spPr>
          <a:xfrm>
            <a:off x="914400" y="979200"/>
            <a:ext cx="10364400" cy="712800"/>
          </a:xfrm>
        </p:spPr>
        <p:txBody>
          <a:bodyPr lIns="0" tIns="0" rIns="0" bIns="0"/>
          <a:lstStyle/>
          <a:p>
            <a:r>
              <a:rPr lang="en-GB" dirty="0"/>
              <a:t>Click to edit Master title style</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pic>
        <p:nvPicPr>
          <p:cNvPr id="7" name="Graphic 6">
            <a:extLst>
              <a:ext uri="{FF2B5EF4-FFF2-40B4-BE49-F238E27FC236}">
                <a16:creationId xmlns:a16="http://schemas.microsoft.com/office/drawing/2014/main" id="{765C3CF2-2994-4E48-87A9-B524401D7E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8000" y="6350400"/>
            <a:ext cx="747600" cy="75600"/>
          </a:xfrm>
          <a:prstGeom prst="rect">
            <a:avLst/>
          </a:prstGeom>
        </p:spPr>
      </p:pic>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1846800"/>
            <a:ext cx="4928400" cy="4064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ext Placeholder 2">
            <a:extLst>
              <a:ext uri="{FF2B5EF4-FFF2-40B4-BE49-F238E27FC236}">
                <a16:creationId xmlns:a16="http://schemas.microsoft.com/office/drawing/2014/main" id="{C24A9147-9996-3D7F-40EA-C0CAAFB5863A}"/>
              </a:ext>
            </a:extLst>
          </p:cNvPr>
          <p:cNvSpPr>
            <a:spLocks noGrp="1"/>
          </p:cNvSpPr>
          <p:nvPr>
            <p:ph idx="14"/>
          </p:nvPr>
        </p:nvSpPr>
        <p:spPr>
          <a:xfrm>
            <a:off x="6350400" y="1846800"/>
            <a:ext cx="4928400" cy="4064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807900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FEBB6-1F94-48A9-9539-D6400A12C4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68CD0B-1BE6-4008-8CB3-E41234C8BC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6A54A0-FFD5-49D2-956C-82117AC643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E59F94-3749-4FAD-BDDE-B691B85D1CF8}"/>
              </a:ext>
            </a:extLst>
          </p:cNvPr>
          <p:cNvSpPr>
            <a:spLocks noGrp="1"/>
          </p:cNvSpPr>
          <p:nvPr>
            <p:ph type="dt" sz="half" idx="10"/>
          </p:nvPr>
        </p:nvSpPr>
        <p:spPr/>
        <p:txBody>
          <a:bodyPr/>
          <a:lstStyle/>
          <a:p>
            <a:fld id="{6E8FFD75-FC82-4A9B-89C8-3D6B7A3E8425}" type="datetimeFigureOut">
              <a:rPr lang="en-US" smtClean="0"/>
              <a:t>6/20/25</a:t>
            </a:fld>
            <a:endParaRPr lang="en-US"/>
          </a:p>
        </p:txBody>
      </p:sp>
      <p:sp>
        <p:nvSpPr>
          <p:cNvPr id="6" name="Footer Placeholder 5">
            <a:extLst>
              <a:ext uri="{FF2B5EF4-FFF2-40B4-BE49-F238E27FC236}">
                <a16:creationId xmlns:a16="http://schemas.microsoft.com/office/drawing/2014/main" id="{A96BE353-15C8-4F56-A2F7-FFF127ECC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610973-750B-4FA5-B50E-76AE4274D045}"/>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406890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28280-4D91-4A88-96AF-2170FBC5D1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D24508-0772-4530-B656-819693A09E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BAB9FD-4AC5-41B9-869F-82CB76FF0B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3D7E43-CB98-4CCC-B728-6581F9CBF2E5}"/>
              </a:ext>
            </a:extLst>
          </p:cNvPr>
          <p:cNvSpPr>
            <a:spLocks noGrp="1"/>
          </p:cNvSpPr>
          <p:nvPr>
            <p:ph type="dt" sz="half" idx="10"/>
          </p:nvPr>
        </p:nvSpPr>
        <p:spPr/>
        <p:txBody>
          <a:bodyPr/>
          <a:lstStyle/>
          <a:p>
            <a:fld id="{6E8FFD75-FC82-4A9B-89C8-3D6B7A3E8425}" type="datetimeFigureOut">
              <a:rPr lang="en-US" smtClean="0"/>
              <a:t>6/20/25</a:t>
            </a:fld>
            <a:endParaRPr lang="en-US"/>
          </a:p>
        </p:txBody>
      </p:sp>
      <p:sp>
        <p:nvSpPr>
          <p:cNvPr id="6" name="Footer Placeholder 5">
            <a:extLst>
              <a:ext uri="{FF2B5EF4-FFF2-40B4-BE49-F238E27FC236}">
                <a16:creationId xmlns:a16="http://schemas.microsoft.com/office/drawing/2014/main" id="{76B52B9B-35AB-4075-B497-79D1FABF1C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DDADA4-7389-45EB-97F8-B12D653AFD4C}"/>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3769526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E768-7441-4C1D-85F3-FEC8C4EBD5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28E267-3742-4BEC-B19D-1ED5ED01AC2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BF00C0-FA83-4668-9AA6-01FACA26B15B}"/>
              </a:ext>
            </a:extLst>
          </p:cNvPr>
          <p:cNvSpPr>
            <a:spLocks noGrp="1"/>
          </p:cNvSpPr>
          <p:nvPr>
            <p:ph type="dt" sz="half" idx="10"/>
          </p:nvPr>
        </p:nvSpPr>
        <p:spPr/>
        <p:txBody>
          <a:bodyPr/>
          <a:lstStyle/>
          <a:p>
            <a:fld id="{6E8FFD75-FC82-4A9B-89C8-3D6B7A3E8425}" type="datetimeFigureOut">
              <a:rPr lang="en-US" smtClean="0"/>
              <a:t>6/20/25</a:t>
            </a:fld>
            <a:endParaRPr lang="en-US"/>
          </a:p>
        </p:txBody>
      </p:sp>
      <p:sp>
        <p:nvSpPr>
          <p:cNvPr id="5" name="Footer Placeholder 4">
            <a:extLst>
              <a:ext uri="{FF2B5EF4-FFF2-40B4-BE49-F238E27FC236}">
                <a16:creationId xmlns:a16="http://schemas.microsoft.com/office/drawing/2014/main" id="{959387F2-31AA-40E9-80E8-55CE74215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6BD265-6B2D-493D-8989-3DC3A8B0C01C}"/>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4200685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22110-B07D-4982-AA57-5858921242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B7DA04-CBAF-405F-B8F2-A902C9973C9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035DE-58A8-4B77-99C1-DADD924B297F}"/>
              </a:ext>
            </a:extLst>
          </p:cNvPr>
          <p:cNvSpPr>
            <a:spLocks noGrp="1"/>
          </p:cNvSpPr>
          <p:nvPr>
            <p:ph type="dt" sz="half" idx="10"/>
          </p:nvPr>
        </p:nvSpPr>
        <p:spPr/>
        <p:txBody>
          <a:bodyPr/>
          <a:lstStyle/>
          <a:p>
            <a:fld id="{6E8FFD75-FC82-4A9B-89C8-3D6B7A3E8425}" type="datetimeFigureOut">
              <a:rPr lang="en-US" smtClean="0"/>
              <a:t>6/20/25</a:t>
            </a:fld>
            <a:endParaRPr lang="en-US"/>
          </a:p>
        </p:txBody>
      </p:sp>
      <p:sp>
        <p:nvSpPr>
          <p:cNvPr id="5" name="Footer Placeholder 4">
            <a:extLst>
              <a:ext uri="{FF2B5EF4-FFF2-40B4-BE49-F238E27FC236}">
                <a16:creationId xmlns:a16="http://schemas.microsoft.com/office/drawing/2014/main" id="{4DF515CB-D8BD-463F-A7D7-C7C43B799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DAEE4-DE21-4B56-9713-FA75757FF90C}"/>
              </a:ext>
            </a:extLst>
          </p:cNvPr>
          <p:cNvSpPr>
            <a:spLocks noGrp="1"/>
          </p:cNvSpPr>
          <p:nvPr>
            <p:ph type="sldNum" sz="quarter" idx="12"/>
          </p:nvPr>
        </p:nvSpPr>
        <p:spPr/>
        <p:txBody>
          <a:bodyPr/>
          <a:lstStyle/>
          <a:p>
            <a:fld id="{FE21F88D-DF53-45A2-8FB4-D01351CA3510}" type="slidenum">
              <a:rPr lang="en-US" smtClean="0"/>
              <a:t>‹#›</a:t>
            </a:fld>
            <a:endParaRPr lang="en-US"/>
          </a:p>
        </p:txBody>
      </p:sp>
    </p:spTree>
    <p:extLst>
      <p:ext uri="{BB962C8B-B14F-4D97-AF65-F5344CB8AC3E}">
        <p14:creationId xmlns:p14="http://schemas.microsoft.com/office/powerpoint/2010/main" val="168706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F7E1B-9FC9-B41B-49D8-0248085F85D0}"/>
              </a:ext>
            </a:extLst>
          </p:cNvPr>
          <p:cNvSpPr>
            <a:spLocks noGrp="1"/>
          </p:cNvSpPr>
          <p:nvPr>
            <p:ph type="ctrTitle"/>
          </p:nvPr>
        </p:nvSpPr>
        <p:spPr>
          <a:xfrm>
            <a:off x="1524000" y="1122363"/>
            <a:ext cx="9144000" cy="2387600"/>
          </a:xfrm>
        </p:spPr>
        <p:txBody>
          <a:bodyPr anchor="b"/>
          <a:lstStyle>
            <a:lvl1pPr algn="ctr">
              <a:defRPr sz="3000"/>
            </a:lvl1pPr>
          </a:lstStyle>
          <a:p>
            <a:r>
              <a:rPr lang="en-US"/>
              <a:t>Click to edit Master title style</a:t>
            </a:r>
          </a:p>
        </p:txBody>
      </p:sp>
      <p:sp>
        <p:nvSpPr>
          <p:cNvPr id="3" name="Subtitle 2">
            <a:extLst>
              <a:ext uri="{FF2B5EF4-FFF2-40B4-BE49-F238E27FC236}">
                <a16:creationId xmlns:a16="http://schemas.microsoft.com/office/drawing/2014/main" id="{1F7548EC-5A35-A0A3-C2C0-3F17810D148F}"/>
              </a:ext>
            </a:extLst>
          </p:cNvPr>
          <p:cNvSpPr>
            <a:spLocks noGrp="1"/>
          </p:cNvSpPr>
          <p:nvPr>
            <p:ph type="subTitle" idx="1"/>
          </p:nvPr>
        </p:nvSpPr>
        <p:spPr>
          <a:xfrm>
            <a:off x="1524000" y="3602038"/>
            <a:ext cx="9144000" cy="1655763"/>
          </a:xfrm>
        </p:spPr>
        <p:txBody>
          <a:bodyPr/>
          <a:lstStyle>
            <a:lvl1pPr marL="0" indent="0" algn="ctr">
              <a:buNone/>
              <a:defRPr sz="12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a:t>Click to edit Master subtitle style</a:t>
            </a:r>
          </a:p>
        </p:txBody>
      </p:sp>
      <p:sp>
        <p:nvSpPr>
          <p:cNvPr id="4" name="Slide Number Placeholder 3">
            <a:extLst>
              <a:ext uri="{FF2B5EF4-FFF2-40B4-BE49-F238E27FC236}">
                <a16:creationId xmlns:a16="http://schemas.microsoft.com/office/drawing/2014/main" id="{2919B5BC-E0D4-1081-1370-0AC6036186F4}"/>
              </a:ext>
            </a:extLst>
          </p:cNvPr>
          <p:cNvSpPr>
            <a:spLocks noGrp="1"/>
          </p:cNvSpPr>
          <p:nvPr>
            <p:ph type="sldNum" sz="quarter" idx="10"/>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01935514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p:nvPr>
        </p:nvSpPr>
        <p:spPr>
          <a:xfrm>
            <a:off x="914400" y="979200"/>
            <a:ext cx="10364400" cy="712800"/>
          </a:xfrm>
        </p:spPr>
        <p:txBody>
          <a:bodyPr lIns="0" tIns="0" rIns="0" bIns="0"/>
          <a:lstStyle/>
          <a:p>
            <a:r>
              <a:rPr lang="en-GB"/>
              <a:t>Click to edit Master title style</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pic>
        <p:nvPicPr>
          <p:cNvPr id="7" name="Graphic 6">
            <a:extLst>
              <a:ext uri="{FF2B5EF4-FFF2-40B4-BE49-F238E27FC236}">
                <a16:creationId xmlns:a16="http://schemas.microsoft.com/office/drawing/2014/main" id="{765C3CF2-2994-4E48-87A9-B524401D7E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8000" y="6350400"/>
            <a:ext cx="747600" cy="75600"/>
          </a:xfrm>
          <a:prstGeom prst="rect">
            <a:avLst/>
          </a:prstGeom>
        </p:spPr>
      </p:pic>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1846800"/>
            <a:ext cx="3132000" cy="4064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ext Placeholder 2">
            <a:extLst>
              <a:ext uri="{FF2B5EF4-FFF2-40B4-BE49-F238E27FC236}">
                <a16:creationId xmlns:a16="http://schemas.microsoft.com/office/drawing/2014/main" id="{C24A9147-9996-3D7F-40EA-C0CAAFB5863A}"/>
              </a:ext>
            </a:extLst>
          </p:cNvPr>
          <p:cNvSpPr>
            <a:spLocks noGrp="1"/>
          </p:cNvSpPr>
          <p:nvPr>
            <p:ph idx="14"/>
          </p:nvPr>
        </p:nvSpPr>
        <p:spPr>
          <a:xfrm>
            <a:off x="8146800" y="1846800"/>
            <a:ext cx="3132000" cy="4064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ext Placeholder 2">
            <a:extLst>
              <a:ext uri="{FF2B5EF4-FFF2-40B4-BE49-F238E27FC236}">
                <a16:creationId xmlns:a16="http://schemas.microsoft.com/office/drawing/2014/main" id="{9FB140BB-4949-D3C7-643A-9710D4A4396C}"/>
              </a:ext>
            </a:extLst>
          </p:cNvPr>
          <p:cNvSpPr>
            <a:spLocks noGrp="1"/>
          </p:cNvSpPr>
          <p:nvPr>
            <p:ph idx="15"/>
          </p:nvPr>
        </p:nvSpPr>
        <p:spPr>
          <a:xfrm>
            <a:off x="4530000" y="1846800"/>
            <a:ext cx="3132000" cy="4064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576518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p:nvPr>
        </p:nvSpPr>
        <p:spPr>
          <a:xfrm>
            <a:off x="914400" y="979200"/>
            <a:ext cx="6772800" cy="1688400"/>
          </a:xfrm>
        </p:spPr>
        <p:txBody>
          <a:bodyPr lIns="0" tIns="0" rIns="0" bIns="0" anchor="ctr">
            <a:noAutofit/>
          </a:bodyPr>
          <a:lstStyle>
            <a:lvl1pPr>
              <a:lnSpc>
                <a:spcPts val="4600"/>
              </a:lnSpc>
              <a:defRPr sz="4000"/>
            </a:lvl1pPr>
          </a:lstStyle>
          <a:p>
            <a:r>
              <a:rPr lang="en-GB" dirty="0"/>
              <a:t>Click to edit Master title style</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pic>
        <p:nvPicPr>
          <p:cNvPr id="7" name="Graphic 6">
            <a:extLst>
              <a:ext uri="{FF2B5EF4-FFF2-40B4-BE49-F238E27FC236}">
                <a16:creationId xmlns:a16="http://schemas.microsoft.com/office/drawing/2014/main" id="{765C3CF2-2994-4E48-87A9-B524401D7E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8000" y="6350400"/>
            <a:ext cx="747600" cy="75600"/>
          </a:xfrm>
          <a:prstGeom prst="rect">
            <a:avLst/>
          </a:prstGeom>
        </p:spPr>
      </p:pic>
      <p:sp>
        <p:nvSpPr>
          <p:cNvPr id="13" name="Text Placeholder 2">
            <a:extLst>
              <a:ext uri="{FF2B5EF4-FFF2-40B4-BE49-F238E27FC236}">
                <a16:creationId xmlns:a16="http://schemas.microsoft.com/office/drawing/2014/main" id="{42421602-E917-A82E-A456-B145976D5D8F}"/>
              </a:ext>
            </a:extLst>
          </p:cNvPr>
          <p:cNvSpPr>
            <a:spLocks noGrp="1"/>
          </p:cNvSpPr>
          <p:nvPr>
            <p:ph idx="1" hasCustomPrompt="1"/>
          </p:nvPr>
        </p:nvSpPr>
        <p:spPr>
          <a:xfrm>
            <a:off x="1294550" y="4778569"/>
            <a:ext cx="2800800" cy="1281600"/>
          </a:xfrm>
          <a:prstGeom prst="rect">
            <a:avLst/>
          </a:prstGeom>
        </p:spPr>
        <p:txBody>
          <a:bodyPr vert="horz" lIns="0" tIns="0" rIns="0" bIns="45720" rtlCol="0">
            <a:normAutofit/>
          </a:bodyPr>
          <a:lstStyle>
            <a:lvl1pPr marL="0" indent="0">
              <a:buNone/>
              <a:defRPr b="1" i="0">
                <a:solidFill>
                  <a:schemeClr val="tx1"/>
                </a:solidFill>
                <a:latin typeface="Poppins SemiBold" pitchFamily="2" charset="77"/>
                <a:cs typeface="Poppins SemiBold" pitchFamily="2" charset="77"/>
              </a:defRPr>
            </a:lvl1pPr>
          </a:lstStyle>
          <a:p>
            <a:pPr lvl="0"/>
            <a:r>
              <a:rPr lang="en-GB" dirty="0"/>
              <a:t>Headline</a:t>
            </a:r>
          </a:p>
        </p:txBody>
      </p:sp>
      <p:sp>
        <p:nvSpPr>
          <p:cNvPr id="4" name="Picture Placeholder 3">
            <a:extLst>
              <a:ext uri="{FF2B5EF4-FFF2-40B4-BE49-F238E27FC236}">
                <a16:creationId xmlns:a16="http://schemas.microsoft.com/office/drawing/2014/main" id="{2D5ECB8D-25E6-BEAD-E607-AAC512D8F749}"/>
              </a:ext>
            </a:extLst>
          </p:cNvPr>
          <p:cNvSpPr>
            <a:spLocks noGrp="1"/>
          </p:cNvSpPr>
          <p:nvPr>
            <p:ph type="pic" sz="quarter" idx="16" hasCustomPrompt="1"/>
          </p:nvPr>
        </p:nvSpPr>
        <p:spPr>
          <a:xfrm>
            <a:off x="912950" y="3042000"/>
            <a:ext cx="3182400" cy="1519200"/>
          </a:xfrm>
          <a:prstGeom prst="roundRect">
            <a:avLst>
              <a:gd name="adj" fmla="val 9111"/>
            </a:avLst>
          </a:prstGeom>
          <a:blipFill dpi="0" rotWithShape="1">
            <a:blip r:embed="rId4"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
        <p:nvSpPr>
          <p:cNvPr id="14" name="Content Placeholder 12">
            <a:extLst>
              <a:ext uri="{FF2B5EF4-FFF2-40B4-BE49-F238E27FC236}">
                <a16:creationId xmlns:a16="http://schemas.microsoft.com/office/drawing/2014/main" id="{C79E1427-A0B9-8B80-780B-7947F83725B1}"/>
              </a:ext>
            </a:extLst>
          </p:cNvPr>
          <p:cNvSpPr>
            <a:spLocks noGrp="1"/>
          </p:cNvSpPr>
          <p:nvPr>
            <p:ph sz="quarter" idx="17" hasCustomPrompt="1"/>
          </p:nvPr>
        </p:nvSpPr>
        <p:spPr>
          <a:xfrm>
            <a:off x="914400" y="4925271"/>
            <a:ext cx="255600" cy="25200"/>
          </a:xfrm>
          <a:solidFill>
            <a:schemeClr val="accent1"/>
          </a:solidFill>
        </p:spPr>
        <p:txBody>
          <a:bodyPr lIns="0" tIns="0" rIns="0" bIns="0">
            <a:noAutofit/>
          </a:bodyPr>
          <a:lstStyle>
            <a:lvl1pPr marL="0" indent="0">
              <a:buNone/>
              <a:defRPr/>
            </a:lvl1pPr>
          </a:lstStyle>
          <a:p>
            <a:pPr lvl="0"/>
            <a:r>
              <a:rPr lang="en-GB" dirty="0"/>
              <a:t> </a:t>
            </a:r>
          </a:p>
        </p:txBody>
      </p:sp>
      <p:sp>
        <p:nvSpPr>
          <p:cNvPr id="16" name="Text Placeholder 2">
            <a:extLst>
              <a:ext uri="{FF2B5EF4-FFF2-40B4-BE49-F238E27FC236}">
                <a16:creationId xmlns:a16="http://schemas.microsoft.com/office/drawing/2014/main" id="{CEDA10BB-F32D-A9AB-0366-9858F4E74A01}"/>
              </a:ext>
            </a:extLst>
          </p:cNvPr>
          <p:cNvSpPr>
            <a:spLocks noGrp="1"/>
          </p:cNvSpPr>
          <p:nvPr>
            <p:ph idx="18" hasCustomPrompt="1"/>
          </p:nvPr>
        </p:nvSpPr>
        <p:spPr>
          <a:xfrm>
            <a:off x="4886400" y="4778569"/>
            <a:ext cx="2800800" cy="1281600"/>
          </a:xfrm>
          <a:prstGeom prst="rect">
            <a:avLst/>
          </a:prstGeom>
        </p:spPr>
        <p:txBody>
          <a:bodyPr vert="horz" lIns="0" tIns="0" rIns="0" bIns="45720" rtlCol="0">
            <a:normAutofit/>
          </a:bodyPr>
          <a:lstStyle>
            <a:lvl1pPr marL="0" indent="0">
              <a:buNone/>
              <a:defRPr b="1" i="0">
                <a:solidFill>
                  <a:schemeClr val="tx1"/>
                </a:solidFill>
                <a:latin typeface="Poppins SemiBold" pitchFamily="2" charset="77"/>
                <a:cs typeface="Poppins SemiBold" pitchFamily="2" charset="77"/>
              </a:defRPr>
            </a:lvl1pPr>
          </a:lstStyle>
          <a:p>
            <a:pPr lvl="0"/>
            <a:r>
              <a:rPr lang="en-GB" dirty="0"/>
              <a:t>Headline</a:t>
            </a:r>
          </a:p>
        </p:txBody>
      </p:sp>
      <p:sp>
        <p:nvSpPr>
          <p:cNvPr id="17" name="Picture Placeholder 3">
            <a:extLst>
              <a:ext uri="{FF2B5EF4-FFF2-40B4-BE49-F238E27FC236}">
                <a16:creationId xmlns:a16="http://schemas.microsoft.com/office/drawing/2014/main" id="{33D7EED7-E28A-5066-3C63-DCBFA918C103}"/>
              </a:ext>
            </a:extLst>
          </p:cNvPr>
          <p:cNvSpPr>
            <a:spLocks noGrp="1"/>
          </p:cNvSpPr>
          <p:nvPr>
            <p:ph type="pic" sz="quarter" idx="19" hasCustomPrompt="1"/>
          </p:nvPr>
        </p:nvSpPr>
        <p:spPr>
          <a:xfrm>
            <a:off x="4504800" y="3042001"/>
            <a:ext cx="3182400" cy="1519200"/>
          </a:xfrm>
          <a:prstGeom prst="roundRect">
            <a:avLst>
              <a:gd name="adj" fmla="val 9143"/>
            </a:avLst>
          </a:prstGeom>
          <a:blipFill dpi="0" rotWithShape="1">
            <a:blip r:embed="rId5"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
        <p:nvSpPr>
          <p:cNvPr id="18" name="Content Placeholder 12">
            <a:extLst>
              <a:ext uri="{FF2B5EF4-FFF2-40B4-BE49-F238E27FC236}">
                <a16:creationId xmlns:a16="http://schemas.microsoft.com/office/drawing/2014/main" id="{E3905B86-25AA-8E6B-F6C7-6E5D5C8CC1BE}"/>
              </a:ext>
            </a:extLst>
          </p:cNvPr>
          <p:cNvSpPr>
            <a:spLocks noGrp="1"/>
          </p:cNvSpPr>
          <p:nvPr>
            <p:ph sz="quarter" idx="20" hasCustomPrompt="1"/>
          </p:nvPr>
        </p:nvSpPr>
        <p:spPr>
          <a:xfrm>
            <a:off x="4504800" y="4925271"/>
            <a:ext cx="255600" cy="25200"/>
          </a:xfrm>
          <a:solidFill>
            <a:schemeClr val="accent1"/>
          </a:solidFill>
        </p:spPr>
        <p:txBody>
          <a:bodyPr lIns="0" tIns="0" rIns="0" bIns="0">
            <a:noAutofit/>
          </a:bodyPr>
          <a:lstStyle>
            <a:lvl1pPr marL="0" indent="0">
              <a:buNone/>
              <a:defRPr/>
            </a:lvl1pPr>
          </a:lstStyle>
          <a:p>
            <a:pPr lvl="0"/>
            <a:r>
              <a:rPr lang="en-GB" dirty="0"/>
              <a:t> </a:t>
            </a:r>
          </a:p>
        </p:txBody>
      </p:sp>
      <p:sp>
        <p:nvSpPr>
          <p:cNvPr id="20" name="Text Placeholder 2">
            <a:extLst>
              <a:ext uri="{FF2B5EF4-FFF2-40B4-BE49-F238E27FC236}">
                <a16:creationId xmlns:a16="http://schemas.microsoft.com/office/drawing/2014/main" id="{5DD6DBE3-C0B8-C6DC-C5C0-F1F1B7F430C0}"/>
              </a:ext>
            </a:extLst>
          </p:cNvPr>
          <p:cNvSpPr>
            <a:spLocks noGrp="1"/>
          </p:cNvSpPr>
          <p:nvPr>
            <p:ph idx="21" hasCustomPrompt="1"/>
          </p:nvPr>
        </p:nvSpPr>
        <p:spPr>
          <a:xfrm>
            <a:off x="8478250" y="4791169"/>
            <a:ext cx="2800800" cy="1281600"/>
          </a:xfrm>
          <a:prstGeom prst="rect">
            <a:avLst/>
          </a:prstGeom>
        </p:spPr>
        <p:txBody>
          <a:bodyPr vert="horz" lIns="0" tIns="0" rIns="0" bIns="45720" rtlCol="0">
            <a:normAutofit/>
          </a:bodyPr>
          <a:lstStyle>
            <a:lvl1pPr marL="0" indent="0">
              <a:buNone/>
              <a:defRPr b="1" i="0">
                <a:solidFill>
                  <a:schemeClr val="tx1"/>
                </a:solidFill>
                <a:latin typeface="Poppins SemiBold" pitchFamily="2" charset="77"/>
                <a:cs typeface="Poppins SemiBold" pitchFamily="2" charset="77"/>
              </a:defRPr>
            </a:lvl1pPr>
          </a:lstStyle>
          <a:p>
            <a:pPr lvl="0"/>
            <a:r>
              <a:rPr lang="en-GB" dirty="0"/>
              <a:t>Headline</a:t>
            </a:r>
          </a:p>
        </p:txBody>
      </p:sp>
      <p:sp>
        <p:nvSpPr>
          <p:cNvPr id="21" name="Picture Placeholder 3">
            <a:extLst>
              <a:ext uri="{FF2B5EF4-FFF2-40B4-BE49-F238E27FC236}">
                <a16:creationId xmlns:a16="http://schemas.microsoft.com/office/drawing/2014/main" id="{6DC8736F-FF17-E51D-B5AD-077F804978C3}"/>
              </a:ext>
            </a:extLst>
          </p:cNvPr>
          <p:cNvSpPr>
            <a:spLocks noGrp="1"/>
          </p:cNvSpPr>
          <p:nvPr>
            <p:ph type="pic" sz="quarter" idx="22" hasCustomPrompt="1"/>
          </p:nvPr>
        </p:nvSpPr>
        <p:spPr>
          <a:xfrm>
            <a:off x="8096650" y="3042001"/>
            <a:ext cx="3182400" cy="1519200"/>
          </a:xfrm>
          <a:prstGeom prst="roundRect">
            <a:avLst>
              <a:gd name="adj" fmla="val 9433"/>
            </a:avLst>
          </a:prstGeom>
          <a:blipFill dpi="0" rotWithShape="1">
            <a:blip r:embed="rId6"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
        <p:nvSpPr>
          <p:cNvPr id="22" name="Content Placeholder 12">
            <a:extLst>
              <a:ext uri="{FF2B5EF4-FFF2-40B4-BE49-F238E27FC236}">
                <a16:creationId xmlns:a16="http://schemas.microsoft.com/office/drawing/2014/main" id="{ECB2F1DB-0F31-0B5C-1D17-289586BEE78C}"/>
              </a:ext>
            </a:extLst>
          </p:cNvPr>
          <p:cNvSpPr>
            <a:spLocks noGrp="1"/>
          </p:cNvSpPr>
          <p:nvPr>
            <p:ph sz="quarter" idx="23" hasCustomPrompt="1"/>
          </p:nvPr>
        </p:nvSpPr>
        <p:spPr>
          <a:xfrm>
            <a:off x="8096650" y="4937871"/>
            <a:ext cx="255600" cy="25200"/>
          </a:xfrm>
          <a:solidFill>
            <a:schemeClr val="accent1"/>
          </a:solidFill>
        </p:spPr>
        <p:txBody>
          <a:bodyPr lIns="0" tIns="0" rIns="0" bIns="0">
            <a:noAutofit/>
          </a:bodyPr>
          <a:lstStyle>
            <a:lvl1pPr marL="0" indent="0">
              <a:buNone/>
              <a:defRPr/>
            </a:lvl1pPr>
          </a:lstStyle>
          <a:p>
            <a:pPr lvl="0"/>
            <a:r>
              <a:rPr lang="en-GB" dirty="0"/>
              <a:t> </a:t>
            </a:r>
          </a:p>
        </p:txBody>
      </p:sp>
    </p:spTree>
    <p:extLst>
      <p:ext uri="{BB962C8B-B14F-4D97-AF65-F5344CB8AC3E}">
        <p14:creationId xmlns:p14="http://schemas.microsoft.com/office/powerpoint/2010/main" val="2171748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amp;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p:nvPr>
        </p:nvSpPr>
        <p:spPr>
          <a:xfrm>
            <a:off x="914400" y="1220400"/>
            <a:ext cx="4878000" cy="4420800"/>
          </a:xfrm>
        </p:spPr>
        <p:txBody>
          <a:bodyPr lIns="0" tIns="0" rIns="0" bIns="0" anchor="t">
            <a:normAutofit/>
          </a:bodyPr>
          <a:lstStyle>
            <a:lvl1pPr>
              <a:lnSpc>
                <a:spcPts val="7000"/>
              </a:lnSpc>
              <a:defRPr sz="6000"/>
            </a:lvl1pPr>
          </a:lstStyle>
          <a:p>
            <a:r>
              <a:rPr lang="en-GB" dirty="0"/>
              <a:t>Click to edit Master title style</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pic>
        <p:nvPicPr>
          <p:cNvPr id="7" name="Graphic 6">
            <a:extLst>
              <a:ext uri="{FF2B5EF4-FFF2-40B4-BE49-F238E27FC236}">
                <a16:creationId xmlns:a16="http://schemas.microsoft.com/office/drawing/2014/main" id="{765C3CF2-2994-4E48-87A9-B524401D7E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8000" y="6350400"/>
            <a:ext cx="747600" cy="75600"/>
          </a:xfrm>
          <a:prstGeom prst="rect">
            <a:avLst/>
          </a:prstGeom>
        </p:spPr>
      </p:pic>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6400800" y="1371900"/>
            <a:ext cx="4878000" cy="4269300"/>
          </a:xfrm>
          <a:prstGeom prst="rect">
            <a:avLst/>
          </a:prstGeom>
        </p:spPr>
        <p:txBody>
          <a:bodyPr vert="horz" lIns="0" tIns="0" rIns="0" bIns="0" rtlCol="0">
            <a:normAutofit/>
          </a:bodyPr>
          <a:lstStyle>
            <a:lvl1pPr>
              <a:lnSpc>
                <a:spcPts val="3200"/>
              </a:lnSpc>
              <a:defRPr sz="2000"/>
            </a:lvl1pPr>
            <a:lvl2pPr>
              <a:lnSpc>
                <a:spcPts val="3200"/>
              </a:lnSpc>
              <a:defRPr sz="2000"/>
            </a:lvl2pPr>
            <a:lvl3pPr>
              <a:lnSpc>
                <a:spcPts val="3200"/>
              </a:lnSpc>
              <a:defRPr sz="2000"/>
            </a:lvl3pPr>
            <a:lvl4pPr>
              <a:lnSpc>
                <a:spcPts val="3200"/>
              </a:lnSpc>
              <a:defRPr sz="2000"/>
            </a:lvl4pPr>
            <a:lvl5pPr>
              <a:lnSpc>
                <a:spcPts val="3200"/>
              </a:lnSpc>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849776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914400" y="1105200"/>
            <a:ext cx="5727600" cy="914400"/>
          </a:xfrm>
        </p:spPr>
        <p:txBody>
          <a:bodyPr lIns="0" tIns="0" rIns="0" bIns="0" anchor="t">
            <a:normAutofit/>
          </a:bodyPr>
          <a:lstStyle/>
          <a:p>
            <a:r>
              <a:rPr lang="en-GB" dirty="0"/>
              <a:t>Title Text</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1976401"/>
            <a:ext cx="5727600" cy="349199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icture Placeholder 3">
            <a:extLst>
              <a:ext uri="{FF2B5EF4-FFF2-40B4-BE49-F238E27FC236}">
                <a16:creationId xmlns:a16="http://schemas.microsoft.com/office/drawing/2014/main" id="{53A77A74-5B60-35F0-29F1-5435BA5EFBEE}"/>
              </a:ext>
            </a:extLst>
          </p:cNvPr>
          <p:cNvSpPr>
            <a:spLocks noGrp="1"/>
          </p:cNvSpPr>
          <p:nvPr>
            <p:ph type="pic" sz="quarter" idx="14" hasCustomPrompt="1"/>
          </p:nvPr>
        </p:nvSpPr>
        <p:spPr>
          <a:xfrm>
            <a:off x="7250400" y="406800"/>
            <a:ext cx="4532400" cy="6044400"/>
          </a:xfrm>
          <a:prstGeom prst="roundRect">
            <a:avLst>
              <a:gd name="adj" fmla="val 4456"/>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Tree>
    <p:extLst>
      <p:ext uri="{BB962C8B-B14F-4D97-AF65-F5344CB8AC3E}">
        <p14:creationId xmlns:p14="http://schemas.microsoft.com/office/powerpoint/2010/main" val="2984750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Image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914400" y="1105200"/>
            <a:ext cx="6300000" cy="914400"/>
          </a:xfrm>
        </p:spPr>
        <p:txBody>
          <a:bodyPr lIns="0" tIns="0" rIns="0" bIns="0" anchor="t">
            <a:normAutofit/>
          </a:bodyPr>
          <a:lstStyle/>
          <a:p>
            <a:r>
              <a:rPr lang="en-GB" dirty="0"/>
              <a:t>Title Text</a:t>
            </a:r>
          </a:p>
        </p:txBody>
      </p:sp>
      <p:sp>
        <p:nvSpPr>
          <p:cNvPr id="5" name="Slide Number Placeholder 4">
            <a:extLst>
              <a:ext uri="{FF2B5EF4-FFF2-40B4-BE49-F238E27FC236}">
                <a16:creationId xmlns:a16="http://schemas.microsoft.com/office/drawing/2014/main" id="{B15CAC3E-D273-8D7A-6998-BA7247B5EADE}"/>
              </a:ext>
            </a:extLst>
          </p:cNvPr>
          <p:cNvSpPr>
            <a:spLocks noGrp="1"/>
          </p:cNvSpPr>
          <p:nvPr>
            <p:ph type="sldNum" sz="quarter" idx="12"/>
          </p:nvPr>
        </p:nvSpPr>
        <p:spPr/>
        <p:txBody>
          <a:bodyPr/>
          <a:lstStyle/>
          <a:p>
            <a:fld id="{8EE15C3A-03EB-F44E-AF21-A5C71E373AA8}" type="slidenum">
              <a:rPr lang="en-GB" smtClean="0"/>
              <a:pPr/>
              <a:t>‹#›</a:t>
            </a:fld>
            <a:endParaRPr lang="en-GB"/>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07600" y="446400"/>
            <a:ext cx="563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913800" y="1976401"/>
            <a:ext cx="6300000" cy="349199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icture Placeholder 3">
            <a:extLst>
              <a:ext uri="{FF2B5EF4-FFF2-40B4-BE49-F238E27FC236}">
                <a16:creationId xmlns:a16="http://schemas.microsoft.com/office/drawing/2014/main" id="{53A77A74-5B60-35F0-29F1-5435BA5EFBEE}"/>
              </a:ext>
            </a:extLst>
          </p:cNvPr>
          <p:cNvSpPr>
            <a:spLocks noGrp="1"/>
          </p:cNvSpPr>
          <p:nvPr>
            <p:ph type="pic" sz="quarter" idx="14" hasCustomPrompt="1"/>
          </p:nvPr>
        </p:nvSpPr>
        <p:spPr>
          <a:xfrm>
            <a:off x="8127602" y="0"/>
            <a:ext cx="4064399" cy="6858000"/>
          </a:xfrm>
          <a:prstGeom prst="rect">
            <a:avLst/>
          </a:prstGeo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sp>
        <p:nvSpPr>
          <p:cNvPr id="3" name="Rectangle 2">
            <a:extLst>
              <a:ext uri="{FF2B5EF4-FFF2-40B4-BE49-F238E27FC236}">
                <a16:creationId xmlns:a16="http://schemas.microsoft.com/office/drawing/2014/main" id="{AC7F7E27-5A6C-5A3E-585E-6896577BDD3B}"/>
              </a:ext>
            </a:extLst>
          </p:cNvPr>
          <p:cNvSpPr/>
          <p:nvPr userDrawn="1"/>
        </p:nvSpPr>
        <p:spPr>
          <a:xfrm>
            <a:off x="8127601" y="0"/>
            <a:ext cx="813600" cy="6858000"/>
          </a:xfrm>
          <a:prstGeom prst="rect">
            <a:avLst/>
          </a:prstGeom>
          <a:gradFill>
            <a:gsLst>
              <a:gs pos="0">
                <a:schemeClr val="tx1">
                  <a:alpha val="30000"/>
                </a:schemeClr>
              </a:gs>
              <a:gs pos="100000">
                <a:schemeClr val="tx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pic>
        <p:nvPicPr>
          <p:cNvPr id="8" name="Graphic 7">
            <a:extLst>
              <a:ext uri="{FF2B5EF4-FFF2-40B4-BE49-F238E27FC236}">
                <a16:creationId xmlns:a16="http://schemas.microsoft.com/office/drawing/2014/main" id="{E526653E-4726-97A6-5B77-2B7E6EE67AC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998000" y="6350400"/>
            <a:ext cx="747600" cy="75600"/>
          </a:xfrm>
          <a:prstGeom prst="rect">
            <a:avLst/>
          </a:prstGeom>
        </p:spPr>
      </p:pic>
    </p:spTree>
    <p:extLst>
      <p:ext uri="{BB962C8B-B14F-4D97-AF65-F5344CB8AC3E}">
        <p14:creationId xmlns:p14="http://schemas.microsoft.com/office/powerpoint/2010/main" val="2868603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743DD-1C7E-BF98-9FB0-98732D942134}"/>
              </a:ext>
            </a:extLst>
          </p:cNvPr>
          <p:cNvSpPr>
            <a:spLocks noGrp="1"/>
          </p:cNvSpPr>
          <p:nvPr>
            <p:ph type="title" hasCustomPrompt="1"/>
          </p:nvPr>
        </p:nvSpPr>
        <p:spPr>
          <a:xfrm>
            <a:off x="5551200" y="1105200"/>
            <a:ext cx="5727600" cy="914400"/>
          </a:xfrm>
        </p:spPr>
        <p:txBody>
          <a:bodyPr lIns="0" tIns="0" rIns="0" bIns="0" anchor="t">
            <a:normAutofit/>
          </a:bodyPr>
          <a:lstStyle/>
          <a:p>
            <a:r>
              <a:rPr lang="en-GB" dirty="0"/>
              <a:t>Title Text</a:t>
            </a:r>
          </a:p>
        </p:txBody>
      </p:sp>
      <p:sp>
        <p:nvSpPr>
          <p:cNvPr id="6" name="Text Placeholder 7">
            <a:extLst>
              <a:ext uri="{FF2B5EF4-FFF2-40B4-BE49-F238E27FC236}">
                <a16:creationId xmlns:a16="http://schemas.microsoft.com/office/drawing/2014/main" id="{F59FD29E-3DD9-BA5B-2F7D-87A87A00F309}"/>
              </a:ext>
            </a:extLst>
          </p:cNvPr>
          <p:cNvSpPr>
            <a:spLocks noGrp="1"/>
          </p:cNvSpPr>
          <p:nvPr>
            <p:ph type="body" sz="quarter" idx="13" hasCustomPrompt="1"/>
          </p:nvPr>
        </p:nvSpPr>
        <p:spPr>
          <a:xfrm>
            <a:off x="5551200" y="730800"/>
            <a:ext cx="5727600" cy="216000"/>
          </a:xfrm>
        </p:spPr>
        <p:txBody>
          <a:bodyPr lIns="0" tIns="0" rIns="0" bIns="0" anchor="ctr">
            <a:normAutofit/>
          </a:bodyPr>
          <a:lstStyle>
            <a:lvl1pPr marL="0" indent="0">
              <a:lnSpc>
                <a:spcPts val="1200"/>
              </a:lnSpc>
              <a:buNone/>
              <a:defRPr sz="1000" b="1" i="0" spc="150" baseline="0">
                <a:solidFill>
                  <a:schemeClr val="accent1"/>
                </a:solidFill>
                <a:latin typeface="Poppins SemiBold" pitchFamily="2" charset="77"/>
                <a:cs typeface="Poppins SemiBold" pitchFamily="2" charset="77"/>
              </a:defRPr>
            </a:lvl1pPr>
          </a:lstStyle>
          <a:p>
            <a:pPr lvl="0"/>
            <a:r>
              <a:rPr lang="en-GB" dirty="0"/>
              <a:t>LABEL</a:t>
            </a:r>
          </a:p>
        </p:txBody>
      </p:sp>
      <p:sp>
        <p:nvSpPr>
          <p:cNvPr id="13" name="Text Placeholder 2">
            <a:extLst>
              <a:ext uri="{FF2B5EF4-FFF2-40B4-BE49-F238E27FC236}">
                <a16:creationId xmlns:a16="http://schemas.microsoft.com/office/drawing/2014/main" id="{42421602-E917-A82E-A456-B145976D5D8F}"/>
              </a:ext>
            </a:extLst>
          </p:cNvPr>
          <p:cNvSpPr>
            <a:spLocks noGrp="1"/>
          </p:cNvSpPr>
          <p:nvPr>
            <p:ph idx="1"/>
          </p:nvPr>
        </p:nvSpPr>
        <p:spPr>
          <a:xfrm>
            <a:off x="5551200" y="1976401"/>
            <a:ext cx="5727600" cy="3491999"/>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Picture Placeholder 3">
            <a:extLst>
              <a:ext uri="{FF2B5EF4-FFF2-40B4-BE49-F238E27FC236}">
                <a16:creationId xmlns:a16="http://schemas.microsoft.com/office/drawing/2014/main" id="{53A77A74-5B60-35F0-29F1-5435BA5EFBEE}"/>
              </a:ext>
            </a:extLst>
          </p:cNvPr>
          <p:cNvSpPr>
            <a:spLocks noGrp="1"/>
          </p:cNvSpPr>
          <p:nvPr>
            <p:ph type="pic" sz="quarter" idx="14" hasCustomPrompt="1"/>
          </p:nvPr>
        </p:nvSpPr>
        <p:spPr>
          <a:xfrm>
            <a:off x="406800" y="406800"/>
            <a:ext cx="4532400" cy="6044400"/>
          </a:xfrm>
          <a:prstGeom prst="roundRect">
            <a:avLst>
              <a:gd name="adj" fmla="val 4456"/>
            </a:avLst>
          </a:prstGeo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 </a:t>
            </a:r>
          </a:p>
        </p:txBody>
      </p:sp>
      <p:pic>
        <p:nvPicPr>
          <p:cNvPr id="7" name="Graphic 6">
            <a:extLst>
              <a:ext uri="{FF2B5EF4-FFF2-40B4-BE49-F238E27FC236}">
                <a16:creationId xmlns:a16="http://schemas.microsoft.com/office/drawing/2014/main" id="{167781AD-33AD-89F3-EFFD-8C22F9824BD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98000" y="6350400"/>
            <a:ext cx="747600" cy="75600"/>
          </a:xfrm>
          <a:prstGeom prst="rect">
            <a:avLst/>
          </a:prstGeom>
        </p:spPr>
      </p:pic>
    </p:spTree>
    <p:extLst>
      <p:ext uri="{BB962C8B-B14F-4D97-AF65-F5344CB8AC3E}">
        <p14:creationId xmlns:p14="http://schemas.microsoft.com/office/powerpoint/2010/main" val="3815750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theme" Target="../theme/theme3.xml"/><Relationship Id="rId1" Type="http://schemas.openxmlformats.org/officeDocument/2006/relationships/slideLayout" Target="../slideLayouts/slideLayout34.xml"/><Relationship Id="rId4" Type="http://schemas.openxmlformats.org/officeDocument/2006/relationships/image" Target="../media/image2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790F89-B8DE-94B8-AA4C-A38A8CE4378E}"/>
              </a:ext>
            </a:extLst>
          </p:cNvPr>
          <p:cNvSpPr>
            <a:spLocks noGrp="1"/>
          </p:cNvSpPr>
          <p:nvPr>
            <p:ph type="title"/>
          </p:nvPr>
        </p:nvSpPr>
        <p:spPr>
          <a:xfrm>
            <a:off x="914400" y="365126"/>
            <a:ext cx="103644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4B6C8327-5AE4-100F-A778-FB0D3E4DD1CE}"/>
              </a:ext>
            </a:extLst>
          </p:cNvPr>
          <p:cNvSpPr>
            <a:spLocks noGrp="1"/>
          </p:cNvSpPr>
          <p:nvPr>
            <p:ph type="body" idx="1"/>
          </p:nvPr>
        </p:nvSpPr>
        <p:spPr>
          <a:xfrm>
            <a:off x="913800" y="1825624"/>
            <a:ext cx="10364400" cy="40644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743A1A6B-2CC6-366A-91C0-5566C37E9777}"/>
              </a:ext>
            </a:extLst>
          </p:cNvPr>
          <p:cNvSpPr>
            <a:spLocks noGrp="1"/>
          </p:cNvSpPr>
          <p:nvPr>
            <p:ph type="dt" sz="half" idx="2"/>
          </p:nvPr>
        </p:nvSpPr>
        <p:spPr>
          <a:xfrm>
            <a:off x="8942400" y="6282000"/>
            <a:ext cx="2743200" cy="208800"/>
          </a:xfrm>
          <a:prstGeom prst="rect">
            <a:avLst/>
          </a:prstGeom>
        </p:spPr>
        <p:txBody>
          <a:bodyPr vert="horz" lIns="91440" tIns="45720" rIns="91440" bIns="45720" rtlCol="0" anchor="ctr"/>
          <a:lstStyle>
            <a:lvl1pPr algn="r">
              <a:defRPr sz="800">
                <a:solidFill>
                  <a:schemeClr val="tx1">
                    <a:alpha val="40000"/>
                  </a:schemeClr>
                </a:solidFill>
                <a:latin typeface="Poppins" pitchFamily="2" charset="77"/>
                <a:cs typeface="Poppins" pitchFamily="2" charset="77"/>
              </a:defRPr>
            </a:lvl1pPr>
          </a:lstStyle>
          <a:p>
            <a:fld id="{F7EE7623-FAE5-D846-AB07-47554B8897FA}" type="datetimeFigureOut">
              <a:rPr lang="en-GB" smtClean="0"/>
              <a:pPr/>
              <a:t>20/06/2025</a:t>
            </a:fld>
            <a:endParaRPr lang="en-GB"/>
          </a:p>
        </p:txBody>
      </p:sp>
      <p:sp>
        <p:nvSpPr>
          <p:cNvPr id="5" name="Footer Placeholder 4">
            <a:extLst>
              <a:ext uri="{FF2B5EF4-FFF2-40B4-BE49-F238E27FC236}">
                <a16:creationId xmlns:a16="http://schemas.microsoft.com/office/drawing/2014/main" id="{EA8B0E58-0BB4-CCA8-7CBE-D8D1C1DDC923}"/>
              </a:ext>
            </a:extLst>
          </p:cNvPr>
          <p:cNvSpPr>
            <a:spLocks noGrp="1"/>
          </p:cNvSpPr>
          <p:nvPr>
            <p:ph type="ftr" sz="quarter" idx="3"/>
          </p:nvPr>
        </p:nvSpPr>
        <p:spPr>
          <a:xfrm>
            <a:off x="4038600" y="6282000"/>
            <a:ext cx="4114800" cy="208800"/>
          </a:xfrm>
          <a:prstGeom prst="rect">
            <a:avLst/>
          </a:prstGeom>
        </p:spPr>
        <p:txBody>
          <a:bodyPr vert="horz" lIns="91440" tIns="45720" rIns="91440" bIns="45720" rtlCol="0" anchor="ctr"/>
          <a:lstStyle>
            <a:lvl1pPr algn="ctr">
              <a:defRPr sz="800">
                <a:solidFill>
                  <a:schemeClr val="tx1">
                    <a:alpha val="40000"/>
                  </a:schemeClr>
                </a:solidFill>
                <a:latin typeface="Poppins" pitchFamily="2" charset="77"/>
                <a:cs typeface="Poppins" pitchFamily="2" charset="77"/>
              </a:defRPr>
            </a:lvl1pPr>
          </a:lstStyle>
          <a:p>
            <a:endParaRPr lang="en-GB"/>
          </a:p>
        </p:txBody>
      </p:sp>
      <p:sp>
        <p:nvSpPr>
          <p:cNvPr id="6" name="Slide Number Placeholder 5">
            <a:extLst>
              <a:ext uri="{FF2B5EF4-FFF2-40B4-BE49-F238E27FC236}">
                <a16:creationId xmlns:a16="http://schemas.microsoft.com/office/drawing/2014/main" id="{F44725DA-3891-8F88-3F1A-9D40B7BE6B3A}"/>
              </a:ext>
            </a:extLst>
          </p:cNvPr>
          <p:cNvSpPr>
            <a:spLocks noGrp="1"/>
          </p:cNvSpPr>
          <p:nvPr>
            <p:ph type="sldNum" sz="quarter" idx="4"/>
          </p:nvPr>
        </p:nvSpPr>
        <p:spPr>
          <a:xfrm>
            <a:off x="507600" y="6282000"/>
            <a:ext cx="653290" cy="208800"/>
          </a:xfrm>
          <a:prstGeom prst="rect">
            <a:avLst/>
          </a:prstGeom>
        </p:spPr>
        <p:txBody>
          <a:bodyPr vert="horz" lIns="0" tIns="0" rIns="0" bIns="0" rtlCol="0" anchor="ctr"/>
          <a:lstStyle>
            <a:lvl1pPr algn="l">
              <a:defRPr sz="800">
                <a:solidFill>
                  <a:schemeClr val="tx1">
                    <a:alpha val="40000"/>
                  </a:schemeClr>
                </a:solidFill>
                <a:latin typeface="Poppins" pitchFamily="2" charset="77"/>
                <a:cs typeface="Poppins" pitchFamily="2" charset="77"/>
              </a:defRPr>
            </a:lvl1pPr>
          </a:lstStyle>
          <a:p>
            <a:fld id="{8EE15C3A-03EB-F44E-AF21-A5C71E373AA8}" type="slidenum">
              <a:rPr lang="en-GB" smtClean="0"/>
              <a:pPr/>
              <a:t>‹#›</a:t>
            </a:fld>
            <a:endParaRPr lang="en-GB"/>
          </a:p>
        </p:txBody>
      </p:sp>
    </p:spTree>
    <p:extLst>
      <p:ext uri="{BB962C8B-B14F-4D97-AF65-F5344CB8AC3E}">
        <p14:creationId xmlns:p14="http://schemas.microsoft.com/office/powerpoint/2010/main" val="3580454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82" r:id="rId22"/>
  </p:sldLayoutIdLst>
  <p:txStyles>
    <p:titleStyle>
      <a:lvl1pPr algn="l" defTabSz="914355" rtl="0" eaLnBrk="1" latinLnBrk="0" hangingPunct="1">
        <a:lnSpc>
          <a:spcPts val="4800"/>
        </a:lnSpc>
        <a:spcBef>
          <a:spcPct val="0"/>
        </a:spcBef>
        <a:buNone/>
        <a:defRPr sz="4000" b="1" i="0" kern="1200">
          <a:solidFill>
            <a:schemeClr val="tx1"/>
          </a:solidFill>
          <a:latin typeface="Poppins SemiBold" pitchFamily="2" charset="77"/>
          <a:ea typeface="+mj-ea"/>
          <a:cs typeface="Poppins SemiBold" pitchFamily="2" charset="77"/>
        </a:defRPr>
      </a:lvl1pPr>
    </p:titleStyle>
    <p:bodyStyle>
      <a:lvl1pPr marL="493689" indent="-493689" algn="l" defTabSz="914355" rtl="0" eaLnBrk="1" latinLnBrk="0" hangingPunct="1">
        <a:lnSpc>
          <a:spcPct val="150000"/>
        </a:lnSpc>
        <a:spcBef>
          <a:spcPts val="10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15E1B2-93A1-40B8-8845-8CE147E523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C7A347-FA93-4E9D-BA37-7B6C5947A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3CAB4-9B2F-46A4-837A-C3C734044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FFD75-FC82-4A9B-89C8-3D6B7A3E8425}" type="datetimeFigureOut">
              <a:rPr lang="en-US" smtClean="0"/>
              <a:t>6/20/25</a:t>
            </a:fld>
            <a:endParaRPr lang="en-US"/>
          </a:p>
        </p:txBody>
      </p:sp>
      <p:sp>
        <p:nvSpPr>
          <p:cNvPr id="5" name="Footer Placeholder 4">
            <a:extLst>
              <a:ext uri="{FF2B5EF4-FFF2-40B4-BE49-F238E27FC236}">
                <a16:creationId xmlns:a16="http://schemas.microsoft.com/office/drawing/2014/main" id="{7008E8AF-7077-4698-A51E-670272CD20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78A683-7758-48C1-A986-889465C46A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21F88D-DF53-45A2-8FB4-D01351CA3510}" type="slidenum">
              <a:rPr lang="en-US" smtClean="0"/>
              <a:t>‹#›</a:t>
            </a:fld>
            <a:endParaRPr lang="en-US"/>
          </a:p>
        </p:txBody>
      </p:sp>
    </p:spTree>
    <p:extLst>
      <p:ext uri="{BB962C8B-B14F-4D97-AF65-F5344CB8AC3E}">
        <p14:creationId xmlns:p14="http://schemas.microsoft.com/office/powerpoint/2010/main" val="146889997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14400" y="1745405"/>
            <a:ext cx="10363200" cy="29861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Slide Number"/>
          <p:cNvSpPr txBox="1">
            <a:spLocks noGrp="1"/>
          </p:cNvSpPr>
          <p:nvPr>
            <p:ph type="sldNum" sz="quarter" idx="2"/>
          </p:nvPr>
        </p:nvSpPr>
        <p:spPr>
          <a:xfrm>
            <a:off x="508000" y="6280150"/>
            <a:ext cx="304250" cy="248786"/>
          </a:xfrm>
          <a:prstGeom prst="rect">
            <a:avLst/>
          </a:prstGeom>
          <a:ln w="12700">
            <a:miter lim="400000"/>
          </a:ln>
        </p:spPr>
        <p:txBody>
          <a:bodyPr wrap="none" lIns="50800" tIns="50800" rIns="50800" bIns="50800">
            <a:spAutoFit/>
          </a:bodyPr>
          <a:lstStyle>
            <a:lvl1pPr>
              <a:lnSpc>
                <a:spcPts val="1200"/>
              </a:lnSpc>
              <a:spcBef>
                <a:spcPts val="800"/>
              </a:spcBef>
              <a:defRPr sz="800" cap="all" spc="120">
                <a:solidFill>
                  <a:schemeClr val="accent1">
                    <a:hueOff val="1309091"/>
                    <a:satOff val="-76551"/>
                    <a:lumOff val="-78431"/>
                    <a:alpha val="40000"/>
                  </a:schemeClr>
                </a:solidFill>
                <a:latin typeface="+mn-lt"/>
                <a:ea typeface="+mn-ea"/>
                <a:cs typeface="+mn-cs"/>
                <a:sym typeface="Poppins SemiBold"/>
              </a:defRPr>
            </a:lvl1pPr>
          </a:lstStyle>
          <a:p>
            <a:fld id="{86CB4B4D-7CA3-9044-876B-883B54F8677D}" type="slidenum">
              <a:t>‹#›</a:t>
            </a:fld>
            <a:endParaRPr/>
          </a:p>
        </p:txBody>
      </p:sp>
      <p:pic>
        <p:nvPicPr>
          <p:cNvPr id="4" name="Trifork_logo_RGB 1.pdf" descr="Trifork_logo_RGB 1.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96190" y="6352540"/>
            <a:ext cx="725366" cy="76201"/>
          </a:xfrm>
          <a:prstGeom prst="rect">
            <a:avLst/>
          </a:prstGeom>
          <a:ln w="12700">
            <a:miter lim="400000"/>
          </a:ln>
        </p:spPr>
      </p:pic>
      <p:sp>
        <p:nvSpPr>
          <p:cNvPr id="5" name="Body Level One…"/>
          <p:cNvSpPr txBox="1">
            <a:spLocks noGrp="1"/>
          </p:cNvSpPr>
          <p:nvPr>
            <p:ph type="body" idx="1"/>
          </p:nvPr>
        </p:nvSpPr>
        <p:spPr>
          <a:xfrm>
            <a:off x="844550" y="3857093"/>
            <a:ext cx="10502900" cy="46037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399589822"/>
      </p:ext>
    </p:extLst>
  </p:cSld>
  <p:clrMap bg1="lt1" tx1="dk1" bg2="lt2" tx2="dk2" accent1="accent1" accent2="accent2" accent3="accent3" accent4="accent4" accent5="accent5" accent6="accent6" hlink="hlink" folHlink="folHlink"/>
  <p:sldLayoutIdLst>
    <p:sldLayoutId id="2147483696" r:id="rId1"/>
  </p:sldLayoutIdLst>
  <p:transition spd="med"/>
  <p:txStyles>
    <p:titleStyle>
      <a:lvl1pPr marL="0" marR="0" indent="0" algn="l" defTabSz="457200" rtl="0" latinLnBrk="0">
        <a:lnSpc>
          <a:spcPts val="5800"/>
        </a:lnSpc>
        <a:spcBef>
          <a:spcPts val="0"/>
        </a:spcBef>
        <a:spcAft>
          <a:spcPts val="0"/>
        </a:spcAft>
        <a:buClrTx/>
        <a:buSzTx/>
        <a:buFontTx/>
        <a:buNone/>
        <a:tabLst>
          <a:tab pos="590550" algn="l"/>
        </a:tabLst>
        <a:defRPr sz="4650" b="0" i="0" u="none" strike="noStrike" cap="none" spc="0" baseline="0">
          <a:solidFill>
            <a:schemeClr val="accent1">
              <a:hueOff val="1309091"/>
              <a:satOff val="-76551"/>
              <a:lumOff val="-78431"/>
            </a:schemeClr>
          </a:solidFill>
          <a:uFillTx/>
          <a:latin typeface="+mn-lt"/>
          <a:ea typeface="+mn-ea"/>
          <a:cs typeface="+mn-cs"/>
          <a:sym typeface="Poppins SemiBold"/>
        </a:defRPr>
      </a:lvl1pPr>
      <a:lvl2pPr marL="0" marR="0" indent="114300" algn="l" defTabSz="457200" rtl="0" latinLnBrk="0">
        <a:lnSpc>
          <a:spcPts val="5800"/>
        </a:lnSpc>
        <a:spcBef>
          <a:spcPts val="0"/>
        </a:spcBef>
        <a:spcAft>
          <a:spcPts val="0"/>
        </a:spcAft>
        <a:buClrTx/>
        <a:buSzTx/>
        <a:buFontTx/>
        <a:buNone/>
        <a:tabLst>
          <a:tab pos="590550" algn="l"/>
        </a:tabLst>
        <a:defRPr sz="4650" b="0" i="0" u="none" strike="noStrike" cap="none" spc="0" baseline="0">
          <a:solidFill>
            <a:schemeClr val="accent1">
              <a:hueOff val="1309091"/>
              <a:satOff val="-76551"/>
              <a:lumOff val="-78431"/>
            </a:schemeClr>
          </a:solidFill>
          <a:uFillTx/>
          <a:latin typeface="+mn-lt"/>
          <a:ea typeface="+mn-ea"/>
          <a:cs typeface="+mn-cs"/>
          <a:sym typeface="Poppins SemiBold"/>
        </a:defRPr>
      </a:lvl2pPr>
      <a:lvl3pPr marL="0" marR="0" indent="228600" algn="l" defTabSz="457200" rtl="0" latinLnBrk="0">
        <a:lnSpc>
          <a:spcPts val="5800"/>
        </a:lnSpc>
        <a:spcBef>
          <a:spcPts val="0"/>
        </a:spcBef>
        <a:spcAft>
          <a:spcPts val="0"/>
        </a:spcAft>
        <a:buClrTx/>
        <a:buSzTx/>
        <a:buFontTx/>
        <a:buNone/>
        <a:tabLst>
          <a:tab pos="590550" algn="l"/>
        </a:tabLst>
        <a:defRPr sz="4650" b="0" i="0" u="none" strike="noStrike" cap="none" spc="0" baseline="0">
          <a:solidFill>
            <a:schemeClr val="accent1">
              <a:hueOff val="1309091"/>
              <a:satOff val="-76551"/>
              <a:lumOff val="-78431"/>
            </a:schemeClr>
          </a:solidFill>
          <a:uFillTx/>
          <a:latin typeface="+mn-lt"/>
          <a:ea typeface="+mn-ea"/>
          <a:cs typeface="+mn-cs"/>
          <a:sym typeface="Poppins SemiBold"/>
        </a:defRPr>
      </a:lvl3pPr>
      <a:lvl4pPr marL="0" marR="0" indent="342900" algn="l" defTabSz="457200" rtl="0" latinLnBrk="0">
        <a:lnSpc>
          <a:spcPts val="5800"/>
        </a:lnSpc>
        <a:spcBef>
          <a:spcPts val="0"/>
        </a:spcBef>
        <a:spcAft>
          <a:spcPts val="0"/>
        </a:spcAft>
        <a:buClrTx/>
        <a:buSzTx/>
        <a:buFontTx/>
        <a:buNone/>
        <a:tabLst>
          <a:tab pos="590550" algn="l"/>
        </a:tabLst>
        <a:defRPr sz="4650" b="0" i="0" u="none" strike="noStrike" cap="none" spc="0" baseline="0">
          <a:solidFill>
            <a:schemeClr val="accent1">
              <a:hueOff val="1309091"/>
              <a:satOff val="-76551"/>
              <a:lumOff val="-78431"/>
            </a:schemeClr>
          </a:solidFill>
          <a:uFillTx/>
          <a:latin typeface="+mn-lt"/>
          <a:ea typeface="+mn-ea"/>
          <a:cs typeface="+mn-cs"/>
          <a:sym typeface="Poppins SemiBold"/>
        </a:defRPr>
      </a:lvl4pPr>
      <a:lvl5pPr marL="0" marR="0" indent="457200" algn="l" defTabSz="457200" rtl="0" latinLnBrk="0">
        <a:lnSpc>
          <a:spcPts val="5800"/>
        </a:lnSpc>
        <a:spcBef>
          <a:spcPts val="0"/>
        </a:spcBef>
        <a:spcAft>
          <a:spcPts val="0"/>
        </a:spcAft>
        <a:buClrTx/>
        <a:buSzTx/>
        <a:buFontTx/>
        <a:buNone/>
        <a:tabLst>
          <a:tab pos="590550" algn="l"/>
        </a:tabLst>
        <a:defRPr sz="4650" b="0" i="0" u="none" strike="noStrike" cap="none" spc="0" baseline="0">
          <a:solidFill>
            <a:schemeClr val="accent1">
              <a:hueOff val="1309091"/>
              <a:satOff val="-76551"/>
              <a:lumOff val="-78431"/>
            </a:schemeClr>
          </a:solidFill>
          <a:uFillTx/>
          <a:latin typeface="+mn-lt"/>
          <a:ea typeface="+mn-ea"/>
          <a:cs typeface="+mn-cs"/>
          <a:sym typeface="Poppins SemiBold"/>
        </a:defRPr>
      </a:lvl5pPr>
      <a:lvl6pPr marL="0" marR="0" indent="571500" algn="l" defTabSz="457200" rtl="0" latinLnBrk="0">
        <a:lnSpc>
          <a:spcPts val="5800"/>
        </a:lnSpc>
        <a:spcBef>
          <a:spcPts val="0"/>
        </a:spcBef>
        <a:spcAft>
          <a:spcPts val="0"/>
        </a:spcAft>
        <a:buClrTx/>
        <a:buSzTx/>
        <a:buFontTx/>
        <a:buNone/>
        <a:tabLst>
          <a:tab pos="590550" algn="l"/>
        </a:tabLst>
        <a:defRPr sz="4650" b="0" i="0" u="none" strike="noStrike" cap="none" spc="0" baseline="0">
          <a:solidFill>
            <a:schemeClr val="accent1">
              <a:hueOff val="1309091"/>
              <a:satOff val="-76551"/>
              <a:lumOff val="-78431"/>
            </a:schemeClr>
          </a:solidFill>
          <a:uFillTx/>
          <a:latin typeface="+mn-lt"/>
          <a:ea typeface="+mn-ea"/>
          <a:cs typeface="+mn-cs"/>
          <a:sym typeface="Poppins SemiBold"/>
        </a:defRPr>
      </a:lvl6pPr>
      <a:lvl7pPr marL="0" marR="0" indent="685800" algn="l" defTabSz="457200" rtl="0" latinLnBrk="0">
        <a:lnSpc>
          <a:spcPts val="5800"/>
        </a:lnSpc>
        <a:spcBef>
          <a:spcPts val="0"/>
        </a:spcBef>
        <a:spcAft>
          <a:spcPts val="0"/>
        </a:spcAft>
        <a:buClrTx/>
        <a:buSzTx/>
        <a:buFontTx/>
        <a:buNone/>
        <a:tabLst>
          <a:tab pos="590550" algn="l"/>
        </a:tabLst>
        <a:defRPr sz="4650" b="0" i="0" u="none" strike="noStrike" cap="none" spc="0" baseline="0">
          <a:solidFill>
            <a:schemeClr val="accent1">
              <a:hueOff val="1309091"/>
              <a:satOff val="-76551"/>
              <a:lumOff val="-78431"/>
            </a:schemeClr>
          </a:solidFill>
          <a:uFillTx/>
          <a:latin typeface="+mn-lt"/>
          <a:ea typeface="+mn-ea"/>
          <a:cs typeface="+mn-cs"/>
          <a:sym typeface="Poppins SemiBold"/>
        </a:defRPr>
      </a:lvl7pPr>
      <a:lvl8pPr marL="0" marR="0" indent="800100" algn="l" defTabSz="457200" rtl="0" latinLnBrk="0">
        <a:lnSpc>
          <a:spcPts val="5800"/>
        </a:lnSpc>
        <a:spcBef>
          <a:spcPts val="0"/>
        </a:spcBef>
        <a:spcAft>
          <a:spcPts val="0"/>
        </a:spcAft>
        <a:buClrTx/>
        <a:buSzTx/>
        <a:buFontTx/>
        <a:buNone/>
        <a:tabLst>
          <a:tab pos="590550" algn="l"/>
        </a:tabLst>
        <a:defRPr sz="4650" b="0" i="0" u="none" strike="noStrike" cap="none" spc="0" baseline="0">
          <a:solidFill>
            <a:schemeClr val="accent1">
              <a:hueOff val="1309091"/>
              <a:satOff val="-76551"/>
              <a:lumOff val="-78431"/>
            </a:schemeClr>
          </a:solidFill>
          <a:uFillTx/>
          <a:latin typeface="+mn-lt"/>
          <a:ea typeface="+mn-ea"/>
          <a:cs typeface="+mn-cs"/>
          <a:sym typeface="Poppins SemiBold"/>
        </a:defRPr>
      </a:lvl8pPr>
      <a:lvl9pPr marL="0" marR="0" indent="914400" algn="l" defTabSz="457200" rtl="0" latinLnBrk="0">
        <a:lnSpc>
          <a:spcPts val="5800"/>
        </a:lnSpc>
        <a:spcBef>
          <a:spcPts val="0"/>
        </a:spcBef>
        <a:spcAft>
          <a:spcPts val="0"/>
        </a:spcAft>
        <a:buClrTx/>
        <a:buSzTx/>
        <a:buFontTx/>
        <a:buNone/>
        <a:tabLst>
          <a:tab pos="590550" algn="l"/>
        </a:tabLst>
        <a:defRPr sz="4650" b="0" i="0" u="none" strike="noStrike" cap="none" spc="0" baseline="0">
          <a:solidFill>
            <a:schemeClr val="accent1">
              <a:hueOff val="1309091"/>
              <a:satOff val="-76551"/>
              <a:lumOff val="-78431"/>
            </a:schemeClr>
          </a:solidFill>
          <a:uFillTx/>
          <a:latin typeface="+mn-lt"/>
          <a:ea typeface="+mn-ea"/>
          <a:cs typeface="+mn-cs"/>
          <a:sym typeface="Poppins SemiBold"/>
        </a:defRPr>
      </a:lvl9pPr>
    </p:titleStyle>
    <p:bodyStyle>
      <a:lvl1pPr marL="254000" marR="0" indent="-254000" algn="l" defTabSz="457200" rtl="0" latinLnBrk="0">
        <a:lnSpc>
          <a:spcPts val="2400"/>
        </a:lnSpc>
        <a:spcBef>
          <a:spcPts val="1600"/>
        </a:spcBef>
        <a:spcAft>
          <a:spcPts val="0"/>
        </a:spcAft>
        <a:buClr>
          <a:schemeClr val="accent1">
            <a:hueOff val="-9360000"/>
            <a:satOff val="3448"/>
            <a:lumOff val="-49999"/>
          </a:schemeClr>
        </a:buClr>
        <a:buSzPct val="100000"/>
        <a:buFontTx/>
        <a:buChar char="-"/>
        <a:tabLst>
          <a:tab pos="590550" algn="l"/>
        </a:tabLst>
        <a:defRPr sz="1600" b="0" i="0" u="none" strike="noStrike" cap="none" spc="0" baseline="0">
          <a:solidFill>
            <a:schemeClr val="accent1">
              <a:hueOff val="1309091"/>
              <a:satOff val="-76551"/>
              <a:lumOff val="-78431"/>
              <a:alpha val="80000"/>
            </a:schemeClr>
          </a:solidFill>
          <a:uFillTx/>
          <a:latin typeface="Poppins Regular"/>
          <a:ea typeface="Poppins Regular"/>
          <a:cs typeface="Poppins Regular"/>
          <a:sym typeface="Poppins Regular"/>
        </a:defRPr>
      </a:lvl1pPr>
      <a:lvl2pPr marL="512885" marR="0" indent="-195385" algn="l" defTabSz="457200" rtl="0" latinLnBrk="0">
        <a:lnSpc>
          <a:spcPts val="2400"/>
        </a:lnSpc>
        <a:spcBef>
          <a:spcPts val="1600"/>
        </a:spcBef>
        <a:spcAft>
          <a:spcPts val="0"/>
        </a:spcAft>
        <a:buClr>
          <a:schemeClr val="accent1">
            <a:hueOff val="-9360000"/>
            <a:satOff val="3448"/>
            <a:lumOff val="-49999"/>
          </a:schemeClr>
        </a:buClr>
        <a:buSzPct val="75000"/>
        <a:buFontTx/>
        <a:buChar char="-"/>
        <a:tabLst>
          <a:tab pos="590550" algn="l"/>
        </a:tabLst>
        <a:defRPr sz="1600" b="0" i="0" u="none" strike="noStrike" cap="none" spc="0" baseline="0">
          <a:solidFill>
            <a:schemeClr val="accent1">
              <a:hueOff val="1309091"/>
              <a:satOff val="-76551"/>
              <a:lumOff val="-78431"/>
              <a:alpha val="80000"/>
            </a:schemeClr>
          </a:solidFill>
          <a:uFillTx/>
          <a:latin typeface="Poppins Regular"/>
          <a:ea typeface="Poppins Regular"/>
          <a:cs typeface="Poppins Regular"/>
          <a:sym typeface="Poppins Regular"/>
        </a:defRPr>
      </a:lvl2pPr>
      <a:lvl3pPr marL="830385" marR="0" indent="-195385" algn="l" defTabSz="457200" rtl="0" latinLnBrk="0">
        <a:lnSpc>
          <a:spcPts val="2400"/>
        </a:lnSpc>
        <a:spcBef>
          <a:spcPts val="1600"/>
        </a:spcBef>
        <a:spcAft>
          <a:spcPts val="0"/>
        </a:spcAft>
        <a:buClr>
          <a:schemeClr val="accent1">
            <a:hueOff val="-9360000"/>
            <a:satOff val="3448"/>
            <a:lumOff val="-49999"/>
          </a:schemeClr>
        </a:buClr>
        <a:buSzPct val="75000"/>
        <a:buFontTx/>
        <a:buChar char="-"/>
        <a:tabLst>
          <a:tab pos="590550" algn="l"/>
        </a:tabLst>
        <a:defRPr sz="1600" b="0" i="0" u="none" strike="noStrike" cap="none" spc="0" baseline="0">
          <a:solidFill>
            <a:schemeClr val="accent1">
              <a:hueOff val="1309091"/>
              <a:satOff val="-76551"/>
              <a:lumOff val="-78431"/>
              <a:alpha val="80000"/>
            </a:schemeClr>
          </a:solidFill>
          <a:uFillTx/>
          <a:latin typeface="Poppins Regular"/>
          <a:ea typeface="Poppins Regular"/>
          <a:cs typeface="Poppins Regular"/>
          <a:sym typeface="Poppins Regular"/>
        </a:defRPr>
      </a:lvl3pPr>
      <a:lvl4pPr marL="1147885" marR="0" indent="-195385" algn="l" defTabSz="457200" rtl="0" latinLnBrk="0">
        <a:lnSpc>
          <a:spcPts val="2400"/>
        </a:lnSpc>
        <a:spcBef>
          <a:spcPts val="1600"/>
        </a:spcBef>
        <a:spcAft>
          <a:spcPts val="0"/>
        </a:spcAft>
        <a:buClr>
          <a:schemeClr val="accent1">
            <a:hueOff val="-9360000"/>
            <a:satOff val="3448"/>
            <a:lumOff val="-49999"/>
          </a:schemeClr>
        </a:buClr>
        <a:buSzPct val="75000"/>
        <a:buFontTx/>
        <a:buChar char="-"/>
        <a:tabLst>
          <a:tab pos="590550" algn="l"/>
        </a:tabLst>
        <a:defRPr sz="1600" b="0" i="0" u="none" strike="noStrike" cap="none" spc="0" baseline="0">
          <a:solidFill>
            <a:schemeClr val="accent1">
              <a:hueOff val="1309091"/>
              <a:satOff val="-76551"/>
              <a:lumOff val="-78431"/>
              <a:alpha val="80000"/>
            </a:schemeClr>
          </a:solidFill>
          <a:uFillTx/>
          <a:latin typeface="Poppins Regular"/>
          <a:ea typeface="Poppins Regular"/>
          <a:cs typeface="Poppins Regular"/>
          <a:sym typeface="Poppins Regular"/>
        </a:defRPr>
      </a:lvl4pPr>
      <a:lvl5pPr marL="1465385" marR="0" indent="-195385" algn="l" defTabSz="457200" rtl="0" latinLnBrk="0">
        <a:lnSpc>
          <a:spcPts val="2400"/>
        </a:lnSpc>
        <a:spcBef>
          <a:spcPts val="1600"/>
        </a:spcBef>
        <a:spcAft>
          <a:spcPts val="0"/>
        </a:spcAft>
        <a:buClr>
          <a:schemeClr val="accent1">
            <a:hueOff val="-9360000"/>
            <a:satOff val="3448"/>
            <a:lumOff val="-49999"/>
          </a:schemeClr>
        </a:buClr>
        <a:buSzPct val="75000"/>
        <a:buFontTx/>
        <a:buChar char="-"/>
        <a:tabLst>
          <a:tab pos="590550" algn="l"/>
        </a:tabLst>
        <a:defRPr sz="1600" b="0" i="0" u="none" strike="noStrike" cap="none" spc="0" baseline="0">
          <a:solidFill>
            <a:schemeClr val="accent1">
              <a:hueOff val="1309091"/>
              <a:satOff val="-76551"/>
              <a:lumOff val="-78431"/>
              <a:alpha val="80000"/>
            </a:schemeClr>
          </a:solidFill>
          <a:uFillTx/>
          <a:latin typeface="Poppins Regular"/>
          <a:ea typeface="Poppins Regular"/>
          <a:cs typeface="Poppins Regular"/>
          <a:sym typeface="Poppins Regular"/>
        </a:defRPr>
      </a:lvl5pPr>
      <a:lvl6pPr marL="1782885" marR="0" indent="-195385" algn="l" defTabSz="457200" rtl="0" latinLnBrk="0">
        <a:lnSpc>
          <a:spcPts val="2400"/>
        </a:lnSpc>
        <a:spcBef>
          <a:spcPts val="1600"/>
        </a:spcBef>
        <a:spcAft>
          <a:spcPts val="0"/>
        </a:spcAft>
        <a:buClr>
          <a:schemeClr val="accent1">
            <a:hueOff val="-9360000"/>
            <a:satOff val="3448"/>
            <a:lumOff val="-49999"/>
          </a:schemeClr>
        </a:buClr>
        <a:buSzPct val="75000"/>
        <a:buFontTx/>
        <a:buChar char="•"/>
        <a:tabLst>
          <a:tab pos="590550" algn="l"/>
        </a:tabLst>
        <a:defRPr sz="1600" b="0" i="0" u="none" strike="noStrike" cap="none" spc="0" baseline="0">
          <a:solidFill>
            <a:schemeClr val="accent1">
              <a:hueOff val="1309091"/>
              <a:satOff val="-76551"/>
              <a:lumOff val="-78431"/>
              <a:alpha val="80000"/>
            </a:schemeClr>
          </a:solidFill>
          <a:uFillTx/>
          <a:latin typeface="Poppins Regular"/>
          <a:ea typeface="Poppins Regular"/>
          <a:cs typeface="Poppins Regular"/>
          <a:sym typeface="Poppins Regular"/>
        </a:defRPr>
      </a:lvl6pPr>
      <a:lvl7pPr marL="2100385" marR="0" indent="-195385" algn="l" defTabSz="457200" rtl="0" latinLnBrk="0">
        <a:lnSpc>
          <a:spcPts val="2400"/>
        </a:lnSpc>
        <a:spcBef>
          <a:spcPts val="1600"/>
        </a:spcBef>
        <a:spcAft>
          <a:spcPts val="0"/>
        </a:spcAft>
        <a:buClr>
          <a:schemeClr val="accent1">
            <a:hueOff val="-9360000"/>
            <a:satOff val="3448"/>
            <a:lumOff val="-49999"/>
          </a:schemeClr>
        </a:buClr>
        <a:buSzPct val="75000"/>
        <a:buFontTx/>
        <a:buChar char="•"/>
        <a:tabLst>
          <a:tab pos="590550" algn="l"/>
        </a:tabLst>
        <a:defRPr sz="1600" b="0" i="0" u="none" strike="noStrike" cap="none" spc="0" baseline="0">
          <a:solidFill>
            <a:schemeClr val="accent1">
              <a:hueOff val="1309091"/>
              <a:satOff val="-76551"/>
              <a:lumOff val="-78431"/>
              <a:alpha val="80000"/>
            </a:schemeClr>
          </a:solidFill>
          <a:uFillTx/>
          <a:latin typeface="Poppins Regular"/>
          <a:ea typeface="Poppins Regular"/>
          <a:cs typeface="Poppins Regular"/>
          <a:sym typeface="Poppins Regular"/>
        </a:defRPr>
      </a:lvl7pPr>
      <a:lvl8pPr marL="2417885" marR="0" indent="-195385" algn="l" defTabSz="457200" rtl="0" latinLnBrk="0">
        <a:lnSpc>
          <a:spcPts val="2400"/>
        </a:lnSpc>
        <a:spcBef>
          <a:spcPts val="1600"/>
        </a:spcBef>
        <a:spcAft>
          <a:spcPts val="0"/>
        </a:spcAft>
        <a:buClr>
          <a:schemeClr val="accent1">
            <a:hueOff val="-9360000"/>
            <a:satOff val="3448"/>
            <a:lumOff val="-49999"/>
          </a:schemeClr>
        </a:buClr>
        <a:buSzPct val="75000"/>
        <a:buFontTx/>
        <a:buChar char="•"/>
        <a:tabLst>
          <a:tab pos="590550" algn="l"/>
        </a:tabLst>
        <a:defRPr sz="1600" b="0" i="0" u="none" strike="noStrike" cap="none" spc="0" baseline="0">
          <a:solidFill>
            <a:schemeClr val="accent1">
              <a:hueOff val="1309091"/>
              <a:satOff val="-76551"/>
              <a:lumOff val="-78431"/>
              <a:alpha val="80000"/>
            </a:schemeClr>
          </a:solidFill>
          <a:uFillTx/>
          <a:latin typeface="Poppins Regular"/>
          <a:ea typeface="Poppins Regular"/>
          <a:cs typeface="Poppins Regular"/>
          <a:sym typeface="Poppins Regular"/>
        </a:defRPr>
      </a:lvl8pPr>
      <a:lvl9pPr marL="2735385" marR="0" indent="-195385" algn="l" defTabSz="457200" rtl="0" latinLnBrk="0">
        <a:lnSpc>
          <a:spcPts val="2400"/>
        </a:lnSpc>
        <a:spcBef>
          <a:spcPts val="1600"/>
        </a:spcBef>
        <a:spcAft>
          <a:spcPts val="0"/>
        </a:spcAft>
        <a:buClr>
          <a:schemeClr val="accent1">
            <a:hueOff val="-9360000"/>
            <a:satOff val="3448"/>
            <a:lumOff val="-49999"/>
          </a:schemeClr>
        </a:buClr>
        <a:buSzPct val="75000"/>
        <a:buFontTx/>
        <a:buChar char="•"/>
        <a:tabLst>
          <a:tab pos="590550" algn="l"/>
        </a:tabLst>
        <a:defRPr sz="1600" b="0" i="0" u="none" strike="noStrike" cap="none" spc="0" baseline="0">
          <a:solidFill>
            <a:schemeClr val="accent1">
              <a:hueOff val="1309091"/>
              <a:satOff val="-76551"/>
              <a:lumOff val="-78431"/>
              <a:alpha val="80000"/>
            </a:schemeClr>
          </a:solidFill>
          <a:uFillTx/>
          <a:latin typeface="Poppins Regular"/>
          <a:ea typeface="Poppins Regular"/>
          <a:cs typeface="Poppins Regular"/>
          <a:sym typeface="Poppins Regular"/>
        </a:defRPr>
      </a:lvl9pPr>
    </p:bodyStyle>
    <p:otherStyle>
      <a:lvl1pPr marL="0" marR="0" indent="0" algn="l" latinLnBrk="0">
        <a:lnSpc>
          <a:spcPts val="1200"/>
        </a:lnSpc>
        <a:spcBef>
          <a:spcPts val="800"/>
        </a:spcBef>
        <a:spcAft>
          <a:spcPts val="0"/>
        </a:spcAft>
        <a:buClrTx/>
        <a:buSzTx/>
        <a:buFontTx/>
        <a:buNone/>
        <a:tabLst>
          <a:tab pos="590550" algn="l"/>
        </a:tabLst>
        <a:defRPr sz="800" b="0" i="0" u="none" strike="noStrike" cap="all" spc="120" baseline="0">
          <a:solidFill>
            <a:schemeClr val="tx1"/>
          </a:solidFill>
          <a:uFillTx/>
          <a:latin typeface="+mn-lt"/>
          <a:ea typeface="+mn-ea"/>
          <a:cs typeface="+mn-cs"/>
          <a:sym typeface="Poppins SemiBold"/>
        </a:defRPr>
      </a:lvl1pPr>
      <a:lvl2pPr marL="0" marR="0" indent="114300" algn="l" latinLnBrk="0">
        <a:lnSpc>
          <a:spcPts val="1200"/>
        </a:lnSpc>
        <a:spcBef>
          <a:spcPts val="800"/>
        </a:spcBef>
        <a:spcAft>
          <a:spcPts val="0"/>
        </a:spcAft>
        <a:buClrTx/>
        <a:buSzTx/>
        <a:buFontTx/>
        <a:buNone/>
        <a:tabLst>
          <a:tab pos="590550" algn="l"/>
        </a:tabLst>
        <a:defRPr sz="800" b="0" i="0" u="none" strike="noStrike" cap="all" spc="120" baseline="0">
          <a:solidFill>
            <a:schemeClr val="tx1"/>
          </a:solidFill>
          <a:uFillTx/>
          <a:latin typeface="+mn-lt"/>
          <a:ea typeface="+mn-ea"/>
          <a:cs typeface="+mn-cs"/>
          <a:sym typeface="Poppins SemiBold"/>
        </a:defRPr>
      </a:lvl2pPr>
      <a:lvl3pPr marL="0" marR="0" indent="228600" algn="l" latinLnBrk="0">
        <a:lnSpc>
          <a:spcPts val="1200"/>
        </a:lnSpc>
        <a:spcBef>
          <a:spcPts val="800"/>
        </a:spcBef>
        <a:spcAft>
          <a:spcPts val="0"/>
        </a:spcAft>
        <a:buClrTx/>
        <a:buSzTx/>
        <a:buFontTx/>
        <a:buNone/>
        <a:tabLst>
          <a:tab pos="590550" algn="l"/>
        </a:tabLst>
        <a:defRPr sz="800" b="0" i="0" u="none" strike="noStrike" cap="all" spc="120" baseline="0">
          <a:solidFill>
            <a:schemeClr val="tx1"/>
          </a:solidFill>
          <a:uFillTx/>
          <a:latin typeface="+mn-lt"/>
          <a:ea typeface="+mn-ea"/>
          <a:cs typeface="+mn-cs"/>
          <a:sym typeface="Poppins SemiBold"/>
        </a:defRPr>
      </a:lvl3pPr>
      <a:lvl4pPr marL="0" marR="0" indent="342900" algn="l" latinLnBrk="0">
        <a:lnSpc>
          <a:spcPts val="1200"/>
        </a:lnSpc>
        <a:spcBef>
          <a:spcPts val="800"/>
        </a:spcBef>
        <a:spcAft>
          <a:spcPts val="0"/>
        </a:spcAft>
        <a:buClrTx/>
        <a:buSzTx/>
        <a:buFontTx/>
        <a:buNone/>
        <a:tabLst>
          <a:tab pos="590550" algn="l"/>
        </a:tabLst>
        <a:defRPr sz="800" b="0" i="0" u="none" strike="noStrike" cap="all" spc="120" baseline="0">
          <a:solidFill>
            <a:schemeClr val="tx1"/>
          </a:solidFill>
          <a:uFillTx/>
          <a:latin typeface="+mn-lt"/>
          <a:ea typeface="+mn-ea"/>
          <a:cs typeface="+mn-cs"/>
          <a:sym typeface="Poppins SemiBold"/>
        </a:defRPr>
      </a:lvl4pPr>
      <a:lvl5pPr marL="0" marR="0" indent="457200" algn="l" latinLnBrk="0">
        <a:lnSpc>
          <a:spcPts val="1200"/>
        </a:lnSpc>
        <a:spcBef>
          <a:spcPts val="800"/>
        </a:spcBef>
        <a:spcAft>
          <a:spcPts val="0"/>
        </a:spcAft>
        <a:buClrTx/>
        <a:buSzTx/>
        <a:buFontTx/>
        <a:buNone/>
        <a:tabLst>
          <a:tab pos="590550" algn="l"/>
        </a:tabLst>
        <a:defRPr sz="800" b="0" i="0" u="none" strike="noStrike" cap="all" spc="120" baseline="0">
          <a:solidFill>
            <a:schemeClr val="tx1"/>
          </a:solidFill>
          <a:uFillTx/>
          <a:latin typeface="+mn-lt"/>
          <a:ea typeface="+mn-ea"/>
          <a:cs typeface="+mn-cs"/>
          <a:sym typeface="Poppins SemiBold"/>
        </a:defRPr>
      </a:lvl5pPr>
      <a:lvl6pPr marL="0" marR="0" indent="571500" algn="l" latinLnBrk="0">
        <a:lnSpc>
          <a:spcPts val="1200"/>
        </a:lnSpc>
        <a:spcBef>
          <a:spcPts val="800"/>
        </a:spcBef>
        <a:spcAft>
          <a:spcPts val="0"/>
        </a:spcAft>
        <a:buClrTx/>
        <a:buSzTx/>
        <a:buFontTx/>
        <a:buNone/>
        <a:tabLst>
          <a:tab pos="590550" algn="l"/>
        </a:tabLst>
        <a:defRPr sz="800" b="0" i="0" u="none" strike="noStrike" cap="all" spc="120" baseline="0">
          <a:solidFill>
            <a:schemeClr val="tx1"/>
          </a:solidFill>
          <a:uFillTx/>
          <a:latin typeface="+mn-lt"/>
          <a:ea typeface="+mn-ea"/>
          <a:cs typeface="+mn-cs"/>
          <a:sym typeface="Poppins SemiBold"/>
        </a:defRPr>
      </a:lvl6pPr>
      <a:lvl7pPr marL="0" marR="0" indent="685800" algn="l" latinLnBrk="0">
        <a:lnSpc>
          <a:spcPts val="1200"/>
        </a:lnSpc>
        <a:spcBef>
          <a:spcPts val="800"/>
        </a:spcBef>
        <a:spcAft>
          <a:spcPts val="0"/>
        </a:spcAft>
        <a:buClrTx/>
        <a:buSzTx/>
        <a:buFontTx/>
        <a:buNone/>
        <a:tabLst>
          <a:tab pos="590550" algn="l"/>
        </a:tabLst>
        <a:defRPr sz="800" b="0" i="0" u="none" strike="noStrike" cap="all" spc="120" baseline="0">
          <a:solidFill>
            <a:schemeClr val="tx1"/>
          </a:solidFill>
          <a:uFillTx/>
          <a:latin typeface="+mn-lt"/>
          <a:ea typeface="+mn-ea"/>
          <a:cs typeface="+mn-cs"/>
          <a:sym typeface="Poppins SemiBold"/>
        </a:defRPr>
      </a:lvl7pPr>
      <a:lvl8pPr marL="0" marR="0" indent="800100" algn="l" latinLnBrk="0">
        <a:lnSpc>
          <a:spcPts val="1200"/>
        </a:lnSpc>
        <a:spcBef>
          <a:spcPts val="800"/>
        </a:spcBef>
        <a:spcAft>
          <a:spcPts val="0"/>
        </a:spcAft>
        <a:buClrTx/>
        <a:buSzTx/>
        <a:buFontTx/>
        <a:buNone/>
        <a:tabLst>
          <a:tab pos="590550" algn="l"/>
        </a:tabLst>
        <a:defRPr sz="800" b="0" i="0" u="none" strike="noStrike" cap="all" spc="120" baseline="0">
          <a:solidFill>
            <a:schemeClr val="tx1"/>
          </a:solidFill>
          <a:uFillTx/>
          <a:latin typeface="+mn-lt"/>
          <a:ea typeface="+mn-ea"/>
          <a:cs typeface="+mn-cs"/>
          <a:sym typeface="Poppins SemiBold"/>
        </a:defRPr>
      </a:lvl8pPr>
      <a:lvl9pPr marL="0" marR="0" indent="914400" algn="l" latinLnBrk="0">
        <a:lnSpc>
          <a:spcPts val="1200"/>
        </a:lnSpc>
        <a:spcBef>
          <a:spcPts val="800"/>
        </a:spcBef>
        <a:spcAft>
          <a:spcPts val="0"/>
        </a:spcAft>
        <a:buClrTx/>
        <a:buSzTx/>
        <a:buFontTx/>
        <a:buNone/>
        <a:tabLst>
          <a:tab pos="590550" algn="l"/>
        </a:tabLst>
        <a:defRPr sz="800" b="0" i="0" u="none" strike="noStrike" cap="all" spc="120" baseline="0">
          <a:solidFill>
            <a:schemeClr val="tx1"/>
          </a:solidFill>
          <a:uFillTx/>
          <a:latin typeface="+mn-lt"/>
          <a:ea typeface="+mn-ea"/>
          <a:cs typeface="+mn-cs"/>
          <a:sym typeface="Poppins Semi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13.xml"/><Relationship Id="rId16" Type="http://schemas.openxmlformats.org/officeDocument/2006/relationships/image" Target="../media/image74.svg"/><Relationship Id="rId1" Type="http://schemas.openxmlformats.org/officeDocument/2006/relationships/slideLayout" Target="../slideLayouts/slideLayout2.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svg"/></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80.svg"/><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84.sv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21.xml.rels><?xml version="1.0" encoding="UTF-8" standalone="yes"?>
<Relationships xmlns="http://schemas.openxmlformats.org/package/2006/relationships"><Relationship Id="rId3" Type="http://schemas.openxmlformats.org/officeDocument/2006/relationships/image" Target="../media/image930.png"/><Relationship Id="rId2" Type="http://schemas.microsoft.com/office/2014/relationships/chartEx" Target="../charts/chartEx1.xm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8.emf"/><Relationship Id="rId4" Type="http://schemas.openxmlformats.org/officeDocument/2006/relationships/image" Target="../media/image9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9.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slides/_rels/slide2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image" Target="../media/image5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353BF1B-6518-60C4-B5B0-B804AAB391F9}"/>
              </a:ext>
            </a:extLst>
          </p:cNvPr>
          <p:cNvSpPr>
            <a:spLocks noGrp="1"/>
          </p:cNvSpPr>
          <p:nvPr>
            <p:ph type="body" sz="quarter" idx="13"/>
          </p:nvPr>
        </p:nvSpPr>
        <p:spPr/>
        <p:txBody>
          <a:bodyPr/>
          <a:lstStyle/>
          <a:p>
            <a:r>
              <a:rPr lang="da-DK" dirty="0"/>
              <a:t>CORAX AI</a:t>
            </a:r>
            <a:endParaRPr lang="en-DK" dirty="0"/>
          </a:p>
        </p:txBody>
      </p:sp>
      <p:grpSp>
        <p:nvGrpSpPr>
          <p:cNvPr id="14" name="Gruppe 34">
            <a:extLst>
              <a:ext uri="{FF2B5EF4-FFF2-40B4-BE49-F238E27FC236}">
                <a16:creationId xmlns:a16="http://schemas.microsoft.com/office/drawing/2014/main" id="{ABFF00D9-68AE-4872-9388-C6E47F6AA37B}"/>
              </a:ext>
            </a:extLst>
          </p:cNvPr>
          <p:cNvGrpSpPr>
            <a:grpSpLocks noChangeAspect="1"/>
          </p:cNvGrpSpPr>
          <p:nvPr/>
        </p:nvGrpSpPr>
        <p:grpSpPr>
          <a:xfrm>
            <a:off x="17098940" y="8346833"/>
            <a:ext cx="3860892" cy="1763885"/>
            <a:chOff x="17980322" y="8346930"/>
            <a:chExt cx="4509829" cy="2060358"/>
          </a:xfrm>
          <a:effectLst>
            <a:outerShdw blurRad="50800" dist="38100" dir="2700000" algn="tl" rotWithShape="0">
              <a:prstClr val="black">
                <a:alpha val="40000"/>
              </a:prstClr>
            </a:outerShdw>
          </a:effectLst>
        </p:grpSpPr>
        <p:sp>
          <p:nvSpPr>
            <p:cNvPr id="15" name="Rektangel: afrundede hjørner 28">
              <a:extLst>
                <a:ext uri="{FF2B5EF4-FFF2-40B4-BE49-F238E27FC236}">
                  <a16:creationId xmlns:a16="http://schemas.microsoft.com/office/drawing/2014/main" id="{C964CF14-EF83-4EF9-9AD0-A5825075858A}"/>
                </a:ext>
              </a:extLst>
            </p:cNvPr>
            <p:cNvSpPr/>
            <p:nvPr/>
          </p:nvSpPr>
          <p:spPr>
            <a:xfrm>
              <a:off x="17980322" y="8346930"/>
              <a:ext cx="4509829" cy="20603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38094" hangingPunct="0">
                <a:spcBef>
                  <a:spcPts val="2500"/>
                </a:spcBef>
              </a:pPr>
              <a:endParaRPr lang="da-DK" sz="1400" kern="0" dirty="0">
                <a:solidFill>
                  <a:prstClr val="white"/>
                </a:solidFill>
                <a:latin typeface="Calibri" panose="020F0502020204030204"/>
                <a:sym typeface="CocoGothicPro Regular"/>
              </a:endParaRPr>
            </a:p>
          </p:txBody>
        </p:sp>
        <p:pic>
          <p:nvPicPr>
            <p:cNvPr id="16" name="Billede 21">
              <a:extLst>
                <a:ext uri="{FF2B5EF4-FFF2-40B4-BE49-F238E27FC236}">
                  <a16:creationId xmlns:a16="http://schemas.microsoft.com/office/drawing/2014/main" id="{611A4A1D-A650-4143-8DA2-F820A1146B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78958" y="9270723"/>
              <a:ext cx="3485593" cy="366163"/>
            </a:xfrm>
            <a:prstGeom prst="rect">
              <a:avLst/>
            </a:prstGeom>
          </p:spPr>
        </p:pic>
      </p:grpSp>
      <p:sp>
        <p:nvSpPr>
          <p:cNvPr id="5" name="Oval 4">
            <a:extLst>
              <a:ext uri="{FF2B5EF4-FFF2-40B4-BE49-F238E27FC236}">
                <a16:creationId xmlns:a16="http://schemas.microsoft.com/office/drawing/2014/main" id="{5588B79B-1503-5EEE-8BC6-0B1315EE919C}"/>
              </a:ext>
            </a:extLst>
          </p:cNvPr>
          <p:cNvSpPr/>
          <p:nvPr/>
        </p:nvSpPr>
        <p:spPr>
          <a:xfrm>
            <a:off x="3946795" y="7394142"/>
            <a:ext cx="2409502" cy="2276427"/>
          </a:xfrm>
          <a:prstGeom prst="ellipse">
            <a:avLst/>
          </a:prstGeom>
          <a:solidFill>
            <a:schemeClr val="accent6">
              <a:lumMod val="50000"/>
              <a:alpha val="65000"/>
            </a:schemeClr>
          </a:solidFill>
          <a:ln>
            <a:noFill/>
          </a:ln>
          <a:effectLst>
            <a:softEdge rad="12700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a-DK" sz="2400" b="1" i="1" dirty="0" err="1"/>
              <a:t>Easy</a:t>
            </a:r>
            <a:endParaRPr lang="da-DK" sz="2400" b="1" i="1" dirty="0"/>
          </a:p>
        </p:txBody>
      </p:sp>
      <p:sp>
        <p:nvSpPr>
          <p:cNvPr id="6" name="Oval 5">
            <a:extLst>
              <a:ext uri="{FF2B5EF4-FFF2-40B4-BE49-F238E27FC236}">
                <a16:creationId xmlns:a16="http://schemas.microsoft.com/office/drawing/2014/main" id="{6CE8AF27-60A0-192D-2F5F-4053B23CD75E}"/>
              </a:ext>
            </a:extLst>
          </p:cNvPr>
          <p:cNvSpPr/>
          <p:nvPr/>
        </p:nvSpPr>
        <p:spPr>
          <a:xfrm>
            <a:off x="4867050" y="8787774"/>
            <a:ext cx="2409502" cy="2276427"/>
          </a:xfrm>
          <a:prstGeom prst="ellipse">
            <a:avLst/>
          </a:prstGeom>
          <a:solidFill>
            <a:schemeClr val="accent4">
              <a:lumMod val="60000"/>
              <a:lumOff val="40000"/>
              <a:alpha val="65000"/>
            </a:schemeClr>
          </a:solidFill>
          <a:ln>
            <a:noFill/>
          </a:ln>
          <a:effectLst>
            <a:softEdge rad="12700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a-DK" sz="2400" b="1" i="1" dirty="0"/>
              <a:t>Low</a:t>
            </a:r>
          </a:p>
          <a:p>
            <a:pPr algn="ctr"/>
            <a:r>
              <a:rPr lang="da-DK" sz="2400" b="1" i="1" dirty="0"/>
              <a:t>Code</a:t>
            </a:r>
          </a:p>
        </p:txBody>
      </p:sp>
      <p:sp>
        <p:nvSpPr>
          <p:cNvPr id="7" name="Oval 6">
            <a:extLst>
              <a:ext uri="{FF2B5EF4-FFF2-40B4-BE49-F238E27FC236}">
                <a16:creationId xmlns:a16="http://schemas.microsoft.com/office/drawing/2014/main" id="{14A304AE-C0EA-24B8-A759-F72A9B67F0A4}"/>
              </a:ext>
            </a:extLst>
          </p:cNvPr>
          <p:cNvSpPr/>
          <p:nvPr/>
        </p:nvSpPr>
        <p:spPr>
          <a:xfrm>
            <a:off x="3026540" y="8799808"/>
            <a:ext cx="2409502" cy="2276427"/>
          </a:xfrm>
          <a:prstGeom prst="ellipse">
            <a:avLst/>
          </a:prstGeom>
          <a:solidFill>
            <a:schemeClr val="accent3">
              <a:lumMod val="60000"/>
              <a:lumOff val="40000"/>
              <a:alpha val="65000"/>
            </a:schemeClr>
          </a:solidFill>
          <a:ln>
            <a:noFill/>
          </a:ln>
          <a:effectLst>
            <a:softEdge rad="12700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a-DK" sz="2400" b="1" i="1" dirty="0" err="1"/>
              <a:t>Safe</a:t>
            </a:r>
            <a:endParaRPr lang="da-DK" b="1" i="1" dirty="0"/>
          </a:p>
        </p:txBody>
      </p:sp>
      <p:sp>
        <p:nvSpPr>
          <p:cNvPr id="3" name="Title 1">
            <a:extLst>
              <a:ext uri="{FF2B5EF4-FFF2-40B4-BE49-F238E27FC236}">
                <a16:creationId xmlns:a16="http://schemas.microsoft.com/office/drawing/2014/main" id="{4B716DC4-2922-F80E-0259-FBC38B8DFF47}"/>
              </a:ext>
            </a:extLst>
          </p:cNvPr>
          <p:cNvSpPr txBox="1">
            <a:spLocks/>
          </p:cNvSpPr>
          <p:nvPr/>
        </p:nvSpPr>
        <p:spPr>
          <a:xfrm>
            <a:off x="906785" y="1577850"/>
            <a:ext cx="5845869" cy="3408973"/>
          </a:xfrm>
          <a:prstGeom prst="rect">
            <a:avLst/>
          </a:prstGeom>
        </p:spPr>
        <p:txBody>
          <a:bodyPr vert="horz" lIns="0" tIns="0" rIns="0" bIns="0" rtlCol="0" anchor="ctr">
            <a:noAutofit/>
          </a:bodyPr>
          <a:lstStyle>
            <a:lvl1pPr algn="l" defTabSz="914355" rtl="0" eaLnBrk="1" latinLnBrk="0" hangingPunct="1">
              <a:lnSpc>
                <a:spcPts val="4800"/>
              </a:lnSpc>
              <a:spcBef>
                <a:spcPct val="0"/>
              </a:spcBef>
              <a:buNone/>
              <a:defRPr sz="4000" b="1" i="0" kern="1200">
                <a:solidFill>
                  <a:schemeClr val="tx1"/>
                </a:solidFill>
                <a:latin typeface="Poppins SemiBold" pitchFamily="2" charset="77"/>
                <a:ea typeface="+mj-ea"/>
                <a:cs typeface="Poppins SemiBold" pitchFamily="2" charset="77"/>
              </a:defRPr>
            </a:lvl1pPr>
          </a:lstStyle>
          <a:p>
            <a:pPr>
              <a:lnSpc>
                <a:spcPct val="100000"/>
              </a:lnSpc>
            </a:pPr>
            <a:r>
              <a:rPr lang="en-GB" dirty="0"/>
              <a:t>Enabling customers</a:t>
            </a:r>
          </a:p>
          <a:p>
            <a:pPr>
              <a:lnSpc>
                <a:spcPct val="100000"/>
              </a:lnSpc>
            </a:pPr>
            <a:r>
              <a:rPr lang="en-GB" dirty="0"/>
              <a:t>to harvest full potential of AI in</a:t>
            </a:r>
          </a:p>
          <a:p>
            <a:pPr>
              <a:lnSpc>
                <a:spcPct val="100000"/>
              </a:lnSpc>
            </a:pPr>
            <a:r>
              <a:rPr lang="en-GB" dirty="0"/>
              <a:t>their business</a:t>
            </a:r>
            <a:endParaRPr lang="en-GB" b="0" dirty="0">
              <a:latin typeface="+mn-lt"/>
            </a:endParaRPr>
          </a:p>
        </p:txBody>
      </p:sp>
      <p:sp>
        <p:nvSpPr>
          <p:cNvPr id="4" name="Rounded Rectangle 3">
            <a:extLst>
              <a:ext uri="{FF2B5EF4-FFF2-40B4-BE49-F238E27FC236}">
                <a16:creationId xmlns:a16="http://schemas.microsoft.com/office/drawing/2014/main" id="{68C5C002-D6A5-C343-8B74-96A4192CB4BE}"/>
              </a:ext>
            </a:extLst>
          </p:cNvPr>
          <p:cNvSpPr/>
          <p:nvPr/>
        </p:nvSpPr>
        <p:spPr>
          <a:xfrm>
            <a:off x="6701854" y="-533506"/>
            <a:ext cx="6285900" cy="6502306"/>
          </a:xfrm>
          <a:prstGeom prst="roundRect">
            <a:avLst>
              <a:gd name="adj" fmla="val 10272"/>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Picture 7">
            <a:extLst>
              <a:ext uri="{FF2B5EF4-FFF2-40B4-BE49-F238E27FC236}">
                <a16:creationId xmlns:a16="http://schemas.microsoft.com/office/drawing/2014/main" id="{9DAD1364-BD3F-8266-BD6E-114438A6BBFC}"/>
              </a:ext>
            </a:extLst>
          </p:cNvPr>
          <p:cNvPicPr>
            <a:picLocks noChangeAspect="1"/>
          </p:cNvPicPr>
          <p:nvPr/>
        </p:nvPicPr>
        <p:blipFill>
          <a:blip r:embed="rId5"/>
          <a:stretch>
            <a:fillRect/>
          </a:stretch>
        </p:blipFill>
        <p:spPr>
          <a:xfrm>
            <a:off x="8125791" y="1221145"/>
            <a:ext cx="3438025" cy="2993003"/>
          </a:xfrm>
          <a:prstGeom prst="rect">
            <a:avLst/>
          </a:prstGeom>
        </p:spPr>
      </p:pic>
    </p:spTree>
    <p:extLst>
      <p:ext uri="{BB962C8B-B14F-4D97-AF65-F5344CB8AC3E}">
        <p14:creationId xmlns:p14="http://schemas.microsoft.com/office/powerpoint/2010/main" val="3635458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D3C9A-0B8F-5EB4-6CD0-2048DA5072B7}"/>
              </a:ext>
            </a:extLst>
          </p:cNvPr>
          <p:cNvSpPr>
            <a:spLocks noGrp="1"/>
          </p:cNvSpPr>
          <p:nvPr>
            <p:ph type="title"/>
          </p:nvPr>
        </p:nvSpPr>
        <p:spPr>
          <a:xfrm>
            <a:off x="914401" y="1407758"/>
            <a:ext cx="4574644" cy="1917286"/>
          </a:xfrm>
        </p:spPr>
        <p:txBody>
          <a:bodyPr>
            <a:normAutofit/>
          </a:bodyPr>
          <a:lstStyle/>
          <a:p>
            <a:r>
              <a:rPr lang="da-DK" dirty="0" err="1">
                <a:solidFill>
                  <a:srgbClr val="2C3A41"/>
                </a:solidFill>
              </a:rPr>
              <a:t>Suggested</a:t>
            </a:r>
            <a:r>
              <a:rPr lang="da-DK" dirty="0">
                <a:solidFill>
                  <a:srgbClr val="2C3A41"/>
                </a:solidFill>
              </a:rPr>
              <a:t> AI </a:t>
            </a:r>
            <a:r>
              <a:rPr lang="da-DK" dirty="0" err="1">
                <a:solidFill>
                  <a:srgbClr val="2C3A41"/>
                </a:solidFill>
              </a:rPr>
              <a:t>implementation</a:t>
            </a:r>
            <a:r>
              <a:rPr lang="da-DK" dirty="0">
                <a:solidFill>
                  <a:srgbClr val="2C3A41"/>
                </a:solidFill>
              </a:rPr>
              <a:t> </a:t>
            </a:r>
            <a:r>
              <a:rPr lang="da-DK" dirty="0" err="1">
                <a:solidFill>
                  <a:srgbClr val="2C3A41"/>
                </a:solidFill>
              </a:rPr>
              <a:t>roadmap</a:t>
            </a:r>
            <a:endParaRPr lang="da-DK" dirty="0">
              <a:solidFill>
                <a:srgbClr val="2C3A41"/>
              </a:solidFill>
            </a:endParaRPr>
          </a:p>
        </p:txBody>
      </p:sp>
      <p:sp>
        <p:nvSpPr>
          <p:cNvPr id="5" name="Shape 4">
            <a:extLst>
              <a:ext uri="{FF2B5EF4-FFF2-40B4-BE49-F238E27FC236}">
                <a16:creationId xmlns:a16="http://schemas.microsoft.com/office/drawing/2014/main" id="{F08B426A-AD7A-DFCA-BA79-D1D961F91BCC}"/>
              </a:ext>
            </a:extLst>
          </p:cNvPr>
          <p:cNvSpPr/>
          <p:nvPr/>
        </p:nvSpPr>
        <p:spPr>
          <a:xfrm>
            <a:off x="4318000" y="1180490"/>
            <a:ext cx="6718300" cy="4572610"/>
          </a:xfrm>
          <a:prstGeom prst="swooshArrow">
            <a:avLst>
              <a:gd name="adj1" fmla="val 25000"/>
              <a:gd name="adj2" fmla="val 25000"/>
            </a:avLst>
          </a:prstGeom>
          <a:solidFill>
            <a:schemeClr val="accent6"/>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grpSp>
        <p:nvGrpSpPr>
          <p:cNvPr id="18" name="Group 17">
            <a:extLst>
              <a:ext uri="{FF2B5EF4-FFF2-40B4-BE49-F238E27FC236}">
                <a16:creationId xmlns:a16="http://schemas.microsoft.com/office/drawing/2014/main" id="{D9673094-079F-152C-7D36-6AD4570B321B}"/>
              </a:ext>
            </a:extLst>
          </p:cNvPr>
          <p:cNvGrpSpPr/>
          <p:nvPr/>
        </p:nvGrpSpPr>
        <p:grpSpPr>
          <a:xfrm>
            <a:off x="4953031" y="4592073"/>
            <a:ext cx="3188646" cy="416765"/>
            <a:chOff x="4914931" y="4592073"/>
            <a:chExt cx="2434112" cy="416765"/>
          </a:xfrm>
        </p:grpSpPr>
        <p:sp>
          <p:nvSpPr>
            <p:cNvPr id="6" name="Oval 5">
              <a:extLst>
                <a:ext uri="{FF2B5EF4-FFF2-40B4-BE49-F238E27FC236}">
                  <a16:creationId xmlns:a16="http://schemas.microsoft.com/office/drawing/2014/main" id="{8B30D6E2-3D7F-33C3-324F-9D38CD07B3E2}"/>
                </a:ext>
              </a:extLst>
            </p:cNvPr>
            <p:cNvSpPr/>
            <p:nvPr/>
          </p:nvSpPr>
          <p:spPr>
            <a:xfrm>
              <a:off x="4914931" y="4614087"/>
              <a:ext cx="149613" cy="149613"/>
            </a:xfrm>
            <a:prstGeom prst="ellipse">
              <a:avLst/>
            </a:prstGeom>
            <a:ln>
              <a:solidFill>
                <a:schemeClr val="bg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Freeform 10">
              <a:extLst>
                <a:ext uri="{FF2B5EF4-FFF2-40B4-BE49-F238E27FC236}">
                  <a16:creationId xmlns:a16="http://schemas.microsoft.com/office/drawing/2014/main" id="{E4D51855-1713-DC17-6472-4E992873620D}"/>
                </a:ext>
              </a:extLst>
            </p:cNvPr>
            <p:cNvSpPr/>
            <p:nvPr/>
          </p:nvSpPr>
          <p:spPr>
            <a:xfrm>
              <a:off x="5201662" y="4592073"/>
              <a:ext cx="2147381" cy="416765"/>
            </a:xfrm>
            <a:custGeom>
              <a:avLst/>
              <a:gdLst>
                <a:gd name="connsiteX0" fmla="*/ 0 w 4181792"/>
                <a:gd name="connsiteY0" fmla="*/ 0 h 967609"/>
                <a:gd name="connsiteX1" fmla="*/ 4181792 w 4181792"/>
                <a:gd name="connsiteY1" fmla="*/ 0 h 967609"/>
                <a:gd name="connsiteX2" fmla="*/ 4181792 w 4181792"/>
                <a:gd name="connsiteY2" fmla="*/ 967609 h 967609"/>
                <a:gd name="connsiteX3" fmla="*/ 0 w 4181792"/>
                <a:gd name="connsiteY3" fmla="*/ 967609 h 967609"/>
                <a:gd name="connsiteX4" fmla="*/ 0 w 4181792"/>
                <a:gd name="connsiteY4" fmla="*/ 0 h 96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792" h="967609">
                  <a:moveTo>
                    <a:pt x="0" y="0"/>
                  </a:moveTo>
                  <a:lnTo>
                    <a:pt x="4181792" y="0"/>
                  </a:lnTo>
                  <a:lnTo>
                    <a:pt x="4181792" y="967609"/>
                  </a:lnTo>
                  <a:lnTo>
                    <a:pt x="0" y="9676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b="1" i="0" kern="1200" dirty="0">
                  <a:latin typeface="Poppins SemiBold" pitchFamily="2" charset="77"/>
                  <a:cs typeface="Poppins SemiBold" pitchFamily="2" charset="77"/>
                </a:rPr>
                <a:t>Simple internal workflows</a:t>
              </a:r>
            </a:p>
          </p:txBody>
        </p:sp>
      </p:grpSp>
      <p:grpSp>
        <p:nvGrpSpPr>
          <p:cNvPr id="19" name="Group 18">
            <a:extLst>
              <a:ext uri="{FF2B5EF4-FFF2-40B4-BE49-F238E27FC236}">
                <a16:creationId xmlns:a16="http://schemas.microsoft.com/office/drawing/2014/main" id="{D76123A7-098A-3514-0DAF-3F7EEE8847BA}"/>
              </a:ext>
            </a:extLst>
          </p:cNvPr>
          <p:cNvGrpSpPr/>
          <p:nvPr/>
        </p:nvGrpSpPr>
        <p:grpSpPr>
          <a:xfrm>
            <a:off x="5719027" y="3778902"/>
            <a:ext cx="3231542" cy="444852"/>
            <a:chOff x="5655527" y="3804302"/>
            <a:chExt cx="2809511" cy="444852"/>
          </a:xfrm>
        </p:grpSpPr>
        <p:sp>
          <p:nvSpPr>
            <p:cNvPr id="12" name="Oval 11">
              <a:extLst>
                <a:ext uri="{FF2B5EF4-FFF2-40B4-BE49-F238E27FC236}">
                  <a16:creationId xmlns:a16="http://schemas.microsoft.com/office/drawing/2014/main" id="{881C4BA2-7992-2814-EE5C-DF53EA9DEF0B}"/>
                </a:ext>
              </a:extLst>
            </p:cNvPr>
            <p:cNvSpPr/>
            <p:nvPr/>
          </p:nvSpPr>
          <p:spPr>
            <a:xfrm>
              <a:off x="5655527" y="3819312"/>
              <a:ext cx="260197" cy="260197"/>
            </a:xfrm>
            <a:prstGeom prst="ellipse">
              <a:avLst/>
            </a:prstGeom>
            <a:ln>
              <a:solidFill>
                <a:schemeClr val="bg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Freeform 12">
              <a:extLst>
                <a:ext uri="{FF2B5EF4-FFF2-40B4-BE49-F238E27FC236}">
                  <a16:creationId xmlns:a16="http://schemas.microsoft.com/office/drawing/2014/main" id="{932FC763-CA3E-3FB0-4A33-C568961D0D21}"/>
                </a:ext>
              </a:extLst>
            </p:cNvPr>
            <p:cNvSpPr/>
            <p:nvPr/>
          </p:nvSpPr>
          <p:spPr>
            <a:xfrm>
              <a:off x="6055424" y="3804302"/>
              <a:ext cx="2409614" cy="444852"/>
            </a:xfrm>
            <a:custGeom>
              <a:avLst/>
              <a:gdLst>
                <a:gd name="connsiteX0" fmla="*/ 0 w 3621979"/>
                <a:gd name="connsiteY0" fmla="*/ 0 h 1857973"/>
                <a:gd name="connsiteX1" fmla="*/ 3621979 w 3621979"/>
                <a:gd name="connsiteY1" fmla="*/ 0 h 1857973"/>
                <a:gd name="connsiteX2" fmla="*/ 3621979 w 3621979"/>
                <a:gd name="connsiteY2" fmla="*/ 1857973 h 1857973"/>
                <a:gd name="connsiteX3" fmla="*/ 0 w 3621979"/>
                <a:gd name="connsiteY3" fmla="*/ 1857973 h 1857973"/>
                <a:gd name="connsiteX4" fmla="*/ 0 w 3621979"/>
                <a:gd name="connsiteY4" fmla="*/ 0 h 1857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1979" h="1857973">
                  <a:moveTo>
                    <a:pt x="0" y="0"/>
                  </a:moveTo>
                  <a:lnTo>
                    <a:pt x="3621979" y="0"/>
                  </a:lnTo>
                  <a:lnTo>
                    <a:pt x="3621979" y="1857973"/>
                  </a:lnTo>
                  <a:lnTo>
                    <a:pt x="0" y="185797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b="1" i="0" kern="1200" dirty="0">
                  <a:latin typeface="Poppins SemiBold" pitchFamily="2" charset="77"/>
                  <a:cs typeface="Poppins SemiBold" pitchFamily="2" charset="77"/>
                </a:rPr>
                <a:t>Complex internal workflows </a:t>
              </a:r>
            </a:p>
          </p:txBody>
        </p:sp>
      </p:grpSp>
      <p:grpSp>
        <p:nvGrpSpPr>
          <p:cNvPr id="20" name="Group 19">
            <a:extLst>
              <a:ext uri="{FF2B5EF4-FFF2-40B4-BE49-F238E27FC236}">
                <a16:creationId xmlns:a16="http://schemas.microsoft.com/office/drawing/2014/main" id="{6DD53362-8E74-10DC-4616-18208325A6A0}"/>
              </a:ext>
            </a:extLst>
          </p:cNvPr>
          <p:cNvGrpSpPr/>
          <p:nvPr/>
        </p:nvGrpSpPr>
        <p:grpSpPr>
          <a:xfrm>
            <a:off x="6885088" y="2969545"/>
            <a:ext cx="3060378" cy="461850"/>
            <a:chOff x="6681888" y="3045745"/>
            <a:chExt cx="3060378" cy="461850"/>
          </a:xfrm>
        </p:grpSpPr>
        <p:sp>
          <p:nvSpPr>
            <p:cNvPr id="14" name="Oval 13">
              <a:extLst>
                <a:ext uri="{FF2B5EF4-FFF2-40B4-BE49-F238E27FC236}">
                  <a16:creationId xmlns:a16="http://schemas.microsoft.com/office/drawing/2014/main" id="{DB563A69-55E3-0AAD-0F87-D2114C71D48B}"/>
                </a:ext>
              </a:extLst>
            </p:cNvPr>
            <p:cNvSpPr/>
            <p:nvPr/>
          </p:nvSpPr>
          <p:spPr>
            <a:xfrm>
              <a:off x="6681888" y="3066654"/>
              <a:ext cx="344761" cy="344761"/>
            </a:xfrm>
            <a:prstGeom prst="ellipse">
              <a:avLst/>
            </a:prstGeom>
            <a:ln>
              <a:solidFill>
                <a:schemeClr val="bg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Freeform 14">
              <a:extLst>
                <a:ext uri="{FF2B5EF4-FFF2-40B4-BE49-F238E27FC236}">
                  <a16:creationId xmlns:a16="http://schemas.microsoft.com/office/drawing/2014/main" id="{40431BF1-7DAB-BA9E-6CA4-CF25B942CFAC}"/>
                </a:ext>
              </a:extLst>
            </p:cNvPr>
            <p:cNvSpPr/>
            <p:nvPr/>
          </p:nvSpPr>
          <p:spPr>
            <a:xfrm>
              <a:off x="7183115" y="3045745"/>
              <a:ext cx="2559151" cy="461850"/>
            </a:xfrm>
            <a:custGeom>
              <a:avLst/>
              <a:gdLst>
                <a:gd name="connsiteX0" fmla="*/ 0 w 4681177"/>
                <a:gd name="connsiteY0" fmla="*/ 0 h 2512532"/>
                <a:gd name="connsiteX1" fmla="*/ 4681177 w 4681177"/>
                <a:gd name="connsiteY1" fmla="*/ 0 h 2512532"/>
                <a:gd name="connsiteX2" fmla="*/ 4681177 w 4681177"/>
                <a:gd name="connsiteY2" fmla="*/ 2512532 h 2512532"/>
                <a:gd name="connsiteX3" fmla="*/ 0 w 4681177"/>
                <a:gd name="connsiteY3" fmla="*/ 2512532 h 2512532"/>
                <a:gd name="connsiteX4" fmla="*/ 0 w 4681177"/>
                <a:gd name="connsiteY4" fmla="*/ 0 h 251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1177" h="2512532">
                  <a:moveTo>
                    <a:pt x="0" y="0"/>
                  </a:moveTo>
                  <a:lnTo>
                    <a:pt x="4681177" y="0"/>
                  </a:lnTo>
                  <a:lnTo>
                    <a:pt x="4681177" y="2512532"/>
                  </a:lnTo>
                  <a:lnTo>
                    <a:pt x="0" y="25125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b="1" i="0" kern="1200" dirty="0">
                  <a:latin typeface="Poppins SemiBold" pitchFamily="2" charset="77"/>
                  <a:cs typeface="Poppins SemiBold" pitchFamily="2" charset="77"/>
                </a:rPr>
                <a:t>Extend AI flows to external partners / customers</a:t>
              </a:r>
            </a:p>
          </p:txBody>
        </p:sp>
      </p:grpSp>
      <p:grpSp>
        <p:nvGrpSpPr>
          <p:cNvPr id="21" name="Group 20">
            <a:extLst>
              <a:ext uri="{FF2B5EF4-FFF2-40B4-BE49-F238E27FC236}">
                <a16:creationId xmlns:a16="http://schemas.microsoft.com/office/drawing/2014/main" id="{7D89C3D4-ACCA-DBC1-F2E7-A4D87A9EA9BD}"/>
              </a:ext>
            </a:extLst>
          </p:cNvPr>
          <p:cNvGrpSpPr/>
          <p:nvPr/>
        </p:nvGrpSpPr>
        <p:grpSpPr>
          <a:xfrm>
            <a:off x="8646573" y="2236388"/>
            <a:ext cx="2906519" cy="463038"/>
            <a:chOff x="8443373" y="2325288"/>
            <a:chExt cx="2224251" cy="463038"/>
          </a:xfrm>
        </p:grpSpPr>
        <p:sp>
          <p:nvSpPr>
            <p:cNvPr id="16" name="Oval 15">
              <a:extLst>
                <a:ext uri="{FF2B5EF4-FFF2-40B4-BE49-F238E27FC236}">
                  <a16:creationId xmlns:a16="http://schemas.microsoft.com/office/drawing/2014/main" id="{383BF358-1021-0F74-A788-2DC452554B97}"/>
                </a:ext>
              </a:extLst>
            </p:cNvPr>
            <p:cNvSpPr/>
            <p:nvPr/>
          </p:nvSpPr>
          <p:spPr>
            <a:xfrm>
              <a:off x="8443373" y="2325288"/>
              <a:ext cx="461850" cy="461850"/>
            </a:xfrm>
            <a:prstGeom prst="ellipse">
              <a:avLst/>
            </a:prstGeom>
            <a:ln>
              <a:solidFill>
                <a:schemeClr val="bg1"/>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Freeform 16">
              <a:extLst>
                <a:ext uri="{FF2B5EF4-FFF2-40B4-BE49-F238E27FC236}">
                  <a16:creationId xmlns:a16="http://schemas.microsoft.com/office/drawing/2014/main" id="{062AC0B1-6D77-CA3D-DF05-B5F4F374B9DA}"/>
                </a:ext>
              </a:extLst>
            </p:cNvPr>
            <p:cNvSpPr/>
            <p:nvPr/>
          </p:nvSpPr>
          <p:spPr>
            <a:xfrm>
              <a:off x="9083144" y="2326476"/>
              <a:ext cx="1584480" cy="461850"/>
            </a:xfrm>
            <a:custGeom>
              <a:avLst/>
              <a:gdLst>
                <a:gd name="connsiteX0" fmla="*/ 0 w 3169725"/>
                <a:gd name="connsiteY0" fmla="*/ 0 h 2915025"/>
                <a:gd name="connsiteX1" fmla="*/ 3169725 w 3169725"/>
                <a:gd name="connsiteY1" fmla="*/ 0 h 2915025"/>
                <a:gd name="connsiteX2" fmla="*/ 3169725 w 3169725"/>
                <a:gd name="connsiteY2" fmla="*/ 2915025 h 2915025"/>
                <a:gd name="connsiteX3" fmla="*/ 0 w 3169725"/>
                <a:gd name="connsiteY3" fmla="*/ 2915025 h 2915025"/>
                <a:gd name="connsiteX4" fmla="*/ 0 w 3169725"/>
                <a:gd name="connsiteY4" fmla="*/ 0 h 2915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725" h="2915025">
                  <a:moveTo>
                    <a:pt x="0" y="0"/>
                  </a:moveTo>
                  <a:lnTo>
                    <a:pt x="3169725" y="0"/>
                  </a:lnTo>
                  <a:lnTo>
                    <a:pt x="3169725" y="2915025"/>
                  </a:lnTo>
                  <a:lnTo>
                    <a:pt x="0" y="29150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GB" sz="1400" b="1" i="0" kern="1200" dirty="0">
                  <a:latin typeface="Poppins SemiBold" pitchFamily="2" charset="77"/>
                  <a:cs typeface="Poppins SemiBold" pitchFamily="2" charset="77"/>
                </a:rPr>
                <a:t>Autonomous AI workflows  (“Agents”)</a:t>
              </a:r>
            </a:p>
          </p:txBody>
        </p:sp>
      </p:grpSp>
      <p:sp>
        <p:nvSpPr>
          <p:cNvPr id="7" name="Text Placeholder 9">
            <a:extLst>
              <a:ext uri="{FF2B5EF4-FFF2-40B4-BE49-F238E27FC236}">
                <a16:creationId xmlns:a16="http://schemas.microsoft.com/office/drawing/2014/main" id="{5D0CB6CC-275D-4CDB-C1F0-B5A11D8C91EF}"/>
              </a:ext>
            </a:extLst>
          </p:cNvPr>
          <p:cNvSpPr>
            <a:spLocks noGrp="1"/>
          </p:cNvSpPr>
          <p:nvPr>
            <p:ph type="body" sz="quarter" idx="13"/>
          </p:nvPr>
        </p:nvSpPr>
        <p:spPr>
          <a:xfrm>
            <a:off x="507600" y="446400"/>
            <a:ext cx="5637600" cy="216000"/>
          </a:xfrm>
        </p:spPr>
        <p:txBody>
          <a:bodyPr/>
          <a:lstStyle/>
          <a:p>
            <a:r>
              <a:rPr lang="da-DK" dirty="0"/>
              <a:t>CORAX AI</a:t>
            </a:r>
            <a:endParaRPr lang="en-DK" dirty="0"/>
          </a:p>
        </p:txBody>
      </p:sp>
      <p:sp>
        <p:nvSpPr>
          <p:cNvPr id="9" name="Content Placeholder 3">
            <a:extLst>
              <a:ext uri="{FF2B5EF4-FFF2-40B4-BE49-F238E27FC236}">
                <a16:creationId xmlns:a16="http://schemas.microsoft.com/office/drawing/2014/main" id="{D66820AC-C16A-F05A-EA10-956BFE7AA3F6}"/>
              </a:ext>
            </a:extLst>
          </p:cNvPr>
          <p:cNvSpPr txBox="1">
            <a:spLocks/>
          </p:cNvSpPr>
          <p:nvPr/>
        </p:nvSpPr>
        <p:spPr>
          <a:xfrm>
            <a:off x="910205" y="3559284"/>
            <a:ext cx="3532306" cy="1408645"/>
          </a:xfrm>
          <a:prstGeom prst="rect">
            <a:avLst/>
          </a:prstGeom>
        </p:spPr>
        <p:txBody>
          <a:bodyPr vert="horz" lIns="0" tIns="0" rIns="0" bIns="0" rtlCol="0">
            <a:normAutofit/>
          </a:bodyPr>
          <a:lstStyle>
            <a:lvl1pPr marL="493689" indent="-493689" algn="l" defTabSz="914355" rtl="0" eaLnBrk="1" latinLnBrk="0" hangingPunct="1">
              <a:lnSpc>
                <a:spcPct val="150000"/>
              </a:lnSpc>
              <a:spcBef>
                <a:spcPts val="10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800"/>
              </a:spcAft>
              <a:buNone/>
            </a:pPr>
            <a:r>
              <a:rPr lang="en-GB" sz="1600" b="1" dirty="0">
                <a:solidFill>
                  <a:schemeClr val="tx1"/>
                </a:solidFill>
                <a:latin typeface="Poppins SemiBold" pitchFamily="2" charset="77"/>
                <a:cs typeface="Poppins SemiBold" pitchFamily="2" charset="77"/>
              </a:rPr>
              <a:t>Core principles</a:t>
            </a:r>
            <a:endParaRPr lang="en-GB" sz="1400" dirty="0">
              <a:solidFill>
                <a:schemeClr val="tx1"/>
              </a:solidFill>
            </a:endParaRPr>
          </a:p>
          <a:p>
            <a:pPr>
              <a:lnSpc>
                <a:spcPct val="120000"/>
              </a:lnSpc>
              <a:spcBef>
                <a:spcPts val="400"/>
              </a:spcBef>
            </a:pPr>
            <a:r>
              <a:rPr lang="en-GB" sz="1400" dirty="0">
                <a:solidFill>
                  <a:schemeClr val="tx1">
                    <a:alpha val="80000"/>
                  </a:schemeClr>
                </a:solidFill>
              </a:rPr>
              <a:t>Start simple with low risk</a:t>
            </a:r>
          </a:p>
          <a:p>
            <a:pPr>
              <a:lnSpc>
                <a:spcPct val="120000"/>
              </a:lnSpc>
              <a:spcBef>
                <a:spcPts val="400"/>
              </a:spcBef>
            </a:pPr>
            <a:r>
              <a:rPr lang="en-GB" sz="1400" dirty="0">
                <a:solidFill>
                  <a:schemeClr val="tx1">
                    <a:alpha val="80000"/>
                  </a:schemeClr>
                </a:solidFill>
              </a:rPr>
              <a:t>Slowly add complexity while keeping risk acceptable</a:t>
            </a:r>
            <a:endParaRPr lang="en-US" dirty="0">
              <a:solidFill>
                <a:schemeClr val="tx1">
                  <a:alpha val="80000"/>
                </a:schemeClr>
              </a:solidFill>
            </a:endParaRPr>
          </a:p>
        </p:txBody>
      </p:sp>
    </p:spTree>
    <p:extLst>
      <p:ext uri="{BB962C8B-B14F-4D97-AF65-F5344CB8AC3E}">
        <p14:creationId xmlns:p14="http://schemas.microsoft.com/office/powerpoint/2010/main" val="242832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2" decel="50000" fill="hold" nodeType="withEffect">
                                  <p:stCondLst>
                                    <p:cond delay="10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1+#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par>
                                <p:cTn id="14" presetID="2" presetClass="entr" presetSubtype="2" decel="50000" fill="hold" nodeType="withEffect">
                                  <p:stCondLst>
                                    <p:cond delay="20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1+#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par>
                                <p:cTn id="18" presetID="2" presetClass="entr" presetSubtype="2" decel="50000" fill="hold" nodeType="withEffect">
                                  <p:stCondLst>
                                    <p:cond delay="30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1+#ppt_w/2"/>
                                          </p:val>
                                        </p:tav>
                                        <p:tav tm="100000">
                                          <p:val>
                                            <p:strVal val="#ppt_x"/>
                                          </p:val>
                                        </p:tav>
                                      </p:tavLst>
                                    </p:anim>
                                    <p:anim calcmode="lin" valueType="num">
                                      <p:cBhvr additive="base">
                                        <p:cTn id="21" dur="500" fill="hold"/>
                                        <p:tgtEl>
                                          <p:spTgt spid="20"/>
                                        </p:tgtEl>
                                        <p:attrNameLst>
                                          <p:attrName>ppt_y</p:attrName>
                                        </p:attrNameLst>
                                      </p:cBhvr>
                                      <p:tavLst>
                                        <p:tav tm="0">
                                          <p:val>
                                            <p:strVal val="#ppt_y"/>
                                          </p:val>
                                        </p:tav>
                                        <p:tav tm="100000">
                                          <p:val>
                                            <p:strVal val="#ppt_y"/>
                                          </p:val>
                                        </p:tav>
                                      </p:tavLst>
                                    </p:anim>
                                  </p:childTnLst>
                                </p:cTn>
                              </p:par>
                              <p:par>
                                <p:cTn id="22" presetID="2" presetClass="entr" presetSubtype="2" decel="50000" fill="hold" nodeType="withEffect">
                                  <p:stCondLst>
                                    <p:cond delay="40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1+#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newspapers and newspapers&#10;&#10;AI-generated content may be incorrect.">
            <a:extLst>
              <a:ext uri="{FF2B5EF4-FFF2-40B4-BE49-F238E27FC236}">
                <a16:creationId xmlns:a16="http://schemas.microsoft.com/office/drawing/2014/main" id="{64C29B26-532E-84FA-A12B-0526C9215279}"/>
              </a:ext>
            </a:extLst>
          </p:cNvPr>
          <p:cNvPicPr>
            <a:picLocks noChangeAspect="1"/>
          </p:cNvPicPr>
          <p:nvPr/>
        </p:nvPicPr>
        <p:blipFill>
          <a:blip r:embed="rId3"/>
          <a:stretch>
            <a:fillRect/>
          </a:stretch>
        </p:blipFill>
        <p:spPr>
          <a:xfrm>
            <a:off x="1" y="830098"/>
            <a:ext cx="12192000" cy="8491548"/>
          </a:xfrm>
          <a:prstGeom prst="rect">
            <a:avLst/>
          </a:prstGeom>
          <a:effectLst>
            <a:outerShdw blurRad="50800" dist="50800" dir="5400000" sx="200000" sy="200000" algn="ctr" rotWithShape="0">
              <a:srgbClr val="000000">
                <a:alpha val="0"/>
              </a:srgbClr>
            </a:outerShdw>
          </a:effectLst>
        </p:spPr>
      </p:pic>
      <p:sp>
        <p:nvSpPr>
          <p:cNvPr id="6" name="Rounded Rectangle 5">
            <a:extLst>
              <a:ext uri="{FF2B5EF4-FFF2-40B4-BE49-F238E27FC236}">
                <a16:creationId xmlns:a16="http://schemas.microsoft.com/office/drawing/2014/main" id="{3A090548-E507-EE59-5945-84D5B76D43D1}"/>
              </a:ext>
            </a:extLst>
          </p:cNvPr>
          <p:cNvSpPr/>
          <p:nvPr/>
        </p:nvSpPr>
        <p:spPr>
          <a:xfrm>
            <a:off x="1500550" y="3086929"/>
            <a:ext cx="9190899" cy="3186534"/>
          </a:xfrm>
          <a:prstGeom prst="round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sz="2000" b="0" i="0" dirty="0">
              <a:solidFill>
                <a:srgbClr val="2C3A41"/>
              </a:solidFill>
              <a:effectLst/>
              <a:latin typeface="Poppins" pitchFamily="2" charset="77"/>
              <a:cs typeface="Poppins" pitchFamily="2" charset="77"/>
            </a:endParaRPr>
          </a:p>
          <a:p>
            <a:pPr algn="ctr"/>
            <a:r>
              <a:rPr lang="en-GB" sz="2000" b="0" i="0" dirty="0">
                <a:solidFill>
                  <a:srgbClr val="2C3A41"/>
                </a:solidFill>
                <a:effectLst/>
                <a:latin typeface="Poppins" pitchFamily="2" charset="77"/>
                <a:cs typeface="Poppins" pitchFamily="2" charset="77"/>
              </a:rPr>
              <a:t>High optimism and excitement around </a:t>
            </a:r>
            <a:r>
              <a:rPr lang="en-GB" sz="2000" b="0" i="0" dirty="0" err="1">
                <a:solidFill>
                  <a:srgbClr val="2C3A41"/>
                </a:solidFill>
                <a:effectLst/>
                <a:latin typeface="Poppins" pitchFamily="2" charset="77"/>
                <a:cs typeface="Poppins" pitchFamily="2" charset="77"/>
              </a:rPr>
              <a:t>GenAI</a:t>
            </a:r>
            <a:r>
              <a:rPr lang="en-GB" sz="2000" b="0" i="0" dirty="0">
                <a:solidFill>
                  <a:srgbClr val="2C3A41"/>
                </a:solidFill>
                <a:effectLst/>
                <a:latin typeface="Poppins" pitchFamily="2" charset="77"/>
                <a:cs typeface="Poppins" pitchFamily="2" charset="77"/>
              </a:rPr>
              <a:t> potential</a:t>
            </a:r>
            <a:br>
              <a:rPr lang="en-GB" sz="2000" b="0" i="0" dirty="0">
                <a:solidFill>
                  <a:srgbClr val="2C3A41"/>
                </a:solidFill>
                <a:effectLst/>
                <a:latin typeface="Poppins" pitchFamily="2" charset="77"/>
                <a:cs typeface="Poppins" pitchFamily="2" charset="77"/>
              </a:rPr>
            </a:br>
            <a:endParaRPr lang="en-GB" sz="2000" b="0" i="0" dirty="0">
              <a:solidFill>
                <a:srgbClr val="2C3A41"/>
              </a:solidFill>
              <a:effectLst/>
              <a:latin typeface="Poppins" pitchFamily="2" charset="77"/>
              <a:cs typeface="Poppins" pitchFamily="2" charset="77"/>
            </a:endParaRPr>
          </a:p>
          <a:p>
            <a:pPr algn="ctr"/>
            <a:r>
              <a:rPr lang="en-GB" sz="2000" dirty="0">
                <a:solidFill>
                  <a:srgbClr val="2C3A41"/>
                </a:solidFill>
                <a:latin typeface="Poppins" pitchFamily="2" charset="77"/>
                <a:cs typeface="Poppins" pitchFamily="2" charset="77"/>
              </a:rPr>
              <a:t>A Boston Consulting Group report from 2024 shows that 81% of Danish executives foresee generative AI to have a favourable influence on their businesses</a:t>
            </a:r>
            <a:br>
              <a:rPr lang="en-GB" sz="2000" dirty="0">
                <a:solidFill>
                  <a:srgbClr val="2C3A41"/>
                </a:solidFill>
                <a:latin typeface="Poppins" pitchFamily="2" charset="77"/>
                <a:cs typeface="Poppins" pitchFamily="2" charset="77"/>
              </a:rPr>
            </a:br>
            <a:br>
              <a:rPr lang="en-GB" sz="2000" b="0" i="0" dirty="0">
                <a:solidFill>
                  <a:srgbClr val="2C3A41"/>
                </a:solidFill>
                <a:effectLst/>
                <a:latin typeface="Poppins" pitchFamily="2" charset="77"/>
                <a:cs typeface="Poppins" pitchFamily="2" charset="77"/>
              </a:rPr>
            </a:br>
            <a:r>
              <a:rPr lang="en-GB" sz="2000" b="0" i="0" dirty="0">
                <a:solidFill>
                  <a:srgbClr val="2C3A41"/>
                </a:solidFill>
                <a:effectLst/>
                <a:latin typeface="Poppins" pitchFamily="2" charset="77"/>
                <a:cs typeface="Poppins" pitchFamily="2" charset="77"/>
              </a:rPr>
              <a:t>Yet 5% have gone beyon</a:t>
            </a:r>
            <a:r>
              <a:rPr lang="en-GB" sz="2000" dirty="0">
                <a:solidFill>
                  <a:srgbClr val="2C3A41"/>
                </a:solidFill>
                <a:latin typeface="Poppins" pitchFamily="2" charset="77"/>
                <a:cs typeface="Poppins" pitchFamily="2" charset="77"/>
              </a:rPr>
              <a:t>d POC stage and integrated</a:t>
            </a:r>
            <a:r>
              <a:rPr lang="en-GB" sz="2000" b="0" i="0" dirty="0">
                <a:solidFill>
                  <a:srgbClr val="2C3A41"/>
                </a:solidFill>
                <a:effectLst/>
                <a:latin typeface="Poppins" pitchFamily="2" charset="77"/>
                <a:cs typeface="Poppins" pitchFamily="2" charset="77"/>
              </a:rPr>
              <a:t> AI in </a:t>
            </a:r>
            <a:r>
              <a:rPr lang="en-GB" sz="2000" dirty="0">
                <a:solidFill>
                  <a:srgbClr val="2C3A41"/>
                </a:solidFill>
                <a:latin typeface="Poppins" pitchFamily="2" charset="77"/>
                <a:cs typeface="Poppins" pitchFamily="2" charset="77"/>
              </a:rPr>
              <a:t>daily operation</a:t>
            </a:r>
            <a:r>
              <a:rPr lang="en-GB" sz="2000" b="0" i="0" dirty="0">
                <a:solidFill>
                  <a:srgbClr val="2C3A41"/>
                </a:solidFill>
                <a:effectLst/>
                <a:latin typeface="GT America"/>
              </a:rPr>
              <a:t>.</a:t>
            </a:r>
            <a:r>
              <a:rPr lang="en-GB" b="0" i="0" dirty="0">
                <a:solidFill>
                  <a:srgbClr val="2C3A41"/>
                </a:solidFill>
                <a:effectLst/>
                <a:latin typeface="GT America"/>
              </a:rPr>
              <a:t>				                         </a:t>
            </a:r>
            <a:br>
              <a:rPr lang="en-GB" b="0" i="0" dirty="0">
                <a:solidFill>
                  <a:srgbClr val="2C3A41"/>
                </a:solidFill>
                <a:effectLst/>
                <a:latin typeface="GT America"/>
              </a:rPr>
            </a:br>
            <a:r>
              <a:rPr lang="en-GB" b="0" i="0" dirty="0">
                <a:solidFill>
                  <a:srgbClr val="2C3A41"/>
                </a:solidFill>
                <a:effectLst/>
                <a:latin typeface="GT America"/>
              </a:rPr>
              <a:t>							</a:t>
            </a:r>
            <a:r>
              <a:rPr lang="en-GB" sz="1100" b="0" i="0" dirty="0">
                <a:solidFill>
                  <a:srgbClr val="2C3A41"/>
                </a:solidFill>
                <a:effectLst/>
                <a:latin typeface="Poppins" pitchFamily="2" charset="77"/>
                <a:cs typeface="Poppins" pitchFamily="2" charset="77"/>
              </a:rPr>
              <a:t>Boston Consulting Group, 2024</a:t>
            </a:r>
            <a:br>
              <a:rPr lang="en-GB" dirty="0">
                <a:solidFill>
                  <a:srgbClr val="2C3A41"/>
                </a:solidFill>
              </a:rPr>
            </a:br>
            <a:endParaRPr lang="en-GB" dirty="0">
              <a:solidFill>
                <a:srgbClr val="2C3A41"/>
              </a:solidFill>
            </a:endParaRPr>
          </a:p>
        </p:txBody>
      </p:sp>
      <p:sp>
        <p:nvSpPr>
          <p:cNvPr id="8" name="Text Placeholder 2">
            <a:extLst>
              <a:ext uri="{FF2B5EF4-FFF2-40B4-BE49-F238E27FC236}">
                <a16:creationId xmlns:a16="http://schemas.microsoft.com/office/drawing/2014/main" id="{B6168833-1378-4F19-A456-B66856F1904A}"/>
              </a:ext>
            </a:extLst>
          </p:cNvPr>
          <p:cNvSpPr>
            <a:spLocks noGrp="1"/>
          </p:cNvSpPr>
          <p:nvPr>
            <p:ph type="body" sz="quarter" idx="13"/>
          </p:nvPr>
        </p:nvSpPr>
        <p:spPr>
          <a:xfrm>
            <a:off x="507600" y="446400"/>
            <a:ext cx="5637600" cy="216000"/>
          </a:xfrm>
        </p:spPr>
        <p:txBody>
          <a:bodyPr/>
          <a:lstStyle/>
          <a:p>
            <a:r>
              <a:rPr lang="en-GB" dirty="0"/>
              <a:t>WHERE TO START WITH AI</a:t>
            </a:r>
          </a:p>
        </p:txBody>
      </p:sp>
    </p:spTree>
    <p:extLst>
      <p:ext uri="{BB962C8B-B14F-4D97-AF65-F5344CB8AC3E}">
        <p14:creationId xmlns:p14="http://schemas.microsoft.com/office/powerpoint/2010/main" val="1247564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DB43C-EEB3-B8B6-2F70-2F56A8444D37}"/>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8241EF4-CD24-2A0B-2ABE-18B2FB4229D0}"/>
              </a:ext>
            </a:extLst>
          </p:cNvPr>
          <p:cNvSpPr/>
          <p:nvPr/>
        </p:nvSpPr>
        <p:spPr>
          <a:xfrm>
            <a:off x="10897450" y="6157731"/>
            <a:ext cx="959270" cy="54906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DK"/>
          </a:p>
        </p:txBody>
      </p:sp>
      <p:sp>
        <p:nvSpPr>
          <p:cNvPr id="2" name="Title 1">
            <a:extLst>
              <a:ext uri="{FF2B5EF4-FFF2-40B4-BE49-F238E27FC236}">
                <a16:creationId xmlns:a16="http://schemas.microsoft.com/office/drawing/2014/main" id="{16B86B94-F293-9D46-5B97-85EE1103B85A}"/>
              </a:ext>
            </a:extLst>
          </p:cNvPr>
          <p:cNvSpPr>
            <a:spLocks noGrp="1"/>
          </p:cNvSpPr>
          <p:nvPr>
            <p:ph type="title"/>
          </p:nvPr>
        </p:nvSpPr>
        <p:spPr>
          <a:xfrm>
            <a:off x="911225" y="492700"/>
            <a:ext cx="6772800" cy="1688400"/>
          </a:xfrm>
        </p:spPr>
        <p:txBody>
          <a:bodyPr>
            <a:normAutofit/>
          </a:bodyPr>
          <a:lstStyle/>
          <a:p>
            <a:r>
              <a:rPr lang="en-GB" dirty="0"/>
              <a:t>AI Workshop Scope</a:t>
            </a:r>
          </a:p>
        </p:txBody>
      </p:sp>
      <p:sp>
        <p:nvSpPr>
          <p:cNvPr id="3" name="Text Placeholder 2">
            <a:extLst>
              <a:ext uri="{FF2B5EF4-FFF2-40B4-BE49-F238E27FC236}">
                <a16:creationId xmlns:a16="http://schemas.microsoft.com/office/drawing/2014/main" id="{4978302F-6503-3706-FD4F-C1F6F1CA9E1E}"/>
              </a:ext>
            </a:extLst>
          </p:cNvPr>
          <p:cNvSpPr>
            <a:spLocks noGrp="1"/>
          </p:cNvSpPr>
          <p:nvPr>
            <p:ph type="body" sz="quarter" idx="13"/>
          </p:nvPr>
        </p:nvSpPr>
        <p:spPr/>
        <p:txBody>
          <a:bodyPr/>
          <a:lstStyle/>
          <a:p>
            <a:r>
              <a:rPr lang="en-GB" dirty="0"/>
              <a:t>CLIENT NAME</a:t>
            </a:r>
          </a:p>
        </p:txBody>
      </p:sp>
      <p:sp>
        <p:nvSpPr>
          <p:cNvPr id="4" name="Content Placeholder 3">
            <a:extLst>
              <a:ext uri="{FF2B5EF4-FFF2-40B4-BE49-F238E27FC236}">
                <a16:creationId xmlns:a16="http://schemas.microsoft.com/office/drawing/2014/main" id="{EEFDC421-DC80-EF3F-D738-EED75D1E0593}"/>
              </a:ext>
            </a:extLst>
          </p:cNvPr>
          <p:cNvSpPr>
            <a:spLocks noGrp="1"/>
          </p:cNvSpPr>
          <p:nvPr>
            <p:ph idx="1"/>
          </p:nvPr>
        </p:nvSpPr>
        <p:spPr>
          <a:xfrm>
            <a:off x="1294550" y="4373455"/>
            <a:ext cx="2800800" cy="1928230"/>
          </a:xfrm>
        </p:spPr>
        <p:txBody>
          <a:bodyPr>
            <a:normAutofit fontScale="85000" lnSpcReduction="20000"/>
          </a:bodyPr>
          <a:lstStyle/>
          <a:p>
            <a:r>
              <a:rPr lang="en-GB" dirty="0"/>
              <a:t>Inspiration</a:t>
            </a:r>
          </a:p>
          <a:p>
            <a:r>
              <a:rPr lang="en-US" sz="1500" b="0" dirty="0">
                <a:solidFill>
                  <a:schemeClr val="tx1">
                    <a:alpha val="80000"/>
                  </a:schemeClr>
                </a:solidFill>
                <a:latin typeface="Poppins" pitchFamily="2" charset="77"/>
                <a:cs typeface="Poppins" pitchFamily="2" charset="77"/>
              </a:rPr>
              <a:t>Inspirational presentation about the value-creating opportunities within AI.  </a:t>
            </a:r>
          </a:p>
          <a:p>
            <a:r>
              <a:rPr lang="en-US" sz="1500" b="0" dirty="0">
                <a:solidFill>
                  <a:schemeClr val="tx1">
                    <a:alpha val="80000"/>
                  </a:schemeClr>
                </a:solidFill>
                <a:latin typeface="Poppins" pitchFamily="2" charset="77"/>
                <a:cs typeface="Poppins" pitchFamily="2" charset="77"/>
              </a:rPr>
              <a:t>Inspirational cases from other companies</a:t>
            </a:r>
            <a:endParaRPr lang="en-GB" sz="1500" b="0" dirty="0">
              <a:solidFill>
                <a:schemeClr val="tx1">
                  <a:alpha val="80000"/>
                </a:schemeClr>
              </a:solidFill>
              <a:latin typeface="Poppins" pitchFamily="2" charset="77"/>
              <a:cs typeface="Poppins" pitchFamily="2" charset="77"/>
            </a:endParaRPr>
          </a:p>
        </p:txBody>
      </p:sp>
      <p:sp>
        <p:nvSpPr>
          <p:cNvPr id="6" name="Content Placeholder 5">
            <a:extLst>
              <a:ext uri="{FF2B5EF4-FFF2-40B4-BE49-F238E27FC236}">
                <a16:creationId xmlns:a16="http://schemas.microsoft.com/office/drawing/2014/main" id="{4544C705-7FF1-68C2-5EA1-4339D95B151B}"/>
              </a:ext>
            </a:extLst>
          </p:cNvPr>
          <p:cNvSpPr>
            <a:spLocks noGrp="1"/>
          </p:cNvSpPr>
          <p:nvPr>
            <p:ph sz="quarter" idx="17"/>
          </p:nvPr>
        </p:nvSpPr>
        <p:spPr>
          <a:xfrm>
            <a:off x="914400" y="4520157"/>
            <a:ext cx="255600" cy="25200"/>
          </a:xfrm>
        </p:spPr>
        <p:txBody>
          <a:bodyPr/>
          <a:lstStyle/>
          <a:p>
            <a:endParaRPr lang="en-GB"/>
          </a:p>
        </p:txBody>
      </p:sp>
      <p:sp>
        <p:nvSpPr>
          <p:cNvPr id="7" name="Content Placeholder 6">
            <a:extLst>
              <a:ext uri="{FF2B5EF4-FFF2-40B4-BE49-F238E27FC236}">
                <a16:creationId xmlns:a16="http://schemas.microsoft.com/office/drawing/2014/main" id="{EADB64AD-72CF-11CA-EAB9-83CEE3E07EB5}"/>
              </a:ext>
            </a:extLst>
          </p:cNvPr>
          <p:cNvSpPr>
            <a:spLocks noGrp="1"/>
          </p:cNvSpPr>
          <p:nvPr>
            <p:ph idx="18"/>
          </p:nvPr>
        </p:nvSpPr>
        <p:spPr>
          <a:xfrm>
            <a:off x="4886400" y="4373454"/>
            <a:ext cx="2800800" cy="2079431"/>
          </a:xfrm>
        </p:spPr>
        <p:txBody>
          <a:bodyPr>
            <a:normAutofit/>
          </a:bodyPr>
          <a:lstStyle/>
          <a:p>
            <a:r>
              <a:rPr lang="en-GB" dirty="0"/>
              <a:t>Mapping</a:t>
            </a:r>
            <a:br>
              <a:rPr lang="en-GB" dirty="0"/>
            </a:br>
            <a:r>
              <a:rPr lang="en-US" sz="1300" b="0" dirty="0">
                <a:latin typeface="Poppins" panose="00000500000000000000" pitchFamily="2" charset="0"/>
                <a:cs typeface="Poppins" panose="00000500000000000000" pitchFamily="2" charset="0"/>
              </a:rPr>
              <a:t>Systematic idea generation, which ensures that all relevant issues are processed across job functions – including use of all relevant AI technologies</a:t>
            </a:r>
            <a:endParaRPr lang="en-GB" sz="1300" b="0" dirty="0">
              <a:latin typeface="Poppins" panose="00000500000000000000" pitchFamily="2" charset="0"/>
              <a:cs typeface="Poppins" panose="00000500000000000000" pitchFamily="2" charset="0"/>
            </a:endParaRPr>
          </a:p>
        </p:txBody>
      </p:sp>
      <p:sp>
        <p:nvSpPr>
          <p:cNvPr id="9" name="Content Placeholder 8">
            <a:extLst>
              <a:ext uri="{FF2B5EF4-FFF2-40B4-BE49-F238E27FC236}">
                <a16:creationId xmlns:a16="http://schemas.microsoft.com/office/drawing/2014/main" id="{41CABDAB-5627-0E3B-4516-C2A97A636D53}"/>
              </a:ext>
            </a:extLst>
          </p:cNvPr>
          <p:cNvSpPr>
            <a:spLocks noGrp="1"/>
          </p:cNvSpPr>
          <p:nvPr>
            <p:ph sz="quarter" idx="20"/>
          </p:nvPr>
        </p:nvSpPr>
        <p:spPr>
          <a:xfrm>
            <a:off x="4504800" y="4520157"/>
            <a:ext cx="255600" cy="25200"/>
          </a:xfrm>
        </p:spPr>
        <p:txBody>
          <a:bodyPr/>
          <a:lstStyle/>
          <a:p>
            <a:endParaRPr lang="en-GB"/>
          </a:p>
        </p:txBody>
      </p:sp>
      <p:sp>
        <p:nvSpPr>
          <p:cNvPr id="10" name="Content Placeholder 9">
            <a:extLst>
              <a:ext uri="{FF2B5EF4-FFF2-40B4-BE49-F238E27FC236}">
                <a16:creationId xmlns:a16="http://schemas.microsoft.com/office/drawing/2014/main" id="{3F7A42B5-D913-02E9-540A-AAA7B27B8A52}"/>
              </a:ext>
            </a:extLst>
          </p:cNvPr>
          <p:cNvSpPr>
            <a:spLocks noGrp="1"/>
          </p:cNvSpPr>
          <p:nvPr>
            <p:ph idx="21"/>
          </p:nvPr>
        </p:nvSpPr>
        <p:spPr>
          <a:xfrm>
            <a:off x="8478249" y="4386055"/>
            <a:ext cx="3378471" cy="1915630"/>
          </a:xfrm>
        </p:spPr>
        <p:txBody>
          <a:bodyPr>
            <a:normAutofit fontScale="25000" lnSpcReduction="20000"/>
          </a:bodyPr>
          <a:lstStyle/>
          <a:p>
            <a:r>
              <a:rPr lang="en-GB" sz="6400" dirty="0"/>
              <a:t>Validation and priorities</a:t>
            </a:r>
            <a:br>
              <a:rPr lang="en-GB" sz="5600" dirty="0"/>
            </a:br>
            <a:r>
              <a:rPr lang="en-US" sz="5200" b="0" dirty="0">
                <a:latin typeface="Poppins" panose="00000500000000000000" pitchFamily="2" charset="0"/>
                <a:cs typeface="Poppins" panose="00000500000000000000" pitchFamily="2" charset="0"/>
              </a:rPr>
              <a:t>Potentials are categorized and prioritized based on business value. The highest priority ideas are further validated from a technical, ethical and correctness perspective. Further work is being done with business cases.</a:t>
            </a:r>
            <a:endParaRPr lang="en-GB" sz="5200" b="0" dirty="0">
              <a:latin typeface="Poppins" panose="00000500000000000000" pitchFamily="2" charset="0"/>
              <a:cs typeface="Poppins" panose="00000500000000000000" pitchFamily="2" charset="0"/>
            </a:endParaRPr>
          </a:p>
          <a:p>
            <a:pPr>
              <a:lnSpc>
                <a:spcPts val="2000"/>
              </a:lnSpc>
            </a:pPr>
            <a:endParaRPr lang="en-GB" sz="1200" b="0" dirty="0">
              <a:solidFill>
                <a:schemeClr val="tx1">
                  <a:alpha val="80000"/>
                </a:schemeClr>
              </a:solidFill>
              <a:latin typeface="Poppins" pitchFamily="2" charset="77"/>
              <a:cs typeface="Poppins" pitchFamily="2" charset="77"/>
            </a:endParaRPr>
          </a:p>
        </p:txBody>
      </p:sp>
      <p:sp>
        <p:nvSpPr>
          <p:cNvPr id="12" name="Content Placeholder 11">
            <a:extLst>
              <a:ext uri="{FF2B5EF4-FFF2-40B4-BE49-F238E27FC236}">
                <a16:creationId xmlns:a16="http://schemas.microsoft.com/office/drawing/2014/main" id="{310E8313-72CF-21C9-77B3-8D428A62A916}"/>
              </a:ext>
            </a:extLst>
          </p:cNvPr>
          <p:cNvSpPr>
            <a:spLocks noGrp="1"/>
          </p:cNvSpPr>
          <p:nvPr>
            <p:ph sz="quarter" idx="23"/>
          </p:nvPr>
        </p:nvSpPr>
        <p:spPr>
          <a:xfrm>
            <a:off x="8096650" y="4532757"/>
            <a:ext cx="255600" cy="25200"/>
          </a:xfrm>
        </p:spPr>
        <p:txBody>
          <a:bodyPr/>
          <a:lstStyle/>
          <a:p>
            <a:endParaRPr lang="en-GB"/>
          </a:p>
        </p:txBody>
      </p:sp>
      <p:pic>
        <p:nvPicPr>
          <p:cNvPr id="20" name="Picture Placeholder 19" descr="A person sitting at a desk with many sticky notes on the wall&#10;&#10;AI-generated content may be incorrect.">
            <a:extLst>
              <a:ext uri="{FF2B5EF4-FFF2-40B4-BE49-F238E27FC236}">
                <a16:creationId xmlns:a16="http://schemas.microsoft.com/office/drawing/2014/main" id="{4AA94F00-C8D5-77FF-BB74-D4D479A03AF3}"/>
              </a:ext>
            </a:extLst>
          </p:cNvPr>
          <p:cNvPicPr>
            <a:picLocks noGrp="1" noChangeAspect="1"/>
          </p:cNvPicPr>
          <p:nvPr>
            <p:ph type="pic" sz="quarter" idx="19"/>
          </p:nvPr>
        </p:nvPicPr>
        <p:blipFill>
          <a:blip r:embed="rId3"/>
          <a:srcRect t="26123" b="26123"/>
          <a:stretch>
            <a:fillRect/>
          </a:stretch>
        </p:blipFill>
        <p:spPr>
          <a:xfrm>
            <a:off x="4504800" y="2636887"/>
            <a:ext cx="3182400" cy="1519200"/>
          </a:xfrm>
        </p:spPr>
      </p:pic>
      <p:pic>
        <p:nvPicPr>
          <p:cNvPr id="14" name="Picture Placeholder 13" descr="A cartoon character pointing at a chalkboard&#10;&#10;AI-generated content may be incorrect.">
            <a:extLst>
              <a:ext uri="{FF2B5EF4-FFF2-40B4-BE49-F238E27FC236}">
                <a16:creationId xmlns:a16="http://schemas.microsoft.com/office/drawing/2014/main" id="{B23D3DDD-2055-96D9-C5D6-54994E03A0AC}"/>
              </a:ext>
            </a:extLst>
          </p:cNvPr>
          <p:cNvPicPr>
            <a:picLocks noGrp="1" noChangeAspect="1"/>
          </p:cNvPicPr>
          <p:nvPr>
            <p:ph type="pic" sz="quarter" idx="16"/>
          </p:nvPr>
        </p:nvPicPr>
        <p:blipFill>
          <a:blip r:embed="rId4"/>
          <a:srcRect t="26135" b="26135"/>
          <a:stretch>
            <a:fillRect/>
          </a:stretch>
        </p:blipFill>
        <p:spPr>
          <a:xfrm>
            <a:off x="912950" y="2636886"/>
            <a:ext cx="3182400" cy="1519200"/>
          </a:xfrm>
        </p:spPr>
      </p:pic>
      <p:pic>
        <p:nvPicPr>
          <p:cNvPr id="18" name="Picture Placeholder 17" descr="A white figure standing next to a white board with many sticky notes&#10;&#10;AI-generated content may be incorrect.">
            <a:extLst>
              <a:ext uri="{FF2B5EF4-FFF2-40B4-BE49-F238E27FC236}">
                <a16:creationId xmlns:a16="http://schemas.microsoft.com/office/drawing/2014/main" id="{0AA19CA3-E73D-872D-A803-073DAA003AE3}"/>
              </a:ext>
            </a:extLst>
          </p:cNvPr>
          <p:cNvPicPr>
            <a:picLocks noGrp="1" noChangeAspect="1"/>
          </p:cNvPicPr>
          <p:nvPr>
            <p:ph type="pic" sz="quarter" idx="22"/>
          </p:nvPr>
        </p:nvPicPr>
        <p:blipFill>
          <a:blip r:embed="rId5"/>
          <a:srcRect t="26135" b="26135"/>
          <a:stretch>
            <a:fillRect/>
          </a:stretch>
        </p:blipFill>
        <p:spPr>
          <a:xfrm>
            <a:off x="8096650" y="2636887"/>
            <a:ext cx="3182400" cy="1519200"/>
          </a:xfrm>
        </p:spPr>
      </p:pic>
      <p:pic>
        <p:nvPicPr>
          <p:cNvPr id="5" name="Picture 4">
            <a:extLst>
              <a:ext uri="{FF2B5EF4-FFF2-40B4-BE49-F238E27FC236}">
                <a16:creationId xmlns:a16="http://schemas.microsoft.com/office/drawing/2014/main" id="{215B74B4-A68B-409D-89C1-896173DF4EE6}"/>
              </a:ext>
            </a:extLst>
          </p:cNvPr>
          <p:cNvPicPr>
            <a:picLocks noChangeAspect="1"/>
          </p:cNvPicPr>
          <p:nvPr/>
        </p:nvPicPr>
        <p:blipFill>
          <a:blip r:embed="rId6"/>
          <a:stretch>
            <a:fillRect/>
          </a:stretch>
        </p:blipFill>
        <p:spPr>
          <a:xfrm>
            <a:off x="9230604" y="213398"/>
            <a:ext cx="2253262" cy="2284450"/>
          </a:xfrm>
          <a:prstGeom prst="rect">
            <a:avLst/>
          </a:prstGeom>
        </p:spPr>
      </p:pic>
    </p:spTree>
    <p:extLst>
      <p:ext uri="{BB962C8B-B14F-4D97-AF65-F5344CB8AC3E}">
        <p14:creationId xmlns:p14="http://schemas.microsoft.com/office/powerpoint/2010/main" val="2603571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8276A-B700-2347-77B0-EE58862259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050DC8-4241-0B95-2353-F97E441A52D2}"/>
              </a:ext>
            </a:extLst>
          </p:cNvPr>
          <p:cNvSpPr>
            <a:spLocks noGrp="1"/>
          </p:cNvSpPr>
          <p:nvPr>
            <p:ph type="title"/>
          </p:nvPr>
        </p:nvSpPr>
        <p:spPr/>
        <p:txBody>
          <a:bodyPr/>
          <a:lstStyle/>
          <a:p>
            <a:r>
              <a:rPr lang="da-DK" dirty="0">
                <a:solidFill>
                  <a:srgbClr val="2C3A41"/>
                </a:solidFill>
              </a:rPr>
              <a:t>Corax</a:t>
            </a:r>
          </a:p>
        </p:txBody>
      </p:sp>
      <p:pic>
        <p:nvPicPr>
          <p:cNvPr id="4098" name="Picture 2">
            <a:extLst>
              <a:ext uri="{FF2B5EF4-FFF2-40B4-BE49-F238E27FC236}">
                <a16:creationId xmlns:a16="http://schemas.microsoft.com/office/drawing/2014/main" id="{3189BE44-56A3-37D0-7B5B-20CA810EB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5" y="1599529"/>
            <a:ext cx="8792800" cy="44433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7415447-B124-3055-8928-B622374BFB92}"/>
              </a:ext>
            </a:extLst>
          </p:cNvPr>
          <p:cNvSpPr txBox="1"/>
          <p:nvPr/>
        </p:nvSpPr>
        <p:spPr>
          <a:xfrm>
            <a:off x="8294980" y="1072912"/>
            <a:ext cx="3503110" cy="2390398"/>
          </a:xfrm>
          <a:prstGeom prst="rect">
            <a:avLst/>
          </a:prstGeom>
          <a:noFill/>
        </p:spPr>
        <p:txBody>
          <a:bodyPr wrap="square" rtlCol="0">
            <a:spAutoFit/>
          </a:bodyPr>
          <a:lstStyle/>
          <a:p>
            <a:pPr>
              <a:lnSpc>
                <a:spcPts val="2000"/>
              </a:lnSpc>
            </a:pPr>
            <a:r>
              <a:rPr lang="da-DK" sz="1400" dirty="0">
                <a:latin typeface="Poppins" pitchFamily="2" charset="77"/>
                <a:cs typeface="Poppins" pitchFamily="2" charset="77"/>
              </a:rPr>
              <a:t>Corax AI is a </a:t>
            </a:r>
            <a:r>
              <a:rPr lang="da-DK" sz="1400" dirty="0" err="1">
                <a:latin typeface="Poppins" pitchFamily="2" charset="77"/>
                <a:cs typeface="Poppins" pitchFamily="2" charset="77"/>
              </a:rPr>
              <a:t>collection</a:t>
            </a:r>
            <a:r>
              <a:rPr lang="da-DK" sz="1400" dirty="0">
                <a:latin typeface="Poppins" pitchFamily="2" charset="77"/>
                <a:cs typeface="Poppins" pitchFamily="2" charset="77"/>
              </a:rPr>
              <a:t> of </a:t>
            </a:r>
            <a:r>
              <a:rPr lang="da-DK" sz="1400" dirty="0" err="1">
                <a:latin typeface="Poppins" pitchFamily="2" charset="77"/>
                <a:cs typeface="Poppins" pitchFamily="2" charset="77"/>
              </a:rPr>
              <a:t>tools</a:t>
            </a:r>
            <a:r>
              <a:rPr lang="da-DK" sz="1400" dirty="0">
                <a:latin typeface="Poppins" pitchFamily="2" charset="77"/>
                <a:cs typeface="Poppins" pitchFamily="2" charset="77"/>
              </a:rPr>
              <a:t> </a:t>
            </a:r>
            <a:r>
              <a:rPr lang="da-DK" sz="1400" dirty="0" err="1">
                <a:latin typeface="Poppins" pitchFamily="2" charset="77"/>
                <a:cs typeface="Poppins" pitchFamily="2" charset="77"/>
              </a:rPr>
              <a:t>that</a:t>
            </a:r>
            <a:r>
              <a:rPr lang="da-DK" sz="1400" dirty="0">
                <a:latin typeface="Poppins" pitchFamily="2" charset="77"/>
                <a:cs typeface="Poppins" pitchFamily="2" charset="77"/>
              </a:rPr>
              <a:t> </a:t>
            </a:r>
            <a:r>
              <a:rPr lang="da-DK" sz="1400" dirty="0" err="1">
                <a:latin typeface="Poppins" pitchFamily="2" charset="77"/>
                <a:cs typeface="Poppins" pitchFamily="2" charset="77"/>
              </a:rPr>
              <a:t>makes</a:t>
            </a:r>
            <a:r>
              <a:rPr lang="da-DK" sz="1400" dirty="0">
                <a:latin typeface="Poppins" pitchFamily="2" charset="77"/>
                <a:cs typeface="Poppins" pitchFamily="2" charset="77"/>
              </a:rPr>
              <a:t> it </a:t>
            </a:r>
            <a:r>
              <a:rPr lang="da-DK" sz="1400" dirty="0" err="1">
                <a:latin typeface="Poppins" pitchFamily="2" charset="77"/>
                <a:cs typeface="Poppins" pitchFamily="2" charset="77"/>
              </a:rPr>
              <a:t>easy</a:t>
            </a:r>
            <a:r>
              <a:rPr lang="da-DK" sz="1400" dirty="0">
                <a:latin typeface="Poppins" pitchFamily="2" charset="77"/>
                <a:cs typeface="Poppins" pitchFamily="2" charset="77"/>
              </a:rPr>
              <a:t> and </a:t>
            </a:r>
            <a:r>
              <a:rPr lang="da-DK" sz="1400" dirty="0" err="1">
                <a:latin typeface="Poppins" pitchFamily="2" charset="77"/>
                <a:cs typeface="Poppins" pitchFamily="2" charset="77"/>
              </a:rPr>
              <a:t>safe</a:t>
            </a:r>
            <a:r>
              <a:rPr lang="da-DK" sz="1400" dirty="0">
                <a:latin typeface="Poppins" pitchFamily="2" charset="77"/>
                <a:cs typeface="Poppins" pitchFamily="2" charset="77"/>
              </a:rPr>
              <a:t> for </a:t>
            </a:r>
            <a:r>
              <a:rPr lang="da-DK" sz="1400" dirty="0" err="1">
                <a:latin typeface="Poppins" pitchFamily="2" charset="77"/>
                <a:cs typeface="Poppins" pitchFamily="2" charset="77"/>
              </a:rPr>
              <a:t>clients</a:t>
            </a:r>
            <a:r>
              <a:rPr lang="da-DK" sz="1400" dirty="0">
                <a:latin typeface="Poppins" pitchFamily="2" charset="77"/>
                <a:cs typeface="Poppins" pitchFamily="2" charset="77"/>
              </a:rPr>
              <a:t> to </a:t>
            </a:r>
            <a:r>
              <a:rPr lang="da-DK" sz="1400" dirty="0" err="1">
                <a:latin typeface="Poppins" pitchFamily="2" charset="77"/>
                <a:cs typeface="Poppins" pitchFamily="2" charset="77"/>
              </a:rPr>
              <a:t>configure</a:t>
            </a:r>
            <a:r>
              <a:rPr lang="da-DK" sz="1400" dirty="0">
                <a:latin typeface="Poppins" pitchFamily="2" charset="77"/>
                <a:cs typeface="Poppins" pitchFamily="2" charset="77"/>
              </a:rPr>
              <a:t>, </a:t>
            </a:r>
            <a:r>
              <a:rPr lang="da-DK" sz="1400" dirty="0" err="1">
                <a:latin typeface="Poppins" pitchFamily="2" charset="77"/>
                <a:cs typeface="Poppins" pitchFamily="2" charset="77"/>
              </a:rPr>
              <a:t>deploy</a:t>
            </a:r>
            <a:r>
              <a:rPr lang="da-DK" sz="1400" dirty="0">
                <a:latin typeface="Poppins" pitchFamily="2" charset="77"/>
                <a:cs typeface="Poppins" pitchFamily="2" charset="77"/>
              </a:rPr>
              <a:t> and monitor AI </a:t>
            </a:r>
            <a:r>
              <a:rPr lang="da-DK" sz="1400" dirty="0" err="1">
                <a:latin typeface="Poppins" pitchFamily="2" charset="77"/>
                <a:cs typeface="Poppins" pitchFamily="2" charset="77"/>
              </a:rPr>
              <a:t>capabilities</a:t>
            </a:r>
            <a:r>
              <a:rPr lang="da-DK" sz="1400" dirty="0">
                <a:latin typeface="Poppins" pitchFamily="2" charset="77"/>
                <a:cs typeface="Poppins" pitchFamily="2" charset="77"/>
              </a:rPr>
              <a:t>. </a:t>
            </a:r>
            <a:br>
              <a:rPr lang="da-DK" sz="1400" dirty="0">
                <a:latin typeface="Poppins" pitchFamily="2" charset="77"/>
                <a:cs typeface="Poppins" pitchFamily="2" charset="77"/>
              </a:rPr>
            </a:br>
            <a:endParaRPr lang="da-DK" sz="1400" dirty="0">
              <a:latin typeface="Poppins" pitchFamily="2" charset="77"/>
              <a:cs typeface="Poppins" pitchFamily="2" charset="77"/>
            </a:endParaRPr>
          </a:p>
          <a:p>
            <a:pPr>
              <a:lnSpc>
                <a:spcPts val="2000"/>
              </a:lnSpc>
            </a:pPr>
            <a:r>
              <a:rPr lang="da-DK" sz="1400" dirty="0">
                <a:latin typeface="Poppins" pitchFamily="2" charset="77"/>
                <a:cs typeface="Poppins" pitchFamily="2" charset="77"/>
              </a:rPr>
              <a:t>Corax AI is a non-</a:t>
            </a:r>
            <a:r>
              <a:rPr lang="da-DK" sz="1400" dirty="0" err="1">
                <a:latin typeface="Poppins" pitchFamily="2" charset="77"/>
                <a:cs typeface="Poppins" pitchFamily="2" charset="77"/>
              </a:rPr>
              <a:t>intrusive</a:t>
            </a:r>
            <a:r>
              <a:rPr lang="da-DK" sz="1400" dirty="0">
                <a:latin typeface="Poppins" pitchFamily="2" charset="77"/>
                <a:cs typeface="Poppins" pitchFamily="2" charset="77"/>
              </a:rPr>
              <a:t>, but </a:t>
            </a:r>
            <a:r>
              <a:rPr lang="da-DK" sz="1400" dirty="0" err="1">
                <a:latin typeface="Poppins" pitchFamily="2" charset="77"/>
                <a:cs typeface="Poppins" pitchFamily="2" charset="77"/>
              </a:rPr>
              <a:t>important</a:t>
            </a:r>
            <a:r>
              <a:rPr lang="da-DK" sz="1400" dirty="0">
                <a:latin typeface="Poppins" pitchFamily="2" charset="77"/>
                <a:cs typeface="Poppins" pitchFamily="2" charset="77"/>
              </a:rPr>
              <a:t> </a:t>
            </a:r>
            <a:r>
              <a:rPr lang="da-DK" sz="1400" dirty="0" err="1">
                <a:latin typeface="Poppins" pitchFamily="2" charset="77"/>
                <a:cs typeface="Poppins" pitchFamily="2" charset="77"/>
              </a:rPr>
              <a:t>layer</a:t>
            </a:r>
            <a:r>
              <a:rPr lang="da-DK" sz="1400" dirty="0">
                <a:latin typeface="Poppins" pitchFamily="2" charset="77"/>
                <a:cs typeface="Poppins" pitchFamily="2" charset="77"/>
              </a:rPr>
              <a:t> </a:t>
            </a:r>
            <a:r>
              <a:rPr lang="da-DK" sz="1400" dirty="0" err="1">
                <a:latin typeface="Poppins" pitchFamily="2" charset="77"/>
                <a:cs typeface="Poppins" pitchFamily="2" charset="77"/>
              </a:rPr>
              <a:t>between</a:t>
            </a:r>
            <a:r>
              <a:rPr lang="da-DK" sz="1400" dirty="0">
                <a:latin typeface="Poppins" pitchFamily="2" charset="77"/>
                <a:cs typeface="Poppins" pitchFamily="2" charset="77"/>
              </a:rPr>
              <a:t> </a:t>
            </a:r>
            <a:r>
              <a:rPr lang="da-DK" sz="1400" dirty="0" err="1">
                <a:latin typeface="Poppins" pitchFamily="2" charset="77"/>
                <a:cs typeface="Poppins" pitchFamily="2" charset="77"/>
              </a:rPr>
              <a:t>your</a:t>
            </a:r>
            <a:r>
              <a:rPr lang="da-DK" sz="1400" dirty="0">
                <a:latin typeface="Poppins" pitchFamily="2" charset="77"/>
                <a:cs typeface="Poppins" pitchFamily="2" charset="77"/>
              </a:rPr>
              <a:t> AI platform and </a:t>
            </a:r>
            <a:r>
              <a:rPr lang="da-DK" sz="1400" dirty="0" err="1">
                <a:latin typeface="Poppins" pitchFamily="2" charset="77"/>
                <a:cs typeface="Poppins" pitchFamily="2" charset="77"/>
              </a:rPr>
              <a:t>your</a:t>
            </a:r>
            <a:r>
              <a:rPr lang="da-DK" sz="1400" dirty="0">
                <a:latin typeface="Poppins" pitchFamily="2" charset="77"/>
                <a:cs typeface="Poppins" pitchFamily="2" charset="77"/>
              </a:rPr>
              <a:t> workflow/</a:t>
            </a:r>
            <a:r>
              <a:rPr lang="da-DK" sz="1400" dirty="0" err="1">
                <a:latin typeface="Poppins" pitchFamily="2" charset="77"/>
                <a:cs typeface="Poppins" pitchFamily="2" charset="77"/>
              </a:rPr>
              <a:t>application</a:t>
            </a:r>
            <a:r>
              <a:rPr lang="da-DK" sz="1400" dirty="0">
                <a:latin typeface="Poppins" pitchFamily="2" charset="77"/>
                <a:cs typeface="Poppins" pitchFamily="2" charset="77"/>
              </a:rPr>
              <a:t> </a:t>
            </a:r>
            <a:r>
              <a:rPr lang="da-DK" sz="1400" dirty="0" err="1">
                <a:latin typeface="Poppins" pitchFamily="2" charset="77"/>
                <a:cs typeface="Poppins" pitchFamily="2" charset="77"/>
              </a:rPr>
              <a:t>layer</a:t>
            </a:r>
            <a:r>
              <a:rPr lang="da-DK" sz="1400" dirty="0">
                <a:latin typeface="Poppins" pitchFamily="2" charset="77"/>
                <a:cs typeface="Poppins" pitchFamily="2" charset="77"/>
              </a:rPr>
              <a:t>.</a:t>
            </a:r>
          </a:p>
        </p:txBody>
      </p:sp>
      <p:sp>
        <p:nvSpPr>
          <p:cNvPr id="7" name="Text Placeholder 9">
            <a:extLst>
              <a:ext uri="{FF2B5EF4-FFF2-40B4-BE49-F238E27FC236}">
                <a16:creationId xmlns:a16="http://schemas.microsoft.com/office/drawing/2014/main" id="{9B9CA6F0-DE4F-7402-A6F9-D6D7C897F0B7}"/>
              </a:ext>
            </a:extLst>
          </p:cNvPr>
          <p:cNvSpPr>
            <a:spLocks noGrp="1"/>
          </p:cNvSpPr>
          <p:nvPr>
            <p:ph type="body" sz="quarter" idx="13"/>
          </p:nvPr>
        </p:nvSpPr>
        <p:spPr>
          <a:xfrm>
            <a:off x="507600" y="446400"/>
            <a:ext cx="5637600" cy="216000"/>
          </a:xfrm>
        </p:spPr>
        <p:txBody>
          <a:bodyPr/>
          <a:lstStyle/>
          <a:p>
            <a:r>
              <a:rPr lang="da-DK" dirty="0"/>
              <a:t>CORAX AI</a:t>
            </a:r>
            <a:endParaRPr lang="en-DK" dirty="0"/>
          </a:p>
        </p:txBody>
      </p:sp>
    </p:spTree>
    <p:extLst>
      <p:ext uri="{BB962C8B-B14F-4D97-AF65-F5344CB8AC3E}">
        <p14:creationId xmlns:p14="http://schemas.microsoft.com/office/powerpoint/2010/main" val="125710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EFA8F8A6-DF2F-4C33-9E02-8FE6C477527A}"/>
              </a:ext>
            </a:extLst>
          </p:cNvPr>
          <p:cNvPicPr>
            <a:picLocks noGrp="1" noChangeAspect="1"/>
          </p:cNvPicPr>
          <p:nvPr>
            <p:ph idx="1"/>
          </p:nvPr>
        </p:nvPicPr>
        <p:blipFill>
          <a:blip r:embed="rId2"/>
          <a:stretch>
            <a:fillRect/>
          </a:stretch>
        </p:blipFill>
        <p:spPr>
          <a:xfrm>
            <a:off x="1589314" y="258287"/>
            <a:ext cx="9013372" cy="6537367"/>
          </a:xfrm>
        </p:spPr>
      </p:pic>
    </p:spTree>
    <p:extLst>
      <p:ext uri="{BB962C8B-B14F-4D97-AF65-F5344CB8AC3E}">
        <p14:creationId xmlns:p14="http://schemas.microsoft.com/office/powerpoint/2010/main" val="1853854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7" name="Rounded Rectangle 36">
            <a:extLst>
              <a:ext uri="{FF2B5EF4-FFF2-40B4-BE49-F238E27FC236}">
                <a16:creationId xmlns:a16="http://schemas.microsoft.com/office/drawing/2014/main" id="{F235DA6F-39AD-8EB6-BC08-47946EAF1973}"/>
              </a:ext>
            </a:extLst>
          </p:cNvPr>
          <p:cNvSpPr/>
          <p:nvPr/>
        </p:nvSpPr>
        <p:spPr>
          <a:xfrm>
            <a:off x="3529088" y="4521175"/>
            <a:ext cx="2514600" cy="1422400"/>
          </a:xfrm>
          <a:prstGeom prst="roundRect">
            <a:avLst>
              <a:gd name="adj" fmla="val 142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ounded Rectangle 37">
            <a:extLst>
              <a:ext uri="{FF2B5EF4-FFF2-40B4-BE49-F238E27FC236}">
                <a16:creationId xmlns:a16="http://schemas.microsoft.com/office/drawing/2014/main" id="{8DABC272-AE50-3E38-2526-D8AEA67C82CC}"/>
              </a:ext>
            </a:extLst>
          </p:cNvPr>
          <p:cNvSpPr/>
          <p:nvPr/>
        </p:nvSpPr>
        <p:spPr>
          <a:xfrm>
            <a:off x="6144319" y="4521175"/>
            <a:ext cx="2514600" cy="1422400"/>
          </a:xfrm>
          <a:prstGeom prst="roundRect">
            <a:avLst>
              <a:gd name="adj" fmla="val 142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ounded Rectangle 29">
            <a:extLst>
              <a:ext uri="{FF2B5EF4-FFF2-40B4-BE49-F238E27FC236}">
                <a16:creationId xmlns:a16="http://schemas.microsoft.com/office/drawing/2014/main" id="{82587D0F-E1EE-FD78-E4A2-E52853BC9A9A}"/>
              </a:ext>
            </a:extLst>
          </p:cNvPr>
          <p:cNvSpPr/>
          <p:nvPr/>
        </p:nvSpPr>
        <p:spPr>
          <a:xfrm>
            <a:off x="913857" y="2717775"/>
            <a:ext cx="2514600" cy="1701800"/>
          </a:xfrm>
          <a:prstGeom prst="roundRect">
            <a:avLst>
              <a:gd name="adj" fmla="val 117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ounded Rectangle 30">
            <a:extLst>
              <a:ext uri="{FF2B5EF4-FFF2-40B4-BE49-F238E27FC236}">
                <a16:creationId xmlns:a16="http://schemas.microsoft.com/office/drawing/2014/main" id="{F783A7C0-BAC0-D71F-82B7-23B3D174EC7A}"/>
              </a:ext>
            </a:extLst>
          </p:cNvPr>
          <p:cNvSpPr/>
          <p:nvPr/>
        </p:nvSpPr>
        <p:spPr>
          <a:xfrm>
            <a:off x="3529088" y="2717775"/>
            <a:ext cx="2514600" cy="1701800"/>
          </a:xfrm>
          <a:prstGeom prst="roundRect">
            <a:avLst>
              <a:gd name="adj" fmla="val 117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ounded Rectangle 31">
            <a:extLst>
              <a:ext uri="{FF2B5EF4-FFF2-40B4-BE49-F238E27FC236}">
                <a16:creationId xmlns:a16="http://schemas.microsoft.com/office/drawing/2014/main" id="{558F20B8-11F3-0F91-7421-A8B12B87E6B1}"/>
              </a:ext>
            </a:extLst>
          </p:cNvPr>
          <p:cNvSpPr/>
          <p:nvPr/>
        </p:nvSpPr>
        <p:spPr>
          <a:xfrm>
            <a:off x="6144319" y="2717775"/>
            <a:ext cx="2514600" cy="1701800"/>
          </a:xfrm>
          <a:prstGeom prst="roundRect">
            <a:avLst>
              <a:gd name="adj" fmla="val 117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ounded Rectangle 32">
            <a:extLst>
              <a:ext uri="{FF2B5EF4-FFF2-40B4-BE49-F238E27FC236}">
                <a16:creationId xmlns:a16="http://schemas.microsoft.com/office/drawing/2014/main" id="{0095DECD-C2D1-9D49-F96C-B14C4BAB386D}"/>
              </a:ext>
            </a:extLst>
          </p:cNvPr>
          <p:cNvSpPr/>
          <p:nvPr/>
        </p:nvSpPr>
        <p:spPr>
          <a:xfrm>
            <a:off x="8759550" y="889987"/>
            <a:ext cx="2514600" cy="5053588"/>
          </a:xfrm>
          <a:prstGeom prst="roundRect">
            <a:avLst>
              <a:gd name="adj" fmla="val 80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ounded Rectangle 33">
            <a:extLst>
              <a:ext uri="{FF2B5EF4-FFF2-40B4-BE49-F238E27FC236}">
                <a16:creationId xmlns:a16="http://schemas.microsoft.com/office/drawing/2014/main" id="{F6CBFF02-81A3-3022-BCC5-B042137A5703}"/>
              </a:ext>
            </a:extLst>
          </p:cNvPr>
          <p:cNvSpPr/>
          <p:nvPr/>
        </p:nvSpPr>
        <p:spPr>
          <a:xfrm>
            <a:off x="913857" y="4521175"/>
            <a:ext cx="2514600" cy="1422400"/>
          </a:xfrm>
          <a:prstGeom prst="roundRect">
            <a:avLst>
              <a:gd name="adj" fmla="val 142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54179D-E5E1-4DEC-5982-E4FCE9790D58}"/>
              </a:ext>
            </a:extLst>
          </p:cNvPr>
          <p:cNvSpPr>
            <a:spLocks noGrp="1"/>
          </p:cNvSpPr>
          <p:nvPr>
            <p:ph type="title"/>
          </p:nvPr>
        </p:nvSpPr>
        <p:spPr>
          <a:xfrm>
            <a:off x="903111" y="941099"/>
            <a:ext cx="4615946" cy="1389247"/>
          </a:xfrm>
        </p:spPr>
        <p:txBody>
          <a:bodyPr>
            <a:normAutofit/>
          </a:bodyPr>
          <a:lstStyle/>
          <a:p>
            <a:r>
              <a:rPr lang="da-DK" sz="3600" dirty="0"/>
              <a:t>Workflows </a:t>
            </a:r>
            <a:r>
              <a:rPr lang="da-DK" sz="3600" dirty="0" err="1"/>
              <a:t>already</a:t>
            </a:r>
            <a:r>
              <a:rPr lang="da-DK" sz="3600" dirty="0"/>
              <a:t> </a:t>
            </a:r>
            <a:r>
              <a:rPr lang="da-DK" sz="3600" dirty="0" err="1"/>
              <a:t>supported</a:t>
            </a:r>
            <a:endParaRPr lang="da-DK" sz="3600" dirty="0"/>
          </a:p>
        </p:txBody>
      </p:sp>
      <p:sp>
        <p:nvSpPr>
          <p:cNvPr id="3" name="Text Placeholder 9">
            <a:extLst>
              <a:ext uri="{FF2B5EF4-FFF2-40B4-BE49-F238E27FC236}">
                <a16:creationId xmlns:a16="http://schemas.microsoft.com/office/drawing/2014/main" id="{9E5C7C5A-AC1F-3EEF-2FD5-1995EFFA48EF}"/>
              </a:ext>
            </a:extLst>
          </p:cNvPr>
          <p:cNvSpPr>
            <a:spLocks noGrp="1"/>
          </p:cNvSpPr>
          <p:nvPr>
            <p:ph type="body" sz="quarter" idx="13"/>
          </p:nvPr>
        </p:nvSpPr>
        <p:spPr>
          <a:xfrm>
            <a:off x="507600" y="446400"/>
            <a:ext cx="5637600" cy="216000"/>
          </a:xfrm>
        </p:spPr>
        <p:txBody>
          <a:bodyPr/>
          <a:lstStyle/>
          <a:p>
            <a:r>
              <a:rPr lang="da-DK" dirty="0"/>
              <a:t>CORAX AI</a:t>
            </a:r>
            <a:endParaRPr lang="en-DK" dirty="0"/>
          </a:p>
        </p:txBody>
      </p:sp>
      <p:pic>
        <p:nvPicPr>
          <p:cNvPr id="15" name="Image 7">
            <a:extLst>
              <a:ext uri="{FF2B5EF4-FFF2-40B4-BE49-F238E27FC236}">
                <a16:creationId xmlns:a16="http://schemas.microsoft.com/office/drawing/2014/main" id="{409F6AB2-B52F-F629-075B-CBA95741846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7321" y="4724451"/>
            <a:ext cx="406298" cy="406298"/>
          </a:xfrm>
          <a:prstGeom prst="rect">
            <a:avLst/>
          </a:prstGeom>
        </p:spPr>
      </p:pic>
      <p:pic>
        <p:nvPicPr>
          <p:cNvPr id="16" name="Image 8">
            <a:extLst>
              <a:ext uri="{FF2B5EF4-FFF2-40B4-BE49-F238E27FC236}">
                <a16:creationId xmlns:a16="http://schemas.microsoft.com/office/drawing/2014/main" id="{DEBDC98A-C46B-7E60-785F-53B7F867A4A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732867" y="4724451"/>
            <a:ext cx="406298" cy="406298"/>
          </a:xfrm>
          <a:prstGeom prst="rect">
            <a:avLst/>
          </a:prstGeom>
        </p:spPr>
      </p:pic>
      <p:pic>
        <p:nvPicPr>
          <p:cNvPr id="17" name="Image 9">
            <a:extLst>
              <a:ext uri="{FF2B5EF4-FFF2-40B4-BE49-F238E27FC236}">
                <a16:creationId xmlns:a16="http://schemas.microsoft.com/office/drawing/2014/main" id="{D3FF36E3-90FD-CB39-A90E-96C883B8D15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348413" y="4724451"/>
            <a:ext cx="406298" cy="406298"/>
          </a:xfrm>
          <a:prstGeom prst="rect">
            <a:avLst/>
          </a:prstGeom>
        </p:spPr>
      </p:pic>
      <p:pic>
        <p:nvPicPr>
          <p:cNvPr id="18" name="Image 10">
            <a:extLst>
              <a:ext uri="{FF2B5EF4-FFF2-40B4-BE49-F238E27FC236}">
                <a16:creationId xmlns:a16="http://schemas.microsoft.com/office/drawing/2014/main" id="{7D3C3687-8F75-E5F9-031E-E84801D6B78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117321" y="2921051"/>
            <a:ext cx="406298" cy="406298"/>
          </a:xfrm>
          <a:prstGeom prst="rect">
            <a:avLst/>
          </a:prstGeom>
        </p:spPr>
      </p:pic>
      <p:pic>
        <p:nvPicPr>
          <p:cNvPr id="19" name="Image 11">
            <a:extLst>
              <a:ext uri="{FF2B5EF4-FFF2-40B4-BE49-F238E27FC236}">
                <a16:creationId xmlns:a16="http://schemas.microsoft.com/office/drawing/2014/main" id="{81D6B032-9A2D-A9A7-C2C1-150CAC27C522}"/>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732867" y="2921051"/>
            <a:ext cx="406298" cy="406298"/>
          </a:xfrm>
          <a:prstGeom prst="rect">
            <a:avLst/>
          </a:prstGeom>
        </p:spPr>
      </p:pic>
      <p:pic>
        <p:nvPicPr>
          <p:cNvPr id="20" name="Image 12">
            <a:extLst>
              <a:ext uri="{FF2B5EF4-FFF2-40B4-BE49-F238E27FC236}">
                <a16:creationId xmlns:a16="http://schemas.microsoft.com/office/drawing/2014/main" id="{C68D1A69-9199-37E9-9C5E-AEE66056400A}"/>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348413" y="2921051"/>
            <a:ext cx="406298" cy="406298"/>
          </a:xfrm>
          <a:prstGeom prst="rect">
            <a:avLst/>
          </a:prstGeom>
        </p:spPr>
      </p:pic>
      <p:pic>
        <p:nvPicPr>
          <p:cNvPr id="21" name="Image 13">
            <a:extLst>
              <a:ext uri="{FF2B5EF4-FFF2-40B4-BE49-F238E27FC236}">
                <a16:creationId xmlns:a16="http://schemas.microsoft.com/office/drawing/2014/main" id="{88B79991-0E0A-5FBC-EF99-53E49994C0ED}"/>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8863013" y="1149147"/>
            <a:ext cx="406298" cy="406298"/>
          </a:xfrm>
          <a:prstGeom prst="rect">
            <a:avLst/>
          </a:prstGeom>
        </p:spPr>
      </p:pic>
      <p:sp>
        <p:nvSpPr>
          <p:cNvPr id="22" name="Text 1">
            <a:extLst>
              <a:ext uri="{FF2B5EF4-FFF2-40B4-BE49-F238E27FC236}">
                <a16:creationId xmlns:a16="http://schemas.microsoft.com/office/drawing/2014/main" id="{8AE50F6B-5ABB-40D8-92CD-398940DA46F6}"/>
              </a:ext>
            </a:extLst>
          </p:cNvPr>
          <p:cNvSpPr/>
          <p:nvPr/>
        </p:nvSpPr>
        <p:spPr>
          <a:xfrm>
            <a:off x="6348413" y="3505200"/>
            <a:ext cx="1155411" cy="254000"/>
          </a:xfrm>
          <a:prstGeom prst="rect">
            <a:avLst/>
          </a:prstGeom>
          <a:noFill/>
          <a:ln/>
        </p:spPr>
        <p:txBody>
          <a:bodyPr wrap="square" lIns="0" tIns="0" rIns="0" bIns="0" rtlCol="0" anchor="ctr"/>
          <a:lstStyle/>
          <a:p>
            <a:pPr marL="0" marR="0" lvl="0" indent="0" algn="l" defTabSz="914355" rtl="0" eaLnBrk="1" fontAlgn="auto" latinLnBrk="0" hangingPunct="1">
              <a:lnSpc>
                <a:spcPts val="156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Credit scoring</a:t>
            </a:r>
            <a:endParaRPr kumimoji="0" lang="en-US" sz="12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23" name="Text 2">
            <a:extLst>
              <a:ext uri="{FF2B5EF4-FFF2-40B4-BE49-F238E27FC236}">
                <a16:creationId xmlns:a16="http://schemas.microsoft.com/office/drawing/2014/main" id="{774C3F8B-F60F-45D1-28C5-C209EDA6208D}"/>
              </a:ext>
            </a:extLst>
          </p:cNvPr>
          <p:cNvSpPr/>
          <p:nvPr/>
        </p:nvSpPr>
        <p:spPr>
          <a:xfrm>
            <a:off x="3732867" y="3505200"/>
            <a:ext cx="2158460" cy="254000"/>
          </a:xfrm>
          <a:prstGeom prst="rect">
            <a:avLst/>
          </a:prstGeom>
          <a:noFill/>
          <a:ln/>
        </p:spPr>
        <p:txBody>
          <a:bodyPr wrap="square" lIns="0" tIns="0" rIns="0" bIns="0" rtlCol="0" anchor="ctr"/>
          <a:lstStyle/>
          <a:p>
            <a:pPr marL="0" marR="0" lvl="0" indent="0" algn="l" defTabSz="914355" rtl="0" eaLnBrk="1" fontAlgn="auto" latinLnBrk="0" hangingPunct="1">
              <a:lnSpc>
                <a:spcPts val="156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Document evaluation</a:t>
            </a:r>
            <a:endParaRPr kumimoji="0" lang="en-US" sz="12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24" name="Text 3">
            <a:extLst>
              <a:ext uri="{FF2B5EF4-FFF2-40B4-BE49-F238E27FC236}">
                <a16:creationId xmlns:a16="http://schemas.microsoft.com/office/drawing/2014/main" id="{B9AB55F2-EA1B-8B2A-DFB0-A7A8797BE22F}"/>
              </a:ext>
            </a:extLst>
          </p:cNvPr>
          <p:cNvSpPr/>
          <p:nvPr/>
        </p:nvSpPr>
        <p:spPr>
          <a:xfrm>
            <a:off x="3732867" y="3835400"/>
            <a:ext cx="2149996" cy="423333"/>
          </a:xfrm>
          <a:prstGeom prst="rect">
            <a:avLst/>
          </a:prstGeom>
          <a:noFill/>
          <a:ln/>
        </p:spPr>
        <p:txBody>
          <a:bodyPr wrap="square" lIns="0" tIns="0" rIns="0" bIns="0" rtlCol="0" anchor="t"/>
          <a:lstStyle/>
          <a:p>
            <a:pPr marL="0" marR="0" lvl="0" indent="0" algn="l" defTabSz="914355" rtl="0" eaLnBrk="1" fontAlgn="auto" latinLnBrk="0" hangingPunct="1">
              <a:lnSpc>
                <a:spcPts val="1300"/>
              </a:lnSpc>
              <a:spcBef>
                <a:spcPts val="0"/>
              </a:spcBef>
              <a:spcAft>
                <a:spcPts val="400"/>
              </a:spcAft>
              <a:buClrTx/>
              <a:buSzTx/>
              <a:buFontTx/>
              <a:buNone/>
              <a:tabLst/>
              <a:defRPr/>
            </a:pPr>
            <a:r>
              <a:rPr kumimoji="0" lang="en-US" sz="1000" b="0" i="0" u="none" strike="noStrike" kern="1200" cap="none" spc="0" normalizeH="0" baseline="0" noProof="0" dirty="0">
                <a:ln>
                  <a:noFill/>
                </a:ln>
                <a:solidFill>
                  <a:srgbClr val="2C3A42">
                    <a:alpha val="80000"/>
                  </a:srgbClr>
                </a:solidFill>
                <a:effectLst/>
                <a:uLnTx/>
                <a:uFillTx/>
                <a:latin typeface="Poppins Regular" pitchFamily="34" charset="0"/>
                <a:ea typeface="Poppins Regular" pitchFamily="34" charset="-122"/>
                <a:cs typeface="Poppins Regular" pitchFamily="34" charset="-120"/>
              </a:rPr>
              <a:t>Applications (job/funds/loan)</a:t>
            </a:r>
            <a:endParaRPr kumimoji="0" lang="en-US" sz="1000" b="0" i="0" u="none" strike="noStrike" kern="1200" cap="none" spc="0" normalizeH="0" baseline="0" noProof="0" dirty="0">
              <a:ln>
                <a:noFill/>
              </a:ln>
              <a:solidFill>
                <a:srgbClr val="2C3A41"/>
              </a:solidFill>
              <a:effectLst/>
              <a:uLnTx/>
              <a:uFillTx/>
              <a:latin typeface="Calibri" panose="020F0502020204030204"/>
              <a:ea typeface="+mn-ea"/>
              <a:cs typeface="+mn-cs"/>
            </a:endParaRPr>
          </a:p>
          <a:p>
            <a:pPr marL="0" marR="0" lvl="0" indent="0" algn="l" defTabSz="914355" rtl="0" eaLnBrk="1" fontAlgn="auto" latinLnBrk="0" hangingPunct="1">
              <a:lnSpc>
                <a:spcPts val="1300"/>
              </a:lnSpc>
              <a:spcBef>
                <a:spcPts val="0"/>
              </a:spcBef>
              <a:spcAft>
                <a:spcPts val="400"/>
              </a:spcAft>
              <a:buClrTx/>
              <a:buSzTx/>
              <a:buFontTx/>
              <a:buNone/>
              <a:tabLst/>
              <a:defRPr/>
            </a:pPr>
            <a:r>
              <a:rPr kumimoji="0" lang="en-US" sz="1000" b="0" i="0" u="none" strike="noStrike" kern="1200" cap="none" spc="0" normalizeH="0" baseline="0" noProof="0" dirty="0">
                <a:ln>
                  <a:noFill/>
                </a:ln>
                <a:solidFill>
                  <a:srgbClr val="2C3A42">
                    <a:alpha val="80000"/>
                  </a:srgbClr>
                </a:solidFill>
                <a:effectLst/>
                <a:uLnTx/>
                <a:uFillTx/>
                <a:latin typeface="Poppins Regular" pitchFamily="34" charset="0"/>
                <a:ea typeface="Poppins Regular" pitchFamily="34" charset="-122"/>
                <a:cs typeface="Poppins Regular" pitchFamily="34" charset="-120"/>
              </a:rPr>
              <a:t>Supplier contracts</a:t>
            </a:r>
            <a:endParaRPr kumimoji="0" lang="en-US" sz="10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25" name="Text 4">
            <a:extLst>
              <a:ext uri="{FF2B5EF4-FFF2-40B4-BE49-F238E27FC236}">
                <a16:creationId xmlns:a16="http://schemas.microsoft.com/office/drawing/2014/main" id="{8AF22A41-0676-546E-F80D-A5E20A613F17}"/>
              </a:ext>
            </a:extLst>
          </p:cNvPr>
          <p:cNvSpPr/>
          <p:nvPr/>
        </p:nvSpPr>
        <p:spPr>
          <a:xfrm>
            <a:off x="1117321" y="3505200"/>
            <a:ext cx="2158460" cy="254000"/>
          </a:xfrm>
          <a:prstGeom prst="rect">
            <a:avLst/>
          </a:prstGeom>
          <a:noFill/>
          <a:ln/>
        </p:spPr>
        <p:txBody>
          <a:bodyPr wrap="square" lIns="0" tIns="0" rIns="0" bIns="0" rtlCol="0" anchor="ctr"/>
          <a:lstStyle/>
          <a:p>
            <a:pPr marL="0" marR="0" lvl="0" indent="0" algn="l" defTabSz="914355" rtl="0" eaLnBrk="1" fontAlgn="auto" latinLnBrk="0" hangingPunct="1">
              <a:lnSpc>
                <a:spcPts val="156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Meeting Summaries</a:t>
            </a:r>
            <a:endParaRPr kumimoji="0" lang="en-US" sz="12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26" name="Text 5">
            <a:extLst>
              <a:ext uri="{FF2B5EF4-FFF2-40B4-BE49-F238E27FC236}">
                <a16:creationId xmlns:a16="http://schemas.microsoft.com/office/drawing/2014/main" id="{686945B6-69C3-E010-DE59-A0D0A4DA2675}"/>
              </a:ext>
            </a:extLst>
          </p:cNvPr>
          <p:cNvSpPr/>
          <p:nvPr/>
        </p:nvSpPr>
        <p:spPr>
          <a:xfrm>
            <a:off x="1117321" y="5308600"/>
            <a:ext cx="2158460" cy="457200"/>
          </a:xfrm>
          <a:prstGeom prst="rect">
            <a:avLst/>
          </a:prstGeom>
          <a:noFill/>
          <a:ln/>
        </p:spPr>
        <p:txBody>
          <a:bodyPr wrap="square" lIns="0" tIns="0" rIns="0" bIns="0" rtlCol="0" anchor="ctr"/>
          <a:lstStyle/>
          <a:p>
            <a:pPr marL="0" marR="0" lvl="0" indent="0" algn="l" defTabSz="914355" rtl="0" eaLnBrk="1" fontAlgn="auto" latinLnBrk="0" hangingPunct="1">
              <a:lnSpc>
                <a:spcPts val="156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Sentiment Analysis</a:t>
            </a:r>
            <a:r>
              <a:rPr kumimoji="0" lang="en-US" sz="105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 </a:t>
            </a:r>
            <a:br>
              <a:rPr kumimoji="0" lang="en-US" sz="105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br>
            <a:r>
              <a:rPr kumimoji="0" lang="en-US" sz="105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App Store/Customer support/Trust Pilot</a:t>
            </a:r>
            <a:endParaRPr kumimoji="0" lang="en-US" sz="12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27" name="Text 6">
            <a:extLst>
              <a:ext uri="{FF2B5EF4-FFF2-40B4-BE49-F238E27FC236}">
                <a16:creationId xmlns:a16="http://schemas.microsoft.com/office/drawing/2014/main" id="{6B25FB60-9C74-F34E-89E1-6A4F0236B861}"/>
              </a:ext>
            </a:extLst>
          </p:cNvPr>
          <p:cNvSpPr/>
          <p:nvPr/>
        </p:nvSpPr>
        <p:spPr>
          <a:xfrm>
            <a:off x="3732867" y="5308600"/>
            <a:ext cx="2158460" cy="457200"/>
          </a:xfrm>
          <a:prstGeom prst="rect">
            <a:avLst/>
          </a:prstGeom>
          <a:noFill/>
          <a:ln/>
        </p:spPr>
        <p:txBody>
          <a:bodyPr wrap="square" lIns="0" tIns="0" rIns="0" bIns="0" rtlCol="0" anchor="ctr"/>
          <a:lstStyle/>
          <a:p>
            <a:pPr marL="0" marR="0" lvl="0" indent="0" algn="l" defTabSz="914355" rtl="0" eaLnBrk="1" fontAlgn="auto" latinLnBrk="0" hangingPunct="1">
              <a:lnSpc>
                <a:spcPts val="156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Answering customer emails and ratings</a:t>
            </a:r>
            <a:endParaRPr kumimoji="0" lang="en-US" sz="12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28" name="Text 7">
            <a:extLst>
              <a:ext uri="{FF2B5EF4-FFF2-40B4-BE49-F238E27FC236}">
                <a16:creationId xmlns:a16="http://schemas.microsoft.com/office/drawing/2014/main" id="{9EA44A51-981B-560A-0C5E-A0577EBFD622}"/>
              </a:ext>
            </a:extLst>
          </p:cNvPr>
          <p:cNvSpPr/>
          <p:nvPr/>
        </p:nvSpPr>
        <p:spPr>
          <a:xfrm>
            <a:off x="6348413" y="5308600"/>
            <a:ext cx="1371257" cy="457200"/>
          </a:xfrm>
          <a:prstGeom prst="rect">
            <a:avLst/>
          </a:prstGeom>
          <a:noFill/>
          <a:ln/>
        </p:spPr>
        <p:txBody>
          <a:bodyPr wrap="square" lIns="0" tIns="0" rIns="0" bIns="0" rtlCol="0" anchor="ctr"/>
          <a:lstStyle/>
          <a:p>
            <a:pPr marL="0" marR="0" lvl="0" indent="0" algn="l" defTabSz="914355" rtl="0" eaLnBrk="1" fontAlgn="auto" latinLnBrk="0" hangingPunct="1">
              <a:lnSpc>
                <a:spcPts val="156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Chat-Bots/ Talk to Your Data</a:t>
            </a:r>
            <a:endParaRPr kumimoji="0" lang="en-US" sz="12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29" name="Text 8">
            <a:extLst>
              <a:ext uri="{FF2B5EF4-FFF2-40B4-BE49-F238E27FC236}">
                <a16:creationId xmlns:a16="http://schemas.microsoft.com/office/drawing/2014/main" id="{5216D643-04D8-4ED6-1F94-E50BCE94F029}"/>
              </a:ext>
            </a:extLst>
          </p:cNvPr>
          <p:cNvSpPr/>
          <p:nvPr/>
        </p:nvSpPr>
        <p:spPr>
          <a:xfrm>
            <a:off x="8863013" y="1937599"/>
            <a:ext cx="2110721" cy="406298"/>
          </a:xfrm>
          <a:prstGeom prst="rect">
            <a:avLst/>
          </a:prstGeom>
          <a:noFill/>
          <a:ln/>
        </p:spPr>
        <p:txBody>
          <a:bodyPr wrap="square" lIns="0" tIns="0" rIns="0" bIns="0" rtlCol="0" anchor="b"/>
          <a:lstStyle/>
          <a:p>
            <a:pPr marL="0" marR="0" lvl="0" indent="0" algn="l" defTabSz="914355" rtl="0" eaLnBrk="1" fontAlgn="auto" latinLnBrk="0" hangingPunct="1">
              <a:lnSpc>
                <a:spcPts val="208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Your</a:t>
            </a:r>
            <a:br>
              <a:rPr kumimoji="0" lang="en-US" sz="18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br>
            <a:r>
              <a:rPr kumimoji="0" lang="en-US" sz="18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use cases</a:t>
            </a:r>
            <a:endParaRPr kumimoji="0" lang="en-US" sz="18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
        <p:nvSpPr>
          <p:cNvPr id="35" name="Rounded Rectangle 29">
            <a:extLst>
              <a:ext uri="{FF2B5EF4-FFF2-40B4-BE49-F238E27FC236}">
                <a16:creationId xmlns:a16="http://schemas.microsoft.com/office/drawing/2014/main" id="{38A6849E-CAD6-423B-AA71-AE7604F3BAF1}"/>
              </a:ext>
            </a:extLst>
          </p:cNvPr>
          <p:cNvSpPr/>
          <p:nvPr/>
        </p:nvSpPr>
        <p:spPr>
          <a:xfrm>
            <a:off x="6145200" y="889987"/>
            <a:ext cx="2514600" cy="1701800"/>
          </a:xfrm>
          <a:prstGeom prst="roundRect">
            <a:avLst>
              <a:gd name="adj" fmla="val 117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6" name="Image 10">
            <a:extLst>
              <a:ext uri="{FF2B5EF4-FFF2-40B4-BE49-F238E27FC236}">
                <a16:creationId xmlns:a16="http://schemas.microsoft.com/office/drawing/2014/main" id="{B89D8479-2EF4-4E8E-BE29-1C44A628D78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348413" y="1092200"/>
            <a:ext cx="406298" cy="406298"/>
          </a:xfrm>
          <a:prstGeom prst="rect">
            <a:avLst/>
          </a:prstGeom>
        </p:spPr>
      </p:pic>
      <p:sp>
        <p:nvSpPr>
          <p:cNvPr id="39" name="Text 4">
            <a:extLst>
              <a:ext uri="{FF2B5EF4-FFF2-40B4-BE49-F238E27FC236}">
                <a16:creationId xmlns:a16="http://schemas.microsoft.com/office/drawing/2014/main" id="{8E1B7872-C585-45B2-8E54-ECED5E7D7E49}"/>
              </a:ext>
            </a:extLst>
          </p:cNvPr>
          <p:cNvSpPr/>
          <p:nvPr/>
        </p:nvSpPr>
        <p:spPr>
          <a:xfrm>
            <a:off x="6348413" y="1767100"/>
            <a:ext cx="2158460" cy="290300"/>
          </a:xfrm>
          <a:prstGeom prst="rect">
            <a:avLst/>
          </a:prstGeom>
          <a:noFill/>
          <a:ln/>
        </p:spPr>
        <p:txBody>
          <a:bodyPr wrap="square" lIns="0" tIns="0" rIns="0" bIns="0" rtlCol="0" anchor="ctr"/>
          <a:lstStyle/>
          <a:p>
            <a:pPr marL="0" marR="0" lvl="0" indent="0" algn="l" defTabSz="914355" rtl="0" eaLnBrk="1" fontAlgn="auto" latinLnBrk="0" hangingPunct="1">
              <a:lnSpc>
                <a:spcPts val="156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C3A42">
                    <a:alpha val="100000"/>
                  </a:srgbClr>
                </a:solidFill>
                <a:effectLst/>
                <a:uLnTx/>
                <a:uFillTx/>
                <a:latin typeface="Poppins SemiBold" pitchFamily="34" charset="0"/>
                <a:ea typeface="Poppins SemiBold" pitchFamily="34" charset="-122"/>
                <a:cs typeface="Poppins SemiBold" pitchFamily="34" charset="-120"/>
              </a:rPr>
              <a:t>Project/Account/Customer Summaries</a:t>
            </a:r>
            <a:endParaRPr kumimoji="0" lang="en-US" sz="1200" b="0" i="0" u="none" strike="noStrike" kern="1200" cap="none" spc="0" normalizeH="0" baseline="0" noProof="0" dirty="0">
              <a:ln>
                <a:noFill/>
              </a:ln>
              <a:solidFill>
                <a:srgbClr val="2C3A4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133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2E552-8361-51D6-1196-EC401CCD75BB}"/>
              </a:ext>
            </a:extLst>
          </p:cNvPr>
          <p:cNvSpPr>
            <a:spLocks noGrp="1"/>
          </p:cNvSpPr>
          <p:nvPr>
            <p:ph type="title"/>
          </p:nvPr>
        </p:nvSpPr>
        <p:spPr>
          <a:xfrm>
            <a:off x="914400" y="1202636"/>
            <a:ext cx="4532400" cy="1420643"/>
          </a:xfrm>
        </p:spPr>
        <p:txBody>
          <a:bodyPr>
            <a:noAutofit/>
          </a:bodyPr>
          <a:lstStyle/>
          <a:p>
            <a:pPr>
              <a:lnSpc>
                <a:spcPct val="100000"/>
              </a:lnSpc>
            </a:pPr>
            <a:r>
              <a:rPr lang="en-GB" sz="3000" dirty="0"/>
              <a:t>Streamlining grant application evaluation with AI</a:t>
            </a:r>
          </a:p>
        </p:txBody>
      </p:sp>
      <p:sp>
        <p:nvSpPr>
          <p:cNvPr id="4" name="Content Placeholder 3">
            <a:extLst>
              <a:ext uri="{FF2B5EF4-FFF2-40B4-BE49-F238E27FC236}">
                <a16:creationId xmlns:a16="http://schemas.microsoft.com/office/drawing/2014/main" id="{C7D82DB2-C6BA-73AF-65E8-67775E225583}"/>
              </a:ext>
            </a:extLst>
          </p:cNvPr>
          <p:cNvSpPr>
            <a:spLocks noGrp="1"/>
          </p:cNvSpPr>
          <p:nvPr>
            <p:ph idx="1"/>
          </p:nvPr>
        </p:nvSpPr>
        <p:spPr>
          <a:xfrm>
            <a:off x="913800" y="2868608"/>
            <a:ext cx="5182200" cy="2940079"/>
          </a:xfrm>
        </p:spPr>
        <p:txBody>
          <a:bodyPr>
            <a:noAutofit/>
          </a:bodyPr>
          <a:lstStyle/>
          <a:p>
            <a:pPr marL="0" indent="0">
              <a:lnSpc>
                <a:spcPct val="130000"/>
              </a:lnSpc>
              <a:spcBef>
                <a:spcPts val="800"/>
              </a:spcBef>
              <a:buNone/>
            </a:pPr>
            <a:r>
              <a:rPr lang="en-GB" sz="1000" b="1" dirty="0">
                <a:solidFill>
                  <a:srgbClr val="2C3A41"/>
                </a:solidFill>
                <a:latin typeface="Poppins SemiBold" pitchFamily="2" charset="77"/>
                <a:cs typeface="Poppins SemiBold" pitchFamily="2" charset="77"/>
              </a:rPr>
              <a:t>Scaling Impact with AI</a:t>
            </a:r>
          </a:p>
          <a:p>
            <a:pPr marL="0" indent="0">
              <a:lnSpc>
                <a:spcPct val="130000"/>
              </a:lnSpc>
              <a:spcBef>
                <a:spcPts val="400"/>
              </a:spcBef>
              <a:buNone/>
            </a:pPr>
            <a:r>
              <a:rPr lang="en-GB" sz="900" dirty="0"/>
              <a:t>Spar Nord </a:t>
            </a:r>
            <a:r>
              <a:rPr lang="en-GB" sz="900" dirty="0" err="1"/>
              <a:t>Fonden</a:t>
            </a:r>
            <a:r>
              <a:rPr lang="en-GB" sz="900" dirty="0"/>
              <a:t> faced challenges in evaluating over 3,000 annual grant applications. With limited resources, the foundation needed an efficient, scalable solution to streamline the evaluation process without compromising quality.</a:t>
            </a:r>
          </a:p>
          <a:p>
            <a:pPr marL="0" indent="0">
              <a:lnSpc>
                <a:spcPct val="130000"/>
              </a:lnSpc>
              <a:spcBef>
                <a:spcPts val="800"/>
              </a:spcBef>
              <a:buNone/>
            </a:pPr>
            <a:r>
              <a:rPr lang="en-GB" sz="1000" b="1" dirty="0">
                <a:solidFill>
                  <a:srgbClr val="2C3A41"/>
                </a:solidFill>
                <a:latin typeface="Poppins SemiBold" pitchFamily="2" charset="77"/>
                <a:cs typeface="Poppins SemiBold" pitchFamily="2" charset="77"/>
              </a:rPr>
              <a:t>The Solution</a:t>
            </a:r>
          </a:p>
          <a:p>
            <a:pPr marL="0" indent="0">
              <a:lnSpc>
                <a:spcPct val="130000"/>
              </a:lnSpc>
              <a:spcBef>
                <a:spcPts val="400"/>
              </a:spcBef>
              <a:buNone/>
            </a:pPr>
            <a:r>
              <a:rPr lang="en-GB" sz="900" dirty="0" err="1"/>
              <a:t>Trifork</a:t>
            </a:r>
            <a:r>
              <a:rPr lang="en-GB" sz="900" dirty="0"/>
              <a:t> developed an AI-powered system to automate the evaluation of grant applications. By integrating the foundation's six core impact principles, AI quickly </a:t>
            </a:r>
            <a:r>
              <a:rPr lang="en-GB" sz="900" dirty="0" err="1"/>
              <a:t>analyzed</a:t>
            </a:r>
            <a:r>
              <a:rPr lang="en-GB" sz="900" dirty="0"/>
              <a:t>, summarized, and scored applications, reducing evaluation time by 25%. The modular, secure solution was built on </a:t>
            </a:r>
            <a:r>
              <a:rPr lang="en-GB" sz="900" dirty="0" err="1"/>
              <a:t>Next.js</a:t>
            </a:r>
            <a:r>
              <a:rPr lang="en-GB" sz="900" dirty="0"/>
              <a:t> and Python, using Azure for compliance and scalability.</a:t>
            </a:r>
          </a:p>
          <a:p>
            <a:pPr marL="0" indent="0">
              <a:lnSpc>
                <a:spcPct val="130000"/>
              </a:lnSpc>
              <a:spcBef>
                <a:spcPts val="800"/>
              </a:spcBef>
              <a:buNone/>
            </a:pPr>
            <a:r>
              <a:rPr lang="en-GB" sz="1000" b="1" dirty="0">
                <a:solidFill>
                  <a:srgbClr val="2C3A41"/>
                </a:solidFill>
                <a:latin typeface="Poppins SemiBold" pitchFamily="2" charset="77"/>
                <a:cs typeface="Poppins SemiBold" pitchFamily="2" charset="77"/>
              </a:rPr>
              <a:t>The Result</a:t>
            </a:r>
          </a:p>
          <a:p>
            <a:pPr marL="0" indent="0">
              <a:lnSpc>
                <a:spcPct val="130000"/>
              </a:lnSpc>
              <a:spcBef>
                <a:spcPts val="400"/>
              </a:spcBef>
              <a:buNone/>
            </a:pPr>
            <a:r>
              <a:rPr lang="en-GB" sz="900" dirty="0"/>
              <a:t>The system, deployed in just 175 hours, saved significant time and allowed Spar Nord </a:t>
            </a:r>
            <a:r>
              <a:rPr lang="en-GB" sz="900" dirty="0" err="1"/>
              <a:t>Fonden</a:t>
            </a:r>
            <a:r>
              <a:rPr lang="en-GB" sz="900" dirty="0"/>
              <a:t> to focus on its mission. Continuous feedback refined the platform, which now supports ongoing AI enhancements. This collaboration demonstrates the value of agile development and AI in driving impactful outcomes.</a:t>
            </a:r>
          </a:p>
        </p:txBody>
      </p:sp>
      <p:pic>
        <p:nvPicPr>
          <p:cNvPr id="17" name="Picture Placeholder 16">
            <a:extLst>
              <a:ext uri="{FF2B5EF4-FFF2-40B4-BE49-F238E27FC236}">
                <a16:creationId xmlns:a16="http://schemas.microsoft.com/office/drawing/2014/main" id="{FB144E3F-8D7A-315E-19BD-0E5A6FA3985A}"/>
              </a:ext>
            </a:extLst>
          </p:cNvPr>
          <p:cNvPicPr>
            <a:picLocks noGrp="1" noChangeAspect="1"/>
          </p:cNvPicPr>
          <p:nvPr>
            <p:ph type="pic" sz="quarter" idx="14"/>
          </p:nvPr>
        </p:nvPicPr>
        <p:blipFill rotWithShape="1">
          <a:blip r:embed="rId2" cstate="email">
            <a:extLst>
              <a:ext uri="{28A0092B-C50C-407E-A947-70E740481C1C}">
                <a14:useLocalDpi xmlns:a14="http://schemas.microsoft.com/office/drawing/2010/main"/>
              </a:ext>
            </a:extLst>
          </a:blip>
          <a:srcRect/>
          <a:stretch/>
        </p:blipFill>
        <p:spPr>
          <a:xfrm>
            <a:off x="7250400" y="406800"/>
            <a:ext cx="4532400" cy="6044400"/>
          </a:xfrm>
        </p:spPr>
      </p:pic>
      <p:pic>
        <p:nvPicPr>
          <p:cNvPr id="1026" name="Picture 2">
            <a:extLst>
              <a:ext uri="{FF2B5EF4-FFF2-40B4-BE49-F238E27FC236}">
                <a16:creationId xmlns:a16="http://schemas.microsoft.com/office/drawing/2014/main" id="{892C95F6-2415-1D28-A89E-40FEE994D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200" y="1000571"/>
            <a:ext cx="3494755" cy="2185169"/>
          </a:xfrm>
          <a:prstGeom prst="roundRect">
            <a:avLst>
              <a:gd name="adj" fmla="val 8435"/>
            </a:avLst>
          </a:prstGeom>
          <a:noFill/>
          <a:effectLst>
            <a:outerShdw blurRad="406400" dist="127000" dir="5400000" sx="95000" sy="95000" algn="t" rotWithShape="0">
              <a:schemeClr val="accent3">
                <a:alpha val="50000"/>
              </a:scheme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AA9392F-BFFB-CC6F-622D-70F36A506C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618" y="244935"/>
            <a:ext cx="1048441" cy="323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499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2FE45201-C469-EE59-70BC-2EFB9EED97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497FB4-1500-EBDE-5573-9EFAE6CBB50F}"/>
              </a:ext>
            </a:extLst>
          </p:cNvPr>
          <p:cNvSpPr>
            <a:spLocks noGrp="1"/>
          </p:cNvSpPr>
          <p:nvPr>
            <p:ph type="title"/>
          </p:nvPr>
        </p:nvSpPr>
        <p:spPr>
          <a:xfrm>
            <a:off x="914400" y="1202636"/>
            <a:ext cx="4532400" cy="1420643"/>
          </a:xfrm>
        </p:spPr>
        <p:txBody>
          <a:bodyPr>
            <a:noAutofit/>
          </a:bodyPr>
          <a:lstStyle/>
          <a:p>
            <a:pPr>
              <a:lnSpc>
                <a:spcPct val="100000"/>
              </a:lnSpc>
            </a:pPr>
            <a:r>
              <a:rPr lang="en-GB" sz="3000" dirty="0"/>
              <a:t>Introducing </a:t>
            </a:r>
            <a:r>
              <a:rPr lang="en-GB" sz="3000" dirty="0" err="1"/>
              <a:t>ALai</a:t>
            </a:r>
            <a:r>
              <a:rPr lang="en-GB" sz="3000" dirty="0"/>
              <a:t>: </a:t>
            </a:r>
            <a:r>
              <a:rPr lang="en-GB" sz="2800" dirty="0"/>
              <a:t>Arbejdernes</a:t>
            </a:r>
            <a:r>
              <a:rPr lang="en-GB" sz="3000" dirty="0"/>
              <a:t> Landsbank new chatbot</a:t>
            </a:r>
          </a:p>
        </p:txBody>
      </p:sp>
      <p:sp>
        <p:nvSpPr>
          <p:cNvPr id="4" name="Content Placeholder 3">
            <a:extLst>
              <a:ext uri="{FF2B5EF4-FFF2-40B4-BE49-F238E27FC236}">
                <a16:creationId xmlns:a16="http://schemas.microsoft.com/office/drawing/2014/main" id="{C8732203-78BA-10EB-9140-05D1D3B79DF1}"/>
              </a:ext>
            </a:extLst>
          </p:cNvPr>
          <p:cNvSpPr>
            <a:spLocks noGrp="1"/>
          </p:cNvSpPr>
          <p:nvPr>
            <p:ph idx="1"/>
          </p:nvPr>
        </p:nvSpPr>
        <p:spPr>
          <a:xfrm>
            <a:off x="913800" y="2868608"/>
            <a:ext cx="5182200" cy="2940079"/>
          </a:xfrm>
        </p:spPr>
        <p:txBody>
          <a:bodyPr>
            <a:noAutofit/>
          </a:bodyPr>
          <a:lstStyle/>
          <a:p>
            <a:pPr marL="0" indent="0">
              <a:lnSpc>
                <a:spcPct val="130000"/>
              </a:lnSpc>
              <a:spcBef>
                <a:spcPts val="800"/>
              </a:spcBef>
              <a:buNone/>
            </a:pPr>
            <a:r>
              <a:rPr lang="en-GB" sz="1000" b="1" dirty="0">
                <a:solidFill>
                  <a:srgbClr val="2C3A41"/>
                </a:solidFill>
                <a:latin typeface="Poppins SemiBold" pitchFamily="2" charset="77"/>
                <a:cs typeface="Poppins SemiBold" pitchFamily="2" charset="77"/>
              </a:rPr>
              <a:t>Smarter Workflows, Happier Employees</a:t>
            </a:r>
          </a:p>
          <a:p>
            <a:pPr marL="0" indent="0">
              <a:lnSpc>
                <a:spcPct val="130000"/>
              </a:lnSpc>
              <a:spcBef>
                <a:spcPts val="400"/>
              </a:spcBef>
              <a:buNone/>
            </a:pPr>
            <a:r>
              <a:rPr lang="da-DK" sz="900" dirty="0"/>
              <a:t>Arbejdernes Landsbank </a:t>
            </a:r>
            <a:r>
              <a:rPr lang="da-DK" sz="900" dirty="0" err="1"/>
              <a:t>wanted</a:t>
            </a:r>
            <a:r>
              <a:rPr lang="da-DK" sz="900" dirty="0"/>
              <a:t> to </a:t>
            </a:r>
            <a:r>
              <a:rPr lang="da-DK" sz="900" dirty="0" err="1"/>
              <a:t>improve</a:t>
            </a:r>
            <a:r>
              <a:rPr lang="da-DK" sz="900" dirty="0"/>
              <a:t> </a:t>
            </a:r>
            <a:r>
              <a:rPr lang="da-DK" sz="900" dirty="0" err="1"/>
              <a:t>internal</a:t>
            </a:r>
            <a:r>
              <a:rPr lang="da-DK" sz="900" dirty="0"/>
              <a:t> workflows by </a:t>
            </a:r>
            <a:r>
              <a:rPr lang="da-DK" sz="900" dirty="0" err="1"/>
              <a:t>making</a:t>
            </a:r>
            <a:r>
              <a:rPr lang="da-DK" sz="900" dirty="0"/>
              <a:t> it </a:t>
            </a:r>
            <a:r>
              <a:rPr lang="da-DK" sz="900" dirty="0" err="1"/>
              <a:t>easier</a:t>
            </a:r>
            <a:r>
              <a:rPr lang="da-DK" sz="900" dirty="0"/>
              <a:t> for </a:t>
            </a:r>
            <a:r>
              <a:rPr lang="da-DK" sz="900" dirty="0" err="1"/>
              <a:t>employees</a:t>
            </a:r>
            <a:r>
              <a:rPr lang="da-DK" sz="900" dirty="0"/>
              <a:t> to </a:t>
            </a:r>
            <a:r>
              <a:rPr lang="da-DK" sz="900" dirty="0" err="1"/>
              <a:t>access</a:t>
            </a:r>
            <a:r>
              <a:rPr lang="da-DK" sz="900" dirty="0"/>
              <a:t> </a:t>
            </a:r>
            <a:r>
              <a:rPr lang="da-DK" sz="900" dirty="0" err="1"/>
              <a:t>routine</a:t>
            </a:r>
            <a:r>
              <a:rPr lang="da-DK" sz="900" dirty="0"/>
              <a:t> information—</a:t>
            </a:r>
            <a:r>
              <a:rPr lang="da-DK" sz="900" dirty="0" err="1"/>
              <a:t>starting</a:t>
            </a:r>
            <a:r>
              <a:rPr lang="da-DK" sz="900" dirty="0"/>
              <a:t> with HR. In </a:t>
            </a:r>
            <a:r>
              <a:rPr lang="da-DK" sz="900" dirty="0" err="1"/>
              <a:t>collaboration</a:t>
            </a:r>
            <a:r>
              <a:rPr lang="da-DK" sz="900" dirty="0"/>
              <a:t> with Trifork, </a:t>
            </a:r>
            <a:r>
              <a:rPr lang="da-DK" sz="900" dirty="0" err="1"/>
              <a:t>they</a:t>
            </a:r>
            <a:r>
              <a:rPr lang="da-DK" sz="900" dirty="0"/>
              <a:t> </a:t>
            </a:r>
            <a:r>
              <a:rPr lang="da-DK" sz="900" dirty="0" err="1"/>
              <a:t>developed</a:t>
            </a:r>
            <a:r>
              <a:rPr lang="da-DK" sz="900" dirty="0"/>
              <a:t> </a:t>
            </a:r>
            <a:r>
              <a:rPr lang="da-DK" sz="900" dirty="0" err="1"/>
              <a:t>ALai</a:t>
            </a:r>
            <a:r>
              <a:rPr lang="da-DK" sz="900" dirty="0"/>
              <a:t>, a </a:t>
            </a:r>
            <a:r>
              <a:rPr lang="da-DK" sz="900" dirty="0" err="1"/>
              <a:t>secure</a:t>
            </a:r>
            <a:r>
              <a:rPr lang="da-DK" sz="900" dirty="0"/>
              <a:t> AI chatbot </a:t>
            </a:r>
            <a:r>
              <a:rPr lang="da-DK" sz="900" dirty="0" err="1"/>
              <a:t>designed</a:t>
            </a:r>
            <a:r>
              <a:rPr lang="da-DK" sz="900" dirty="0"/>
              <a:t> to give fast, </a:t>
            </a:r>
            <a:r>
              <a:rPr lang="da-DK" sz="900" dirty="0" err="1"/>
              <a:t>accurate</a:t>
            </a:r>
            <a:r>
              <a:rPr lang="da-DK" sz="900" dirty="0"/>
              <a:t> </a:t>
            </a:r>
            <a:r>
              <a:rPr lang="da-DK" sz="900" dirty="0" err="1"/>
              <a:t>answers</a:t>
            </a:r>
            <a:r>
              <a:rPr lang="da-DK" sz="900" dirty="0"/>
              <a:t> and </a:t>
            </a:r>
            <a:r>
              <a:rPr lang="da-DK" sz="900" dirty="0" err="1"/>
              <a:t>reduce</a:t>
            </a:r>
            <a:r>
              <a:rPr lang="da-DK" sz="900" dirty="0"/>
              <a:t> time </a:t>
            </a:r>
            <a:r>
              <a:rPr lang="da-DK" sz="900" dirty="0" err="1"/>
              <a:t>spent</a:t>
            </a:r>
            <a:r>
              <a:rPr lang="da-DK" sz="900" dirty="0"/>
              <a:t> on repetitive </a:t>
            </a:r>
            <a:r>
              <a:rPr lang="da-DK" sz="900" dirty="0" err="1"/>
              <a:t>queries</a:t>
            </a:r>
            <a:r>
              <a:rPr lang="da-DK" sz="900" dirty="0"/>
              <a:t>.</a:t>
            </a:r>
            <a:br>
              <a:rPr lang="da-DK" sz="1000" dirty="0"/>
            </a:br>
            <a:br>
              <a:rPr lang="da-DK" sz="1000" dirty="0"/>
            </a:br>
            <a:r>
              <a:rPr lang="en-GB" sz="1000" b="1" dirty="0">
                <a:solidFill>
                  <a:srgbClr val="2C3A41"/>
                </a:solidFill>
                <a:latin typeface="Poppins SemiBold" pitchFamily="2" charset="77"/>
                <a:cs typeface="Poppins SemiBold" pitchFamily="2" charset="77"/>
              </a:rPr>
              <a:t>From Idea to Live in 2 Days</a:t>
            </a:r>
          </a:p>
          <a:p>
            <a:pPr marL="0" indent="0">
              <a:lnSpc>
                <a:spcPct val="130000"/>
              </a:lnSpc>
              <a:spcBef>
                <a:spcPts val="400"/>
              </a:spcBef>
              <a:buNone/>
            </a:pPr>
            <a:r>
              <a:rPr lang="da-DK" sz="900" dirty="0" err="1"/>
              <a:t>Built</a:t>
            </a:r>
            <a:r>
              <a:rPr lang="da-DK" sz="900" dirty="0"/>
              <a:t> </a:t>
            </a:r>
            <a:r>
              <a:rPr lang="da-DK" sz="900" dirty="0" err="1"/>
              <a:t>using</a:t>
            </a:r>
            <a:r>
              <a:rPr lang="da-DK" sz="900" dirty="0"/>
              <a:t> Trifork’s Corax AI Enablement platform, the </a:t>
            </a:r>
            <a:r>
              <a:rPr lang="da-DK" sz="900" dirty="0" err="1"/>
              <a:t>first</a:t>
            </a:r>
            <a:r>
              <a:rPr lang="da-DK" sz="900" dirty="0"/>
              <a:t> version of </a:t>
            </a:r>
            <a:r>
              <a:rPr lang="da-DK" sz="900" dirty="0" err="1"/>
              <a:t>ALai</a:t>
            </a:r>
            <a:r>
              <a:rPr lang="da-DK" sz="900" dirty="0"/>
              <a:t> </a:t>
            </a:r>
            <a:r>
              <a:rPr lang="da-DK" sz="900" dirty="0" err="1"/>
              <a:t>was</a:t>
            </a:r>
            <a:r>
              <a:rPr lang="da-DK" sz="900" dirty="0"/>
              <a:t> </a:t>
            </a:r>
            <a:r>
              <a:rPr lang="da-DK" sz="900" dirty="0" err="1"/>
              <a:t>launched</a:t>
            </a:r>
            <a:r>
              <a:rPr lang="da-DK" sz="900" dirty="0"/>
              <a:t> in just </a:t>
            </a:r>
            <a:r>
              <a:rPr lang="da-DK" sz="900" dirty="0" err="1"/>
              <a:t>two</a:t>
            </a:r>
            <a:r>
              <a:rPr lang="da-DK" sz="900" dirty="0"/>
              <a:t> </a:t>
            </a:r>
            <a:r>
              <a:rPr lang="da-DK" sz="900" dirty="0" err="1"/>
              <a:t>days</a:t>
            </a:r>
            <a:r>
              <a:rPr lang="da-DK" sz="900" dirty="0"/>
              <a:t>. The chatbot </a:t>
            </a:r>
            <a:r>
              <a:rPr lang="da-DK" sz="900" dirty="0" err="1"/>
              <a:t>integrates</a:t>
            </a:r>
            <a:r>
              <a:rPr lang="da-DK" sz="900" dirty="0"/>
              <a:t> </a:t>
            </a:r>
            <a:r>
              <a:rPr lang="da-DK" sz="900" dirty="0" err="1"/>
              <a:t>seamlessly</a:t>
            </a:r>
            <a:r>
              <a:rPr lang="da-DK" sz="900" dirty="0"/>
              <a:t> </a:t>
            </a:r>
            <a:r>
              <a:rPr lang="da-DK" sz="900" dirty="0" err="1"/>
              <a:t>into</a:t>
            </a:r>
            <a:r>
              <a:rPr lang="da-DK" sz="900" dirty="0"/>
              <a:t> the </a:t>
            </a:r>
            <a:r>
              <a:rPr lang="da-DK" sz="900" dirty="0" err="1"/>
              <a:t>bank’s</a:t>
            </a:r>
            <a:r>
              <a:rPr lang="da-DK" sz="900" dirty="0"/>
              <a:t> systems and </a:t>
            </a:r>
            <a:r>
              <a:rPr lang="da-DK" sz="900" dirty="0" err="1"/>
              <a:t>uses</a:t>
            </a:r>
            <a:r>
              <a:rPr lang="da-DK" sz="900" dirty="0"/>
              <a:t> </a:t>
            </a:r>
            <a:r>
              <a:rPr lang="da-DK" sz="900" dirty="0" err="1"/>
              <a:t>advanced</a:t>
            </a:r>
            <a:r>
              <a:rPr lang="da-DK" sz="900" dirty="0"/>
              <a:t> </a:t>
            </a:r>
            <a:r>
              <a:rPr lang="da-DK" sz="900" dirty="0" err="1"/>
              <a:t>search</a:t>
            </a:r>
            <a:r>
              <a:rPr lang="da-DK" sz="900" dirty="0"/>
              <a:t> </a:t>
            </a:r>
            <a:r>
              <a:rPr lang="da-DK" sz="900" dirty="0" err="1"/>
              <a:t>techniques</a:t>
            </a:r>
            <a:r>
              <a:rPr lang="da-DK" sz="900" dirty="0"/>
              <a:t> to deliver relevant </a:t>
            </a:r>
            <a:r>
              <a:rPr lang="da-DK" sz="900" dirty="0" err="1"/>
              <a:t>responses</a:t>
            </a:r>
            <a:r>
              <a:rPr lang="da-DK" sz="900" dirty="0"/>
              <a:t> from </a:t>
            </a:r>
            <a:r>
              <a:rPr lang="da-DK" sz="900" dirty="0" err="1"/>
              <a:t>internal</a:t>
            </a:r>
            <a:r>
              <a:rPr lang="da-DK" sz="900" dirty="0"/>
              <a:t> </a:t>
            </a:r>
            <a:r>
              <a:rPr lang="da-DK" sz="900" dirty="0" err="1"/>
              <a:t>knowledge</a:t>
            </a:r>
            <a:r>
              <a:rPr lang="da-DK" sz="900" dirty="0"/>
              <a:t> bases.</a:t>
            </a:r>
          </a:p>
          <a:p>
            <a:pPr marL="0" indent="0">
              <a:lnSpc>
                <a:spcPct val="130000"/>
              </a:lnSpc>
              <a:spcBef>
                <a:spcPts val="800"/>
              </a:spcBef>
              <a:buNone/>
            </a:pPr>
            <a:r>
              <a:rPr lang="en-GB" sz="1000" b="1" dirty="0">
                <a:solidFill>
                  <a:srgbClr val="2C3A41"/>
                </a:solidFill>
                <a:latin typeface="Poppins SemiBold" pitchFamily="2" charset="77"/>
                <a:cs typeface="Poppins SemiBold" pitchFamily="2" charset="77"/>
              </a:rPr>
              <a:t>Used Daily by 170 Employees</a:t>
            </a:r>
          </a:p>
          <a:p>
            <a:pPr marL="0" indent="0">
              <a:lnSpc>
                <a:spcPct val="130000"/>
              </a:lnSpc>
              <a:spcBef>
                <a:spcPts val="400"/>
              </a:spcBef>
              <a:buNone/>
            </a:pPr>
            <a:r>
              <a:rPr lang="da-DK" sz="900" dirty="0" err="1"/>
              <a:t>Today</a:t>
            </a:r>
            <a:r>
              <a:rPr lang="da-DK" sz="900" dirty="0"/>
              <a:t>, 15% of the workforce </a:t>
            </a:r>
            <a:r>
              <a:rPr lang="da-DK" sz="900" dirty="0" err="1"/>
              <a:t>uses</a:t>
            </a:r>
            <a:r>
              <a:rPr lang="da-DK" sz="900" dirty="0"/>
              <a:t> </a:t>
            </a:r>
            <a:r>
              <a:rPr lang="da-DK" sz="900" dirty="0" err="1"/>
              <a:t>ALai</a:t>
            </a:r>
            <a:r>
              <a:rPr lang="da-DK" sz="900" dirty="0"/>
              <a:t> </a:t>
            </a:r>
            <a:r>
              <a:rPr lang="da-DK" sz="900" dirty="0" err="1"/>
              <a:t>daily</a:t>
            </a:r>
            <a:r>
              <a:rPr lang="da-DK" sz="900" dirty="0"/>
              <a:t>. </a:t>
            </a:r>
            <a:r>
              <a:rPr lang="da-DK" sz="900" dirty="0" err="1"/>
              <a:t>It’s</a:t>
            </a:r>
            <a:r>
              <a:rPr lang="da-DK" sz="900" dirty="0"/>
              <a:t> </a:t>
            </a:r>
            <a:r>
              <a:rPr lang="da-DK" sz="900" dirty="0" err="1"/>
              <a:t>become</a:t>
            </a:r>
            <a:r>
              <a:rPr lang="da-DK" sz="900" dirty="0"/>
              <a:t> a </a:t>
            </a:r>
            <a:r>
              <a:rPr lang="da-DK" sz="900" dirty="0" err="1"/>
              <a:t>valuable</a:t>
            </a:r>
            <a:r>
              <a:rPr lang="da-DK" sz="900" dirty="0"/>
              <a:t> </a:t>
            </a:r>
            <a:r>
              <a:rPr lang="da-DK" sz="900" dirty="0" err="1"/>
              <a:t>tool</a:t>
            </a:r>
            <a:r>
              <a:rPr lang="da-DK" sz="900" dirty="0"/>
              <a:t> for </a:t>
            </a:r>
            <a:r>
              <a:rPr lang="da-DK" sz="900" dirty="0" err="1"/>
              <a:t>saving</a:t>
            </a:r>
            <a:r>
              <a:rPr lang="da-DK" sz="900" dirty="0"/>
              <a:t> time, </a:t>
            </a:r>
            <a:r>
              <a:rPr lang="da-DK" sz="900" dirty="0" err="1"/>
              <a:t>improving</a:t>
            </a:r>
            <a:r>
              <a:rPr lang="da-DK" sz="900" dirty="0"/>
              <a:t> </a:t>
            </a:r>
            <a:r>
              <a:rPr lang="da-DK" sz="900" dirty="0" err="1"/>
              <a:t>employee</a:t>
            </a:r>
            <a:r>
              <a:rPr lang="da-DK" sz="900" dirty="0"/>
              <a:t> support, and enabling </a:t>
            </a:r>
            <a:r>
              <a:rPr lang="da-DK" sz="900" dirty="0" err="1"/>
              <a:t>focus</a:t>
            </a:r>
            <a:r>
              <a:rPr lang="da-DK" sz="900" dirty="0"/>
              <a:t> on more </a:t>
            </a:r>
            <a:r>
              <a:rPr lang="da-DK" sz="900" dirty="0" err="1"/>
              <a:t>complex</a:t>
            </a:r>
            <a:r>
              <a:rPr lang="da-DK" sz="900" dirty="0"/>
              <a:t> tasks. With a </a:t>
            </a:r>
            <a:r>
              <a:rPr lang="da-DK" sz="900" dirty="0" err="1"/>
              <a:t>scalable</a:t>
            </a:r>
            <a:r>
              <a:rPr lang="da-DK" sz="900" dirty="0"/>
              <a:t> </a:t>
            </a:r>
            <a:r>
              <a:rPr lang="da-DK" sz="900" dirty="0" err="1"/>
              <a:t>setup</a:t>
            </a:r>
            <a:r>
              <a:rPr lang="da-DK" sz="900" dirty="0"/>
              <a:t>, </a:t>
            </a:r>
            <a:r>
              <a:rPr lang="da-DK" sz="900" dirty="0" err="1"/>
              <a:t>ALai</a:t>
            </a:r>
            <a:r>
              <a:rPr lang="da-DK" sz="900" dirty="0"/>
              <a:t> is </a:t>
            </a:r>
            <a:r>
              <a:rPr lang="da-DK" sz="900" dirty="0" err="1"/>
              <a:t>ready</a:t>
            </a:r>
            <a:r>
              <a:rPr lang="da-DK" sz="900" dirty="0"/>
              <a:t> to </a:t>
            </a:r>
            <a:r>
              <a:rPr lang="da-DK" sz="900" dirty="0" err="1"/>
              <a:t>grow</a:t>
            </a:r>
            <a:r>
              <a:rPr lang="da-DK" sz="900" dirty="0"/>
              <a:t> </a:t>
            </a:r>
            <a:r>
              <a:rPr lang="da-DK" sz="900" dirty="0" err="1"/>
              <a:t>across</a:t>
            </a:r>
            <a:r>
              <a:rPr lang="da-DK" sz="900" dirty="0"/>
              <a:t> </a:t>
            </a:r>
            <a:r>
              <a:rPr lang="da-DK" sz="900" dirty="0" err="1"/>
              <a:t>departments</a:t>
            </a:r>
            <a:r>
              <a:rPr lang="da-DK" sz="900" dirty="0"/>
              <a:t> and business </a:t>
            </a:r>
            <a:r>
              <a:rPr lang="da-DK" sz="900" dirty="0" err="1"/>
              <a:t>areas</a:t>
            </a:r>
            <a:r>
              <a:rPr lang="da-DK" sz="900" dirty="0"/>
              <a:t>.</a:t>
            </a:r>
            <a:endParaRPr lang="en-GB" sz="800" dirty="0"/>
          </a:p>
        </p:txBody>
      </p:sp>
      <p:pic>
        <p:nvPicPr>
          <p:cNvPr id="17" name="Picture Placeholder 16">
            <a:extLst>
              <a:ext uri="{FF2B5EF4-FFF2-40B4-BE49-F238E27FC236}">
                <a16:creationId xmlns:a16="http://schemas.microsoft.com/office/drawing/2014/main" id="{53B3FD9B-1FD0-7858-5E0D-CDF65F0A35EB}"/>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7250400" y="406800"/>
            <a:ext cx="4532400" cy="6044400"/>
          </a:xfrm>
        </p:spPr>
      </p:pic>
      <p:pic>
        <p:nvPicPr>
          <p:cNvPr id="1028" name="Picture 4">
            <a:extLst>
              <a:ext uri="{FF2B5EF4-FFF2-40B4-BE49-F238E27FC236}">
                <a16:creationId xmlns:a16="http://schemas.microsoft.com/office/drawing/2014/main" id="{CC6281E9-F6FC-98BA-02E0-AEEBCEF8F695}"/>
              </a:ext>
            </a:extLst>
          </p:cNvPr>
          <p:cNvPicPr>
            <a:picLocks noChangeAspect="1" noChangeArrowheads="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bwMode="auto">
          <a:xfrm>
            <a:off x="389579" y="360425"/>
            <a:ext cx="2103902" cy="186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843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D00F7-BA4A-4014-8CBC-AA4C4F7ACFF8}"/>
              </a:ext>
            </a:extLst>
          </p:cNvPr>
          <p:cNvSpPr>
            <a:spLocks noGrp="1"/>
          </p:cNvSpPr>
          <p:nvPr>
            <p:ph type="title"/>
          </p:nvPr>
        </p:nvSpPr>
        <p:spPr/>
        <p:txBody>
          <a:bodyPr>
            <a:normAutofit fontScale="90000"/>
          </a:bodyPr>
          <a:lstStyle/>
          <a:p>
            <a:r>
              <a:rPr lang="en-US" dirty="0"/>
              <a:t>Pilot-&gt;Production-&gt; “AI Factory” in 4 months</a:t>
            </a:r>
          </a:p>
        </p:txBody>
      </p:sp>
      <p:pic>
        <p:nvPicPr>
          <p:cNvPr id="8" name="Picture 7">
            <a:extLst>
              <a:ext uri="{FF2B5EF4-FFF2-40B4-BE49-F238E27FC236}">
                <a16:creationId xmlns:a16="http://schemas.microsoft.com/office/drawing/2014/main" id="{1A496654-FCCF-45CC-936D-80BB577E59B6}"/>
              </a:ext>
            </a:extLst>
          </p:cNvPr>
          <p:cNvPicPr>
            <a:picLocks noChangeAspect="1"/>
          </p:cNvPicPr>
          <p:nvPr/>
        </p:nvPicPr>
        <p:blipFill>
          <a:blip r:embed="rId3"/>
          <a:stretch>
            <a:fillRect/>
          </a:stretch>
        </p:blipFill>
        <p:spPr>
          <a:xfrm>
            <a:off x="911225" y="2133600"/>
            <a:ext cx="6381790" cy="4136790"/>
          </a:xfrm>
          <a:prstGeom prst="rect">
            <a:avLst/>
          </a:prstGeom>
        </p:spPr>
      </p:pic>
      <p:sp>
        <p:nvSpPr>
          <p:cNvPr id="5" name="Text Placeholder 9">
            <a:extLst>
              <a:ext uri="{FF2B5EF4-FFF2-40B4-BE49-F238E27FC236}">
                <a16:creationId xmlns:a16="http://schemas.microsoft.com/office/drawing/2014/main" id="{9DA3ADFF-B593-42F8-7960-EAA3674BD633}"/>
              </a:ext>
            </a:extLst>
          </p:cNvPr>
          <p:cNvSpPr txBox="1">
            <a:spLocks/>
          </p:cNvSpPr>
          <p:nvPr/>
        </p:nvSpPr>
        <p:spPr>
          <a:xfrm>
            <a:off x="507600" y="446400"/>
            <a:ext cx="5637600" cy="216000"/>
          </a:xfrm>
          <a:prstGeom prst="rect">
            <a:avLst/>
          </a:prstGeom>
        </p:spPr>
        <p:txBody>
          <a:bodyPr vert="horz" lIns="0" tIns="0" rIns="0" bIns="0" rtlCol="0" anchor="ctr">
            <a:normAutofit/>
          </a:bodyPr>
          <a:lstStyle>
            <a:lvl1pPr marL="0" indent="0" algn="l" defTabSz="914355" rtl="0" eaLnBrk="1" latinLnBrk="0" hangingPunct="1">
              <a:lnSpc>
                <a:spcPts val="1200"/>
              </a:lnSpc>
              <a:spcBef>
                <a:spcPts val="1000"/>
              </a:spcBef>
              <a:buClr>
                <a:schemeClr val="accent1"/>
              </a:buClr>
              <a:buFont typeface="System Font Regular"/>
              <a:buNone/>
              <a:tabLst/>
              <a:defRPr sz="1000" b="1" i="0" kern="1200" spc="150" baseline="0">
                <a:solidFill>
                  <a:schemeClr val="accent1"/>
                </a:solidFill>
                <a:latin typeface="Poppins SemiBold" pitchFamily="2" charset="77"/>
                <a:ea typeface="+mn-ea"/>
                <a:cs typeface="Poppins SemiBold" pitchFamily="2" charset="77"/>
              </a:defRPr>
            </a:lvl1pPr>
            <a:lvl2pPr marL="898480" indent="-441303"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JOIN US AT: APPLIED AI NORDICS 3RD APRIL COPENHAGEN</a:t>
            </a:r>
            <a:endParaRPr lang="en-DK" dirty="0"/>
          </a:p>
        </p:txBody>
      </p:sp>
    </p:spTree>
    <p:extLst>
      <p:ext uri="{BB962C8B-B14F-4D97-AF65-F5344CB8AC3E}">
        <p14:creationId xmlns:p14="http://schemas.microsoft.com/office/powerpoint/2010/main" val="272222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2E552-8361-51D6-1196-EC401CCD75BB}"/>
              </a:ext>
            </a:extLst>
          </p:cNvPr>
          <p:cNvSpPr>
            <a:spLocks noGrp="1"/>
          </p:cNvSpPr>
          <p:nvPr>
            <p:ph type="title"/>
          </p:nvPr>
        </p:nvSpPr>
        <p:spPr>
          <a:xfrm>
            <a:off x="914399" y="1202636"/>
            <a:ext cx="5286703" cy="1420643"/>
          </a:xfrm>
        </p:spPr>
        <p:txBody>
          <a:bodyPr>
            <a:noAutofit/>
          </a:bodyPr>
          <a:lstStyle/>
          <a:p>
            <a:pPr>
              <a:lnSpc>
                <a:spcPct val="100000"/>
              </a:lnSpc>
            </a:pPr>
            <a:r>
              <a:rPr lang="en-GB" sz="2800" dirty="0"/>
              <a:t>AI-Mail Assist facilitates workflows and handles large customer growth at OK</a:t>
            </a:r>
          </a:p>
        </p:txBody>
      </p:sp>
      <p:sp>
        <p:nvSpPr>
          <p:cNvPr id="4" name="Content Placeholder 3">
            <a:extLst>
              <a:ext uri="{FF2B5EF4-FFF2-40B4-BE49-F238E27FC236}">
                <a16:creationId xmlns:a16="http://schemas.microsoft.com/office/drawing/2014/main" id="{C7D82DB2-C6BA-73AF-65E8-67775E225583}"/>
              </a:ext>
            </a:extLst>
          </p:cNvPr>
          <p:cNvSpPr>
            <a:spLocks noGrp="1"/>
          </p:cNvSpPr>
          <p:nvPr>
            <p:ph idx="1"/>
          </p:nvPr>
        </p:nvSpPr>
        <p:spPr>
          <a:xfrm>
            <a:off x="913800" y="2868608"/>
            <a:ext cx="5182200" cy="2940079"/>
          </a:xfrm>
        </p:spPr>
        <p:txBody>
          <a:bodyPr>
            <a:noAutofit/>
          </a:bodyPr>
          <a:lstStyle/>
          <a:p>
            <a:pPr marL="0" indent="0">
              <a:lnSpc>
                <a:spcPct val="130000"/>
              </a:lnSpc>
              <a:spcBef>
                <a:spcPts val="800"/>
              </a:spcBef>
              <a:buNone/>
            </a:pPr>
            <a:r>
              <a:rPr lang="en-GB" sz="1000" b="1" noProof="0" dirty="0">
                <a:solidFill>
                  <a:srgbClr val="2C3A41"/>
                </a:solidFill>
                <a:latin typeface="Poppins SemiBold" pitchFamily="2" charset="77"/>
                <a:cs typeface="Poppins SemiBold" pitchFamily="2" charset="77"/>
              </a:rPr>
              <a:t>More products = increased complexity</a:t>
            </a:r>
          </a:p>
          <a:p>
            <a:pPr marL="0" indent="0">
              <a:lnSpc>
                <a:spcPct val="130000"/>
              </a:lnSpc>
              <a:spcBef>
                <a:spcPts val="400"/>
              </a:spcBef>
              <a:buNone/>
            </a:pPr>
            <a:r>
              <a:rPr lang="en-GB" sz="900" noProof="0" dirty="0"/>
              <a:t>OK experienced rapid growth in both customer base and product offerings. As customer inquiries skyrocketed, OK’s customer service team faced increased pressure to respond quickly and accurately, while maintaining high service levels. </a:t>
            </a:r>
          </a:p>
          <a:p>
            <a:pPr marL="0" indent="0">
              <a:lnSpc>
                <a:spcPct val="130000"/>
              </a:lnSpc>
              <a:spcBef>
                <a:spcPts val="800"/>
              </a:spcBef>
              <a:buNone/>
            </a:pPr>
            <a:r>
              <a:rPr lang="en-GB" sz="1000" b="1" noProof="0" dirty="0">
                <a:solidFill>
                  <a:srgbClr val="2C3A41"/>
                </a:solidFill>
                <a:latin typeface="Poppins SemiBold" pitchFamily="2" charset="77"/>
                <a:cs typeface="Poppins SemiBold" pitchFamily="2" charset="77"/>
              </a:rPr>
              <a:t>AI-Powered Response Automation</a:t>
            </a:r>
            <a:br>
              <a:rPr lang="en-GB" sz="1000" b="1" noProof="0" dirty="0">
                <a:solidFill>
                  <a:srgbClr val="2C3A41"/>
                </a:solidFill>
                <a:latin typeface="Poppins SemiBold" pitchFamily="2" charset="77"/>
                <a:cs typeface="Poppins SemiBold" pitchFamily="2" charset="77"/>
              </a:rPr>
            </a:br>
            <a:r>
              <a:rPr lang="en-GB" sz="900" noProof="0" dirty="0"/>
              <a:t>In close collaboration with OK, Trifork implemented </a:t>
            </a:r>
            <a:r>
              <a:rPr lang="en-GB" sz="900" b="1" noProof="0" dirty="0"/>
              <a:t>AI-Mail Assist</a:t>
            </a:r>
            <a:r>
              <a:rPr lang="en-GB" sz="900" noProof="0" dirty="0"/>
              <a:t>, an intelligent assistant that helps match incoming email inquiries with relevant knowledge and generates response drafts automatically. This AI solution enables customer service representatives to focus on complex and value-creating inquiries, while repetitive questions are handled more efficiently.</a:t>
            </a:r>
          </a:p>
          <a:p>
            <a:pPr marL="0" indent="0">
              <a:lnSpc>
                <a:spcPct val="130000"/>
              </a:lnSpc>
              <a:spcBef>
                <a:spcPts val="800"/>
              </a:spcBef>
              <a:buNone/>
            </a:pPr>
            <a:r>
              <a:rPr lang="en-GB" sz="1000" b="1" noProof="0" dirty="0">
                <a:solidFill>
                  <a:srgbClr val="2C3A41"/>
                </a:solidFill>
                <a:latin typeface="Poppins SemiBold" pitchFamily="2" charset="77"/>
                <a:cs typeface="Poppins SemiBold" pitchFamily="2" charset="77"/>
              </a:rPr>
              <a:t>50% Less Manual Work</a:t>
            </a:r>
          </a:p>
          <a:p>
            <a:pPr marL="0" indent="0">
              <a:lnSpc>
                <a:spcPct val="130000"/>
              </a:lnSpc>
              <a:spcBef>
                <a:spcPts val="400"/>
              </a:spcBef>
              <a:buNone/>
            </a:pPr>
            <a:r>
              <a:rPr lang="en-GB" sz="900" noProof="0" dirty="0"/>
              <a:t>AI-Mail Assist now handles a large share of customer inquiries—over 50% of email responses can be sent with little or no manual customization. The result is faster response times, higher employee satisfaction, and more time for advisory and sales efforts. Trifork </a:t>
            </a:r>
            <a:r>
              <a:rPr lang="en-GB" sz="900" dirty="0"/>
              <a:t>continues to support OK in shaping business knowledge for future AI enhancements.</a:t>
            </a:r>
            <a:endParaRPr lang="en-GB" sz="800" dirty="0"/>
          </a:p>
        </p:txBody>
      </p:sp>
      <p:pic>
        <p:nvPicPr>
          <p:cNvPr id="17" name="Picture Placeholder 16">
            <a:extLst>
              <a:ext uri="{FF2B5EF4-FFF2-40B4-BE49-F238E27FC236}">
                <a16:creationId xmlns:a16="http://schemas.microsoft.com/office/drawing/2014/main" id="{FB144E3F-8D7A-315E-19BD-0E5A6FA3985A}"/>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7250400" y="406800"/>
            <a:ext cx="4532400" cy="6044400"/>
          </a:xfrm>
        </p:spPr>
      </p:pic>
      <p:pic>
        <p:nvPicPr>
          <p:cNvPr id="6" name="Grafik 5">
            <a:extLst>
              <a:ext uri="{FF2B5EF4-FFF2-40B4-BE49-F238E27FC236}">
                <a16:creationId xmlns:a16="http://schemas.microsoft.com/office/drawing/2014/main" id="{4AFFED3D-31A3-51BA-6C80-9B3B562709E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09200" y="291011"/>
            <a:ext cx="560267" cy="231577"/>
          </a:xfrm>
          <a:prstGeom prst="rect">
            <a:avLst/>
          </a:prstGeom>
        </p:spPr>
      </p:pic>
    </p:spTree>
    <p:extLst>
      <p:ext uri="{BB962C8B-B14F-4D97-AF65-F5344CB8AC3E}">
        <p14:creationId xmlns:p14="http://schemas.microsoft.com/office/powerpoint/2010/main" val="3053491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A9B77-504D-70C8-B470-C4A8670B44BB}"/>
              </a:ext>
            </a:extLst>
          </p:cNvPr>
          <p:cNvSpPr>
            <a:spLocks noGrp="1"/>
          </p:cNvSpPr>
          <p:nvPr>
            <p:ph type="title"/>
          </p:nvPr>
        </p:nvSpPr>
        <p:spPr>
          <a:xfrm>
            <a:off x="911225" y="1022613"/>
            <a:ext cx="3567289" cy="644578"/>
          </a:xfrm>
        </p:spPr>
        <p:txBody>
          <a:bodyPr>
            <a:normAutofit/>
          </a:bodyPr>
          <a:lstStyle/>
          <a:p>
            <a:r>
              <a:rPr lang="en-GB" dirty="0">
                <a:solidFill>
                  <a:schemeClr val="bg1"/>
                </a:solidFill>
              </a:rPr>
              <a:t>AI challenges</a:t>
            </a:r>
          </a:p>
        </p:txBody>
      </p:sp>
      <p:pic>
        <p:nvPicPr>
          <p:cNvPr id="9" name="Graphic 8">
            <a:extLst>
              <a:ext uri="{FF2B5EF4-FFF2-40B4-BE49-F238E27FC236}">
                <a16:creationId xmlns:a16="http://schemas.microsoft.com/office/drawing/2014/main" id="{7E6EF78C-6222-1C71-08C2-B8BCC56931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3155" y="358838"/>
            <a:ext cx="1287780" cy="274320"/>
          </a:xfrm>
          <a:prstGeom prst="rect">
            <a:avLst/>
          </a:prstGeom>
        </p:spPr>
      </p:pic>
    </p:spTree>
    <p:extLst>
      <p:ext uri="{BB962C8B-B14F-4D97-AF65-F5344CB8AC3E}">
        <p14:creationId xmlns:p14="http://schemas.microsoft.com/office/powerpoint/2010/main" val="2207535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70B11-0A9F-27A4-3460-8F1F91478D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33CCA5-D65A-BE7C-9B1F-9143C73FBBFC}"/>
              </a:ext>
            </a:extLst>
          </p:cNvPr>
          <p:cNvSpPr>
            <a:spLocks noGrp="1"/>
          </p:cNvSpPr>
          <p:nvPr>
            <p:ph type="title"/>
          </p:nvPr>
        </p:nvSpPr>
        <p:spPr/>
        <p:txBody>
          <a:bodyPr/>
          <a:lstStyle/>
          <a:p>
            <a:r>
              <a:rPr lang="en-GB" dirty="0"/>
              <a:t>Features in Corax AI</a:t>
            </a:r>
          </a:p>
        </p:txBody>
      </p:sp>
      <p:sp>
        <p:nvSpPr>
          <p:cNvPr id="4" name="Content Placeholder 3">
            <a:extLst>
              <a:ext uri="{FF2B5EF4-FFF2-40B4-BE49-F238E27FC236}">
                <a16:creationId xmlns:a16="http://schemas.microsoft.com/office/drawing/2014/main" id="{419C7A30-A570-B64A-BABB-37510070CBC8}"/>
              </a:ext>
            </a:extLst>
          </p:cNvPr>
          <p:cNvSpPr>
            <a:spLocks noGrp="1"/>
          </p:cNvSpPr>
          <p:nvPr>
            <p:ph idx="1"/>
          </p:nvPr>
        </p:nvSpPr>
        <p:spPr>
          <a:xfrm>
            <a:off x="1358300" y="1846799"/>
            <a:ext cx="4928400" cy="4845133"/>
          </a:xfrm>
        </p:spPr>
        <p:txBody>
          <a:bodyPr>
            <a:normAutofit fontScale="55000" lnSpcReduction="20000"/>
          </a:bodyPr>
          <a:lstStyle/>
          <a:p>
            <a:pPr marL="0" indent="0">
              <a:buNone/>
            </a:pPr>
            <a:r>
              <a:rPr lang="en-GB" b="1" spc="150" dirty="0">
                <a:solidFill>
                  <a:schemeClr val="accent1">
                    <a:alpha val="80000"/>
                  </a:schemeClr>
                </a:solidFill>
                <a:latin typeface="Poppins SemiBold" pitchFamily="2" charset="77"/>
                <a:cs typeface="Poppins SemiBold" pitchFamily="2" charset="77"/>
              </a:rPr>
              <a:t>BUILD YOUR AI capabilities</a:t>
            </a:r>
          </a:p>
          <a:p>
            <a:pPr marL="0" indent="0">
              <a:buNone/>
            </a:pPr>
            <a:r>
              <a:rPr lang="en-GB" sz="1900" b="1" dirty="0">
                <a:solidFill>
                  <a:srgbClr val="2C3A41"/>
                </a:solidFill>
                <a:latin typeface="Poppins SemiBold" pitchFamily="2" charset="77"/>
                <a:cs typeface="Poppins SemiBold" pitchFamily="2" charset="77"/>
              </a:rPr>
              <a:t>Build your AI capabilities</a:t>
            </a:r>
            <a:endParaRPr lang="en-GB" sz="1900" dirty="0"/>
          </a:p>
          <a:p>
            <a:pPr marL="0" indent="0">
              <a:buNone/>
            </a:pPr>
            <a:r>
              <a:rPr lang="en-US" sz="1900" dirty="0"/>
              <a:t>Create, configure and maintain AI capabilities for specific purposes.  </a:t>
            </a:r>
            <a:br>
              <a:rPr lang="en-US" sz="1900" dirty="0"/>
            </a:br>
            <a:endParaRPr lang="en-US" sz="1900" dirty="0"/>
          </a:p>
          <a:p>
            <a:pPr marL="0" indent="0">
              <a:buNone/>
            </a:pPr>
            <a:r>
              <a:rPr lang="en-GB" sz="1900" b="1" dirty="0">
                <a:solidFill>
                  <a:srgbClr val="2C3A41"/>
                </a:solidFill>
                <a:latin typeface="Poppins SemiBold" pitchFamily="2" charset="77"/>
                <a:cs typeface="Poppins SemiBold" pitchFamily="2" charset="77"/>
              </a:rPr>
              <a:t>Build a custom knowledge library</a:t>
            </a:r>
          </a:p>
          <a:p>
            <a:pPr marL="0" indent="0">
              <a:buNone/>
            </a:pPr>
            <a:r>
              <a:rPr lang="en-US" sz="1900" dirty="0"/>
              <a:t>Create knowledge collections with company guidelines, documentation, and other essential information for AI-assisted tasks.</a:t>
            </a:r>
          </a:p>
          <a:p>
            <a:pPr marL="0" indent="0">
              <a:buNone/>
            </a:pPr>
            <a:r>
              <a:rPr lang="en-GB" sz="1900" b="1" dirty="0">
                <a:solidFill>
                  <a:srgbClr val="2C3A41"/>
                </a:solidFill>
                <a:latin typeface="Poppins SemiBold" pitchFamily="2" charset="77"/>
                <a:cs typeface="Poppins SemiBold" pitchFamily="2" charset="77"/>
              </a:rPr>
              <a:t>Multimodal</a:t>
            </a:r>
          </a:p>
          <a:p>
            <a:pPr marL="0" indent="0">
              <a:buNone/>
            </a:pPr>
            <a:r>
              <a:rPr lang="en-US" sz="1900" dirty="0"/>
              <a:t>Supports various file formats, including images, PDFs, and structured data outputs. More formats, such as audio, are already planned.</a:t>
            </a:r>
          </a:p>
          <a:p>
            <a:pPr marL="0" indent="0">
              <a:buNone/>
            </a:pPr>
            <a:r>
              <a:rPr lang="en-GB" sz="1900" b="1" dirty="0">
                <a:solidFill>
                  <a:srgbClr val="2C3A41"/>
                </a:solidFill>
                <a:latin typeface="Poppins SemiBold" pitchFamily="2" charset="77"/>
                <a:cs typeface="Poppins SemiBold" pitchFamily="2" charset="77"/>
              </a:rPr>
              <a:t>Evaluate your AI</a:t>
            </a:r>
          </a:p>
          <a:p>
            <a:pPr marL="0" indent="0">
              <a:buNone/>
            </a:pPr>
            <a:r>
              <a:rPr lang="en-US" sz="1900" dirty="0"/>
              <a:t>Provides tools to assess and refine AI performance to prevent errors and improve accuracy.</a:t>
            </a:r>
          </a:p>
          <a:p>
            <a:pPr marL="0" indent="0">
              <a:buNone/>
            </a:pPr>
            <a:r>
              <a:rPr lang="en-GB" sz="1900" b="1" dirty="0">
                <a:solidFill>
                  <a:srgbClr val="2C3A41"/>
                </a:solidFill>
                <a:latin typeface="Poppins SemiBold" pitchFamily="2" charset="77"/>
                <a:cs typeface="Poppins SemiBold" pitchFamily="2" charset="77"/>
              </a:rPr>
              <a:t>Gain insights into which capabilities are most utilized</a:t>
            </a:r>
          </a:p>
          <a:p>
            <a:pPr marL="0" indent="0">
              <a:buNone/>
            </a:pPr>
            <a:r>
              <a:rPr lang="en-US" sz="1900" dirty="0"/>
              <a:t>Provides insights into each capability’s input and output through </a:t>
            </a:r>
            <a:r>
              <a:rPr lang="en-US" sz="1900" dirty="0" err="1"/>
              <a:t>Langfuse</a:t>
            </a:r>
            <a:r>
              <a:rPr lang="en-US" sz="1900" dirty="0"/>
              <a:t>.</a:t>
            </a:r>
          </a:p>
        </p:txBody>
      </p:sp>
      <p:sp>
        <p:nvSpPr>
          <p:cNvPr id="8" name="Content Placeholder 3">
            <a:extLst>
              <a:ext uri="{FF2B5EF4-FFF2-40B4-BE49-F238E27FC236}">
                <a16:creationId xmlns:a16="http://schemas.microsoft.com/office/drawing/2014/main" id="{92CD15B6-E8F9-A7A9-E3BA-6EB43C644BCD}"/>
              </a:ext>
            </a:extLst>
          </p:cNvPr>
          <p:cNvSpPr txBox="1">
            <a:spLocks/>
          </p:cNvSpPr>
          <p:nvPr/>
        </p:nvSpPr>
        <p:spPr>
          <a:xfrm>
            <a:off x="6794302" y="1846800"/>
            <a:ext cx="4928400" cy="4734420"/>
          </a:xfrm>
          <a:prstGeom prst="rect">
            <a:avLst/>
          </a:prstGeom>
        </p:spPr>
        <p:txBody>
          <a:bodyPr vert="horz" lIns="0" tIns="0" rIns="0" bIns="0" rtlCol="0">
            <a:normAutofit fontScale="62500" lnSpcReduction="20000"/>
          </a:bodyPr>
          <a:lstStyle>
            <a:lvl1pPr marL="493689" indent="-493689" algn="l" defTabSz="914355" rtl="0" eaLnBrk="1" latinLnBrk="0" hangingPunct="1">
              <a:lnSpc>
                <a:spcPct val="150000"/>
              </a:lnSpc>
              <a:spcBef>
                <a:spcPts val="10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GB" sz="1300" b="1" i="0" u="none" strike="noStrike" kern="1200" cap="none" spc="150" normalizeH="0" baseline="0" noProof="0" dirty="0">
                <a:ln>
                  <a:noFill/>
                </a:ln>
                <a:solidFill>
                  <a:srgbClr val="FF6600">
                    <a:alpha val="80000"/>
                  </a:srgbClr>
                </a:solidFill>
                <a:effectLst/>
                <a:uLnTx/>
                <a:uFillTx/>
                <a:latin typeface="Poppins SemiBold" pitchFamily="2" charset="77"/>
                <a:ea typeface="+mn-ea"/>
                <a:cs typeface="Poppins SemiBold" pitchFamily="2" charset="77"/>
              </a:rPr>
              <a:t>INTEGRATION &amp; SECURITY</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GB" sz="16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API first ensuring seamless integration</a:t>
            </a:r>
            <a:endParaRPr kumimoji="0" lang="en-GB"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endParaRP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US"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Serves as a layer between AI systems and existing workflows, enabling easy configuration, deployment, and monitoring.</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GB" sz="16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Scalability &amp; Security (AD integration, active directory, ENTRA)</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US"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Designed to be scalable, secure, and cost-effective, facilitating the transition of AI from data science to real-world applications.</a:t>
            </a:r>
            <a:endParaRPr kumimoji="0" lang="en-GB"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endParaRP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GB" sz="15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ML Ops &amp; Dashboards</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US"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Integrates with DevOps tools for monitoring calls, latency, costs, and load balancing. Includes security features to protect against prompt injection, detect data leakage, and moderate content.</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GB" sz="16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Model Deployment so you can use any AI model</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US"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Work with any AI model, whether cloud-based or on-premise, giving full flexibility over AI infrastructure.</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GB" sz="16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Collaborate with others</a:t>
            </a:r>
          </a:p>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US"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Export and import capabilities so collaboration across your</a:t>
            </a:r>
            <a:br>
              <a:rPr kumimoji="0" lang="en-US"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br>
            <a:r>
              <a:rPr kumimoji="0" lang="en-US" sz="16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organization is easier.</a:t>
            </a:r>
          </a:p>
        </p:txBody>
      </p:sp>
      <p:pic>
        <p:nvPicPr>
          <p:cNvPr id="26" name="Billede 25">
            <a:extLst>
              <a:ext uri="{FF2B5EF4-FFF2-40B4-BE49-F238E27FC236}">
                <a16:creationId xmlns:a16="http://schemas.microsoft.com/office/drawing/2014/main" id="{E44A8A57-7A0A-E520-C768-2B536D6BF474}"/>
              </a:ext>
            </a:extLst>
          </p:cNvPr>
          <p:cNvPicPr>
            <a:picLocks noChangeAspect="1"/>
          </p:cNvPicPr>
          <p:nvPr/>
        </p:nvPicPr>
        <p:blipFill>
          <a:blip r:embed="rId3"/>
          <a:srcRect/>
          <a:stretch/>
        </p:blipFill>
        <p:spPr>
          <a:xfrm>
            <a:off x="870769" y="4704753"/>
            <a:ext cx="348029" cy="348029"/>
          </a:xfrm>
          <a:prstGeom prst="rect">
            <a:avLst/>
          </a:prstGeom>
        </p:spPr>
      </p:pic>
      <p:pic>
        <p:nvPicPr>
          <p:cNvPr id="28" name="Billede 27">
            <a:extLst>
              <a:ext uri="{FF2B5EF4-FFF2-40B4-BE49-F238E27FC236}">
                <a16:creationId xmlns:a16="http://schemas.microsoft.com/office/drawing/2014/main" id="{5E37F4F9-CC61-FF7D-C301-52C7D8F146F5}"/>
              </a:ext>
            </a:extLst>
          </p:cNvPr>
          <p:cNvPicPr>
            <a:picLocks noChangeAspect="1"/>
          </p:cNvPicPr>
          <p:nvPr/>
        </p:nvPicPr>
        <p:blipFill>
          <a:blip r:embed="rId4"/>
          <a:srcRect/>
          <a:stretch/>
        </p:blipFill>
        <p:spPr>
          <a:xfrm>
            <a:off x="870769" y="5589874"/>
            <a:ext cx="348029" cy="348029"/>
          </a:xfrm>
          <a:prstGeom prst="rect">
            <a:avLst/>
          </a:prstGeom>
        </p:spPr>
      </p:pic>
      <p:pic>
        <p:nvPicPr>
          <p:cNvPr id="30" name="Billede 29">
            <a:extLst>
              <a:ext uri="{FF2B5EF4-FFF2-40B4-BE49-F238E27FC236}">
                <a16:creationId xmlns:a16="http://schemas.microsoft.com/office/drawing/2014/main" id="{482EF18D-3028-186F-D340-0E61BA2719D8}"/>
              </a:ext>
            </a:extLst>
          </p:cNvPr>
          <p:cNvPicPr>
            <a:picLocks noChangeAspect="1"/>
          </p:cNvPicPr>
          <p:nvPr/>
        </p:nvPicPr>
        <p:blipFill>
          <a:blip r:embed="rId5"/>
          <a:srcRect/>
          <a:stretch/>
        </p:blipFill>
        <p:spPr>
          <a:xfrm>
            <a:off x="870770" y="3013418"/>
            <a:ext cx="368502" cy="368502"/>
          </a:xfrm>
          <a:prstGeom prst="rect">
            <a:avLst/>
          </a:prstGeom>
        </p:spPr>
      </p:pic>
      <p:pic>
        <p:nvPicPr>
          <p:cNvPr id="32" name="Billede 31">
            <a:extLst>
              <a:ext uri="{FF2B5EF4-FFF2-40B4-BE49-F238E27FC236}">
                <a16:creationId xmlns:a16="http://schemas.microsoft.com/office/drawing/2014/main" id="{E0DB3333-392C-CE69-560B-B17C3DBC9523}"/>
              </a:ext>
            </a:extLst>
          </p:cNvPr>
          <p:cNvPicPr>
            <a:picLocks noChangeAspect="1"/>
          </p:cNvPicPr>
          <p:nvPr/>
        </p:nvPicPr>
        <p:blipFill>
          <a:blip r:embed="rId6"/>
          <a:srcRect/>
          <a:stretch/>
        </p:blipFill>
        <p:spPr>
          <a:xfrm>
            <a:off x="870769" y="3869158"/>
            <a:ext cx="368502" cy="368502"/>
          </a:xfrm>
          <a:prstGeom prst="rect">
            <a:avLst/>
          </a:prstGeom>
        </p:spPr>
      </p:pic>
      <p:pic>
        <p:nvPicPr>
          <p:cNvPr id="52" name="Picture 127">
            <a:extLst>
              <a:ext uri="{FF2B5EF4-FFF2-40B4-BE49-F238E27FC236}">
                <a16:creationId xmlns:a16="http://schemas.microsoft.com/office/drawing/2014/main" id="{72C033B5-21A3-1D65-DB7E-C1ED383A0AC2}"/>
              </a:ext>
            </a:extLst>
          </p:cNvPr>
          <p:cNvPicPr>
            <a:picLocks noChangeAspect="1"/>
          </p:cNvPicPr>
          <p:nvPr/>
        </p:nvPicPr>
        <p:blipFill>
          <a:blip r:embed="rId7"/>
          <a:srcRect/>
          <a:stretch/>
        </p:blipFill>
        <p:spPr>
          <a:xfrm>
            <a:off x="6388100" y="2988842"/>
            <a:ext cx="304800" cy="304800"/>
          </a:xfrm>
          <a:prstGeom prst="rect">
            <a:avLst/>
          </a:prstGeom>
        </p:spPr>
      </p:pic>
      <p:pic>
        <p:nvPicPr>
          <p:cNvPr id="5" name="Billede 4">
            <a:extLst>
              <a:ext uri="{FF2B5EF4-FFF2-40B4-BE49-F238E27FC236}">
                <a16:creationId xmlns:a16="http://schemas.microsoft.com/office/drawing/2014/main" id="{AEF6CCC7-C7EB-EA7E-E24B-FA9CF7501A50}"/>
              </a:ext>
            </a:extLst>
          </p:cNvPr>
          <p:cNvPicPr>
            <a:picLocks noChangeAspect="1"/>
          </p:cNvPicPr>
          <p:nvPr/>
        </p:nvPicPr>
        <p:blipFill>
          <a:blip r:embed="rId8"/>
          <a:stretch>
            <a:fillRect/>
          </a:stretch>
        </p:blipFill>
        <p:spPr>
          <a:xfrm>
            <a:off x="6376788" y="5686134"/>
            <a:ext cx="304800" cy="304800"/>
          </a:xfrm>
          <a:prstGeom prst="rect">
            <a:avLst/>
          </a:prstGeom>
        </p:spPr>
      </p:pic>
      <p:pic>
        <p:nvPicPr>
          <p:cNvPr id="7" name="Billede 6">
            <a:extLst>
              <a:ext uri="{FF2B5EF4-FFF2-40B4-BE49-F238E27FC236}">
                <a16:creationId xmlns:a16="http://schemas.microsoft.com/office/drawing/2014/main" id="{A3426FF8-D4C1-387E-B578-A86A91A4A4EE}"/>
              </a:ext>
            </a:extLst>
          </p:cNvPr>
          <p:cNvPicPr>
            <a:picLocks noChangeAspect="1"/>
          </p:cNvPicPr>
          <p:nvPr/>
        </p:nvPicPr>
        <p:blipFill>
          <a:blip r:embed="rId9"/>
          <a:stretch>
            <a:fillRect/>
          </a:stretch>
        </p:blipFill>
        <p:spPr>
          <a:xfrm>
            <a:off x="6388100" y="4878767"/>
            <a:ext cx="304800" cy="304800"/>
          </a:xfrm>
          <a:prstGeom prst="rect">
            <a:avLst/>
          </a:prstGeom>
        </p:spPr>
      </p:pic>
      <p:pic>
        <p:nvPicPr>
          <p:cNvPr id="10" name="Billede 9">
            <a:extLst>
              <a:ext uri="{FF2B5EF4-FFF2-40B4-BE49-F238E27FC236}">
                <a16:creationId xmlns:a16="http://schemas.microsoft.com/office/drawing/2014/main" id="{36A403D9-F4C0-9034-2F1F-202BFE75C116}"/>
              </a:ext>
            </a:extLst>
          </p:cNvPr>
          <p:cNvPicPr>
            <a:picLocks noChangeAspect="1"/>
          </p:cNvPicPr>
          <p:nvPr/>
        </p:nvPicPr>
        <p:blipFill>
          <a:blip r:embed="rId10"/>
          <a:srcRect/>
          <a:stretch/>
        </p:blipFill>
        <p:spPr>
          <a:xfrm>
            <a:off x="6388100" y="3811674"/>
            <a:ext cx="304800" cy="304800"/>
          </a:xfrm>
          <a:prstGeom prst="rect">
            <a:avLst/>
          </a:prstGeom>
        </p:spPr>
      </p:pic>
      <p:pic>
        <p:nvPicPr>
          <p:cNvPr id="14" name="Billede 13">
            <a:extLst>
              <a:ext uri="{FF2B5EF4-FFF2-40B4-BE49-F238E27FC236}">
                <a16:creationId xmlns:a16="http://schemas.microsoft.com/office/drawing/2014/main" id="{B66E135D-00B3-7EE0-534C-668AD333ECB1}"/>
              </a:ext>
            </a:extLst>
          </p:cNvPr>
          <p:cNvPicPr>
            <a:picLocks noChangeAspect="1"/>
          </p:cNvPicPr>
          <p:nvPr/>
        </p:nvPicPr>
        <p:blipFill>
          <a:blip r:embed="rId11"/>
          <a:stretch>
            <a:fillRect/>
          </a:stretch>
        </p:blipFill>
        <p:spPr>
          <a:xfrm>
            <a:off x="6362335" y="2140245"/>
            <a:ext cx="330565" cy="330565"/>
          </a:xfrm>
          <a:prstGeom prst="rect">
            <a:avLst/>
          </a:prstGeom>
        </p:spPr>
      </p:pic>
      <p:pic>
        <p:nvPicPr>
          <p:cNvPr id="16" name="Billede 15">
            <a:extLst>
              <a:ext uri="{FF2B5EF4-FFF2-40B4-BE49-F238E27FC236}">
                <a16:creationId xmlns:a16="http://schemas.microsoft.com/office/drawing/2014/main" id="{7A0C12D9-620C-1E92-E36F-CBBAEDA862C3}"/>
              </a:ext>
            </a:extLst>
          </p:cNvPr>
          <p:cNvPicPr>
            <a:picLocks noChangeAspect="1"/>
          </p:cNvPicPr>
          <p:nvPr/>
        </p:nvPicPr>
        <p:blipFill>
          <a:blip r:embed="rId12"/>
          <a:stretch>
            <a:fillRect/>
          </a:stretch>
        </p:blipFill>
        <p:spPr>
          <a:xfrm>
            <a:off x="870771" y="2218722"/>
            <a:ext cx="348028" cy="379101"/>
          </a:xfrm>
          <a:prstGeom prst="rect">
            <a:avLst/>
          </a:prstGeom>
        </p:spPr>
      </p:pic>
      <p:sp>
        <p:nvSpPr>
          <p:cNvPr id="12" name="Text Placeholder 9">
            <a:extLst>
              <a:ext uri="{FF2B5EF4-FFF2-40B4-BE49-F238E27FC236}">
                <a16:creationId xmlns:a16="http://schemas.microsoft.com/office/drawing/2014/main" id="{A9E9247C-D3AB-578B-E93F-C408782316AD}"/>
              </a:ext>
            </a:extLst>
          </p:cNvPr>
          <p:cNvSpPr txBox="1">
            <a:spLocks/>
          </p:cNvSpPr>
          <p:nvPr/>
        </p:nvSpPr>
        <p:spPr>
          <a:xfrm>
            <a:off x="507600" y="446400"/>
            <a:ext cx="5637600" cy="216000"/>
          </a:xfrm>
          <a:prstGeom prst="rect">
            <a:avLst/>
          </a:prstGeom>
        </p:spPr>
        <p:txBody>
          <a:bodyPr vert="horz" lIns="0" tIns="0" rIns="0" bIns="0" rtlCol="0" anchor="ctr">
            <a:normAutofit/>
          </a:bodyPr>
          <a:lstStyle>
            <a:lvl1pPr marL="0" indent="0" algn="l" defTabSz="914355" rtl="0" eaLnBrk="1" latinLnBrk="0" hangingPunct="1">
              <a:lnSpc>
                <a:spcPts val="1200"/>
              </a:lnSpc>
              <a:spcBef>
                <a:spcPts val="1000"/>
              </a:spcBef>
              <a:buClr>
                <a:schemeClr val="accent1"/>
              </a:buClr>
              <a:buFont typeface="System Font Regular"/>
              <a:buNone/>
              <a:tabLst/>
              <a:defRPr sz="1000" b="1" i="0" kern="1200" spc="150" baseline="0">
                <a:solidFill>
                  <a:schemeClr val="accent1"/>
                </a:solidFill>
                <a:latin typeface="Poppins SemiBold" pitchFamily="2" charset="77"/>
                <a:ea typeface="+mn-ea"/>
                <a:cs typeface="Poppins SemiBold" pitchFamily="2" charset="77"/>
              </a:defRPr>
            </a:lvl1pPr>
            <a:lvl2pPr marL="898480" indent="-441303"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CORAX AI</a:t>
            </a:r>
          </a:p>
        </p:txBody>
      </p:sp>
    </p:spTree>
    <p:extLst>
      <p:ext uri="{BB962C8B-B14F-4D97-AF65-F5344CB8AC3E}">
        <p14:creationId xmlns:p14="http://schemas.microsoft.com/office/powerpoint/2010/main" val="2488373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97927-8B87-C6E8-7AA1-2B083AE9D428}"/>
            </a:ext>
          </a:extLst>
        </p:cNvPr>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13" name="Diagram 12">
                <a:extLst>
                  <a:ext uri="{FF2B5EF4-FFF2-40B4-BE49-F238E27FC236}">
                    <a16:creationId xmlns:a16="http://schemas.microsoft.com/office/drawing/2014/main" id="{2833FF9A-72C6-1217-A335-EDA3582223A1}"/>
                  </a:ext>
                </a:extLst>
              </p:cNvPr>
              <p:cNvGraphicFramePr/>
              <p:nvPr/>
            </p:nvGraphicFramePr>
            <p:xfrm>
              <a:off x="1782306" y="235359"/>
              <a:ext cx="8627387" cy="6387281"/>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3" name="Diagram 12">
                <a:extLst>
                  <a:ext uri="{FF2B5EF4-FFF2-40B4-BE49-F238E27FC236}">
                    <a16:creationId xmlns:a16="http://schemas.microsoft.com/office/drawing/2014/main" id="{2833FF9A-72C6-1217-A335-EDA3582223A1}"/>
                  </a:ext>
                </a:extLst>
              </p:cNvPr>
              <p:cNvPicPr>
                <a:picLocks noGrp="1" noRot="1" noChangeAspect="1" noMove="1" noResize="1" noEditPoints="1" noAdjustHandles="1" noChangeArrowheads="1" noChangeShapeType="1"/>
              </p:cNvPicPr>
              <p:nvPr/>
            </p:nvPicPr>
            <p:blipFill>
              <a:blip r:embed="rId3"/>
              <a:stretch>
                <a:fillRect/>
              </a:stretch>
            </p:blipFill>
            <p:spPr>
              <a:xfrm>
                <a:off x="1782306" y="235359"/>
                <a:ext cx="8627387" cy="6387281"/>
              </a:xfrm>
              <a:prstGeom prst="rect">
                <a:avLst/>
              </a:prstGeom>
            </p:spPr>
          </p:pic>
        </mc:Fallback>
      </mc:AlternateContent>
      <p:pic>
        <p:nvPicPr>
          <p:cNvPr id="3" name="Picture 2">
            <a:extLst>
              <a:ext uri="{FF2B5EF4-FFF2-40B4-BE49-F238E27FC236}">
                <a16:creationId xmlns:a16="http://schemas.microsoft.com/office/drawing/2014/main" id="{E47D0458-B538-3C29-CAB5-43B8A6E28817}"/>
              </a:ext>
            </a:extLst>
          </p:cNvPr>
          <p:cNvPicPr>
            <a:picLocks noChangeAspect="1"/>
          </p:cNvPicPr>
          <p:nvPr/>
        </p:nvPicPr>
        <p:blipFill>
          <a:blip r:embed="rId4"/>
          <a:stretch>
            <a:fillRect/>
          </a:stretch>
        </p:blipFill>
        <p:spPr>
          <a:xfrm>
            <a:off x="515938" y="470982"/>
            <a:ext cx="1790690" cy="441831"/>
          </a:xfrm>
          <a:prstGeom prst="rect">
            <a:avLst/>
          </a:prstGeom>
        </p:spPr>
      </p:pic>
      <p:sp>
        <p:nvSpPr>
          <p:cNvPr id="4" name="Oval 3">
            <a:extLst>
              <a:ext uri="{FF2B5EF4-FFF2-40B4-BE49-F238E27FC236}">
                <a16:creationId xmlns:a16="http://schemas.microsoft.com/office/drawing/2014/main" id="{E2D46FF7-A7F8-6205-2999-AEAB7337A061}"/>
              </a:ext>
            </a:extLst>
          </p:cNvPr>
          <p:cNvSpPr/>
          <p:nvPr/>
        </p:nvSpPr>
        <p:spPr>
          <a:xfrm>
            <a:off x="5394529" y="2727529"/>
            <a:ext cx="1402940" cy="1402940"/>
          </a:xfrm>
          <a:prstGeom prst="ellipse">
            <a:avLst/>
          </a:prstGeom>
          <a:solidFill>
            <a:srgbClr val="2C3A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B548171-E329-F59B-3CD0-46E744411A45}"/>
              </a:ext>
            </a:extLst>
          </p:cNvPr>
          <p:cNvPicPr>
            <a:picLocks noChangeAspect="1"/>
          </p:cNvPicPr>
          <p:nvPr/>
        </p:nvPicPr>
        <p:blipFill>
          <a:blip r:embed="rId5"/>
          <a:stretch>
            <a:fillRect/>
          </a:stretch>
        </p:blipFill>
        <p:spPr>
          <a:xfrm>
            <a:off x="5688290" y="3074064"/>
            <a:ext cx="815420" cy="709871"/>
          </a:xfrm>
          <a:prstGeom prst="rect">
            <a:avLst/>
          </a:prstGeom>
        </p:spPr>
      </p:pic>
      <p:sp>
        <p:nvSpPr>
          <p:cNvPr id="10" name="TextBox 9">
            <a:extLst>
              <a:ext uri="{FF2B5EF4-FFF2-40B4-BE49-F238E27FC236}">
                <a16:creationId xmlns:a16="http://schemas.microsoft.com/office/drawing/2014/main" id="{22C4D61B-7AD8-14D5-3101-2DEF6581F1BA}"/>
              </a:ext>
            </a:extLst>
          </p:cNvPr>
          <p:cNvSpPr txBox="1"/>
          <p:nvPr/>
        </p:nvSpPr>
        <p:spPr>
          <a:xfrm>
            <a:off x="12814300" y="1079500"/>
            <a:ext cx="184731" cy="369332"/>
          </a:xfrm>
          <a:prstGeom prst="rect">
            <a:avLst/>
          </a:prstGeom>
          <a:noFill/>
        </p:spPr>
        <p:txBody>
          <a:bodyPr wrap="non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73A0D2D-F591-1BC3-D0B7-206FC638D17E}"/>
              </a:ext>
            </a:extLst>
          </p:cNvPr>
          <p:cNvSpPr txBox="1"/>
          <p:nvPr/>
        </p:nvSpPr>
        <p:spPr>
          <a:xfrm>
            <a:off x="12979400" y="-12700"/>
            <a:ext cx="184731" cy="369332"/>
          </a:xfrm>
          <a:prstGeom prst="rect">
            <a:avLst/>
          </a:prstGeom>
          <a:noFill/>
        </p:spPr>
        <p:txBody>
          <a:bodyPr wrap="non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743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79C7-35D7-4B50-B3F7-DC880541FBFF}"/>
              </a:ext>
            </a:extLst>
          </p:cNvPr>
          <p:cNvSpPr>
            <a:spLocks noGrp="1"/>
          </p:cNvSpPr>
          <p:nvPr>
            <p:ph type="title"/>
          </p:nvPr>
        </p:nvSpPr>
        <p:spPr/>
        <p:txBody>
          <a:bodyPr/>
          <a:lstStyle/>
          <a:p>
            <a:r>
              <a:rPr lang="en-US" dirty="0" err="1"/>
              <a:t>Corax</a:t>
            </a:r>
            <a:r>
              <a:rPr lang="en-US" dirty="0"/>
              <a:t> Product Suite</a:t>
            </a:r>
          </a:p>
        </p:txBody>
      </p:sp>
      <p:sp>
        <p:nvSpPr>
          <p:cNvPr id="11" name="Text Placeholder 10">
            <a:extLst>
              <a:ext uri="{FF2B5EF4-FFF2-40B4-BE49-F238E27FC236}">
                <a16:creationId xmlns:a16="http://schemas.microsoft.com/office/drawing/2014/main" id="{35659390-8B41-42C1-BC5E-D8F084ABEC45}"/>
              </a:ext>
            </a:extLst>
          </p:cNvPr>
          <p:cNvSpPr>
            <a:spLocks noGrp="1"/>
          </p:cNvSpPr>
          <p:nvPr>
            <p:ph type="body" sz="quarter" idx="13"/>
          </p:nvPr>
        </p:nvSpPr>
        <p:spPr/>
        <p:txBody>
          <a:bodyPr/>
          <a:lstStyle/>
          <a:p>
            <a:endParaRPr lang="en-US"/>
          </a:p>
        </p:txBody>
      </p:sp>
      <p:sp>
        <p:nvSpPr>
          <p:cNvPr id="12" name="Content Placeholder 11">
            <a:extLst>
              <a:ext uri="{FF2B5EF4-FFF2-40B4-BE49-F238E27FC236}">
                <a16:creationId xmlns:a16="http://schemas.microsoft.com/office/drawing/2014/main" id="{E073A7D1-0985-43F0-80F0-59E91EEE4D6B}"/>
              </a:ext>
            </a:extLst>
          </p:cNvPr>
          <p:cNvSpPr>
            <a:spLocks noGrp="1"/>
          </p:cNvSpPr>
          <p:nvPr>
            <p:ph idx="14"/>
          </p:nvPr>
        </p:nvSpPr>
        <p:spPr>
          <a:xfrm>
            <a:off x="914400" y="1988275"/>
            <a:ext cx="4928400" cy="4064400"/>
          </a:xfrm>
        </p:spPr>
        <p:txBody>
          <a:bodyPr>
            <a:normAutofit fontScale="92500"/>
          </a:bodyPr>
          <a:lstStyle/>
          <a:p>
            <a:r>
              <a:rPr lang="en-US" b="1" dirty="0" err="1"/>
              <a:t>Corax</a:t>
            </a:r>
            <a:r>
              <a:rPr lang="en-US" b="1" dirty="0"/>
              <a:t> AI – AI Enablement Platform</a:t>
            </a:r>
            <a:br>
              <a:rPr lang="en-US" dirty="0"/>
            </a:br>
            <a:r>
              <a:rPr lang="en-US" dirty="0"/>
              <a:t>Development and deployment of </a:t>
            </a:r>
            <a:r>
              <a:rPr lang="en-US" dirty="0" err="1"/>
              <a:t>GenAI</a:t>
            </a:r>
            <a:r>
              <a:rPr lang="en-US" dirty="0"/>
              <a:t> solutions</a:t>
            </a:r>
          </a:p>
          <a:p>
            <a:r>
              <a:rPr lang="en-US" b="1" dirty="0" err="1"/>
              <a:t>Corax</a:t>
            </a:r>
            <a:r>
              <a:rPr lang="en-US" b="1" dirty="0"/>
              <a:t> Data – Data and Integration Platform</a:t>
            </a:r>
            <a:br>
              <a:rPr lang="en-US" b="1" dirty="0"/>
            </a:br>
            <a:r>
              <a:rPr lang="en-US" dirty="0"/>
              <a:t>Empower organizations to make data-driven decisions across all applications</a:t>
            </a:r>
          </a:p>
          <a:p>
            <a:r>
              <a:rPr lang="en-US" b="1" dirty="0" err="1"/>
              <a:t>Corax</a:t>
            </a:r>
            <a:r>
              <a:rPr lang="en-US" b="1" dirty="0"/>
              <a:t> Vision – Vision AI platform</a:t>
            </a:r>
            <a:br>
              <a:rPr lang="en-US" b="1" dirty="0"/>
            </a:br>
            <a:r>
              <a:rPr lang="en-US" dirty="0"/>
              <a:t>Vision AI platform for solutions like quality control, passenger counts, production and more</a:t>
            </a:r>
            <a:br>
              <a:rPr lang="en-US" b="1" dirty="0"/>
            </a:br>
            <a:endParaRPr lang="en-US" b="1" dirty="0"/>
          </a:p>
        </p:txBody>
      </p:sp>
      <p:sp>
        <p:nvSpPr>
          <p:cNvPr id="13" name="Rounded Rectangle 12">
            <a:extLst>
              <a:ext uri="{FF2B5EF4-FFF2-40B4-BE49-F238E27FC236}">
                <a16:creationId xmlns:a16="http://schemas.microsoft.com/office/drawing/2014/main" id="{6E612A0F-105A-FD2A-1179-837A9CB4DC7E}"/>
              </a:ext>
            </a:extLst>
          </p:cNvPr>
          <p:cNvSpPr/>
          <p:nvPr/>
        </p:nvSpPr>
        <p:spPr>
          <a:xfrm>
            <a:off x="7666086" y="1335600"/>
            <a:ext cx="3611514" cy="3376100"/>
          </a:xfrm>
          <a:prstGeom prst="roundRect">
            <a:avLst>
              <a:gd name="adj" fmla="val 10272"/>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375EA961-4904-DFF8-8C49-76C4086387BB}"/>
              </a:ext>
            </a:extLst>
          </p:cNvPr>
          <p:cNvPicPr>
            <a:picLocks noChangeAspect="1"/>
          </p:cNvPicPr>
          <p:nvPr/>
        </p:nvPicPr>
        <p:blipFill>
          <a:blip r:embed="rId4"/>
          <a:stretch>
            <a:fillRect/>
          </a:stretch>
        </p:blipFill>
        <p:spPr>
          <a:xfrm>
            <a:off x="8542355" y="2176794"/>
            <a:ext cx="1945546" cy="1693712"/>
          </a:xfrm>
          <a:prstGeom prst="rect">
            <a:avLst/>
          </a:prstGeom>
        </p:spPr>
      </p:pic>
      <p:sp>
        <p:nvSpPr>
          <p:cNvPr id="16" name="Rounded Rectangle 15">
            <a:extLst>
              <a:ext uri="{FF2B5EF4-FFF2-40B4-BE49-F238E27FC236}">
                <a16:creationId xmlns:a16="http://schemas.microsoft.com/office/drawing/2014/main" id="{2B4ABDE8-95BB-7278-CD2D-40AAC37458EB}"/>
              </a:ext>
            </a:extLst>
          </p:cNvPr>
          <p:cNvSpPr/>
          <p:nvPr/>
        </p:nvSpPr>
        <p:spPr>
          <a:xfrm>
            <a:off x="7666086" y="4994142"/>
            <a:ext cx="1130185" cy="1056515"/>
          </a:xfrm>
          <a:prstGeom prst="roundRect">
            <a:avLst>
              <a:gd name="adj" fmla="val 15796"/>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Corax</a:t>
            </a:r>
            <a:b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br>
            <a: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AI</a:t>
            </a:r>
          </a:p>
        </p:txBody>
      </p:sp>
      <p:sp>
        <p:nvSpPr>
          <p:cNvPr id="17" name="Rounded Rectangle 16">
            <a:extLst>
              <a:ext uri="{FF2B5EF4-FFF2-40B4-BE49-F238E27FC236}">
                <a16:creationId xmlns:a16="http://schemas.microsoft.com/office/drawing/2014/main" id="{31F4E8A2-D211-A7BB-6D20-D22628D0C890}"/>
              </a:ext>
            </a:extLst>
          </p:cNvPr>
          <p:cNvSpPr/>
          <p:nvPr/>
        </p:nvSpPr>
        <p:spPr>
          <a:xfrm>
            <a:off x="8906750" y="5011658"/>
            <a:ext cx="1130185" cy="1056515"/>
          </a:xfrm>
          <a:prstGeom prst="roundRect">
            <a:avLst>
              <a:gd name="adj" fmla="val 15796"/>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Corax</a:t>
            </a:r>
            <a:b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br>
            <a: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Data</a:t>
            </a:r>
          </a:p>
        </p:txBody>
      </p:sp>
      <p:sp>
        <p:nvSpPr>
          <p:cNvPr id="18" name="Rounded Rectangle 17">
            <a:extLst>
              <a:ext uri="{FF2B5EF4-FFF2-40B4-BE49-F238E27FC236}">
                <a16:creationId xmlns:a16="http://schemas.microsoft.com/office/drawing/2014/main" id="{2E939213-089F-A052-5652-64502AC97C3D}"/>
              </a:ext>
            </a:extLst>
          </p:cNvPr>
          <p:cNvSpPr/>
          <p:nvPr/>
        </p:nvSpPr>
        <p:spPr>
          <a:xfrm>
            <a:off x="10147415" y="5011657"/>
            <a:ext cx="1130185" cy="1056515"/>
          </a:xfrm>
          <a:prstGeom prst="roundRect">
            <a:avLst>
              <a:gd name="adj" fmla="val 15796"/>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Corax</a:t>
            </a:r>
            <a:b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br>
            <a:r>
              <a:rPr kumimoji="0" lang="en-DK" sz="1800" b="0" i="0" u="none" strike="noStrike" kern="1200" cap="none" spc="0" normalizeH="0" baseline="0" noProof="0" dirty="0">
                <a:ln>
                  <a:noFill/>
                </a:ln>
                <a:solidFill>
                  <a:srgbClr val="FFFFFF"/>
                </a:solidFill>
                <a:effectLst/>
                <a:uLnTx/>
                <a:uFillTx/>
                <a:latin typeface="Poppins" pitchFamily="2" charset="77"/>
                <a:ea typeface="+mn-ea"/>
                <a:cs typeface="Poppins" pitchFamily="2" charset="77"/>
              </a:rPr>
              <a:t>Vision</a:t>
            </a:r>
          </a:p>
        </p:txBody>
      </p:sp>
    </p:spTree>
    <p:extLst>
      <p:ext uri="{BB962C8B-B14F-4D97-AF65-F5344CB8AC3E}">
        <p14:creationId xmlns:p14="http://schemas.microsoft.com/office/powerpoint/2010/main" val="4120058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713BAB-BECA-4A60-A88B-27510172A42C}"/>
              </a:ext>
            </a:extLst>
          </p:cNvPr>
          <p:cNvSpPr>
            <a:spLocks noGrp="1"/>
          </p:cNvSpPr>
          <p:nvPr>
            <p:ph type="ctrTitle"/>
          </p:nvPr>
        </p:nvSpPr>
        <p:spPr>
          <a:xfrm>
            <a:off x="0" y="1472400"/>
            <a:ext cx="12192000" cy="3531600"/>
          </a:xfrm>
        </p:spPr>
        <p:txBody>
          <a:bodyPr>
            <a:normAutofit/>
          </a:bodyPr>
          <a:lstStyle/>
          <a:p>
            <a:pPr algn="ctr"/>
            <a:r>
              <a:rPr lang="da-DK" sz="5000" dirty="0" err="1"/>
              <a:t>Corax</a:t>
            </a:r>
            <a:r>
              <a:rPr lang="da-DK" sz="5000" dirty="0"/>
              <a:t> &amp; Workflow demo</a:t>
            </a:r>
            <a:endParaRPr lang="en-US" sz="5000" dirty="0"/>
          </a:p>
        </p:txBody>
      </p:sp>
    </p:spTree>
    <p:extLst>
      <p:ext uri="{BB962C8B-B14F-4D97-AF65-F5344CB8AC3E}">
        <p14:creationId xmlns:p14="http://schemas.microsoft.com/office/powerpoint/2010/main" val="520141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473ED2A-5502-316F-6F39-31E582C23B5B}"/>
              </a:ext>
            </a:extLst>
          </p:cNvPr>
          <p:cNvGrpSpPr/>
          <p:nvPr/>
        </p:nvGrpSpPr>
        <p:grpSpPr>
          <a:xfrm>
            <a:off x="6224144" y="864411"/>
            <a:ext cx="5455506" cy="3227206"/>
            <a:chOff x="6224144" y="446400"/>
            <a:chExt cx="5455506" cy="3227206"/>
          </a:xfrm>
        </p:grpSpPr>
        <p:sp>
          <p:nvSpPr>
            <p:cNvPr id="15" name="Rounded Rectangle 14">
              <a:extLst>
                <a:ext uri="{FF2B5EF4-FFF2-40B4-BE49-F238E27FC236}">
                  <a16:creationId xmlns:a16="http://schemas.microsoft.com/office/drawing/2014/main" id="{47D2696C-9185-BEEC-3B5E-C2EABB91AF7F}"/>
                </a:ext>
              </a:extLst>
            </p:cNvPr>
            <p:cNvSpPr/>
            <p:nvPr/>
          </p:nvSpPr>
          <p:spPr>
            <a:xfrm>
              <a:off x="6224144" y="446400"/>
              <a:ext cx="5455506" cy="3227206"/>
            </a:xfrm>
            <a:prstGeom prst="roundRect">
              <a:avLst>
                <a:gd name="adj" fmla="val 6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B6A4D65-86C2-D14A-E727-AB76E7DCF7FC}"/>
                </a:ext>
              </a:extLst>
            </p:cNvPr>
            <p:cNvPicPr>
              <a:picLocks noChangeAspect="1"/>
            </p:cNvPicPr>
            <p:nvPr/>
          </p:nvPicPr>
          <p:blipFill rotWithShape="1">
            <a:blip r:embed="rId3"/>
            <a:srcRect t="3582" r="4007" b="53787"/>
            <a:stretch/>
          </p:blipFill>
          <p:spPr>
            <a:xfrm>
              <a:off x="6224144" y="531813"/>
              <a:ext cx="5327361" cy="3056380"/>
            </a:xfrm>
            <a:prstGeom prst="roundRect">
              <a:avLst>
                <a:gd name="adj" fmla="val 7546"/>
              </a:avLst>
            </a:prstGeom>
          </p:spPr>
        </p:pic>
      </p:grpSp>
      <p:grpSp>
        <p:nvGrpSpPr>
          <p:cNvPr id="4" name="Group 3">
            <a:extLst>
              <a:ext uri="{FF2B5EF4-FFF2-40B4-BE49-F238E27FC236}">
                <a16:creationId xmlns:a16="http://schemas.microsoft.com/office/drawing/2014/main" id="{96159270-A9AD-19DA-959B-BA0D4D1150F2}"/>
              </a:ext>
            </a:extLst>
          </p:cNvPr>
          <p:cNvGrpSpPr/>
          <p:nvPr/>
        </p:nvGrpSpPr>
        <p:grpSpPr>
          <a:xfrm>
            <a:off x="8439209" y="2549016"/>
            <a:ext cx="3082560" cy="3399718"/>
            <a:chOff x="8439209" y="2681415"/>
            <a:chExt cx="3082560" cy="3399718"/>
          </a:xfrm>
        </p:grpSpPr>
        <p:sp>
          <p:nvSpPr>
            <p:cNvPr id="17" name="Rounded Rectangle 16">
              <a:extLst>
                <a:ext uri="{FF2B5EF4-FFF2-40B4-BE49-F238E27FC236}">
                  <a16:creationId xmlns:a16="http://schemas.microsoft.com/office/drawing/2014/main" id="{93D2E58F-1571-BED0-FAD5-12153F5CDCB7}"/>
                </a:ext>
              </a:extLst>
            </p:cNvPr>
            <p:cNvSpPr/>
            <p:nvPr/>
          </p:nvSpPr>
          <p:spPr>
            <a:xfrm>
              <a:off x="8439209" y="2681415"/>
              <a:ext cx="3082560" cy="3399718"/>
            </a:xfrm>
            <a:prstGeom prst="roundRect">
              <a:avLst>
                <a:gd name="adj" fmla="val 5328"/>
              </a:avLst>
            </a:prstGeom>
            <a:solidFill>
              <a:schemeClr val="bg1"/>
            </a:solidFill>
            <a:ln>
              <a:noFill/>
            </a:ln>
            <a:effectLst>
              <a:outerShdw blurRad="824388" dist="147695" dir="5400000" algn="ctr" rotWithShape="0">
                <a:schemeClr val="accent3">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26AF513-D0E6-32A7-D357-7011C8078187}"/>
                </a:ext>
              </a:extLst>
            </p:cNvPr>
            <p:cNvPicPr>
              <a:picLocks noChangeAspect="1"/>
            </p:cNvPicPr>
            <p:nvPr/>
          </p:nvPicPr>
          <p:blipFill rotWithShape="1">
            <a:blip r:embed="rId4"/>
            <a:srcRect l="13933" r="6971"/>
            <a:stretch/>
          </p:blipFill>
          <p:spPr>
            <a:xfrm>
              <a:off x="8601641" y="2837433"/>
              <a:ext cx="2761119" cy="3029613"/>
            </a:xfrm>
            <a:prstGeom prst="rect">
              <a:avLst/>
            </a:prstGeom>
          </p:spPr>
        </p:pic>
      </p:grpSp>
      <p:sp>
        <p:nvSpPr>
          <p:cNvPr id="11" name="TextBox 10">
            <a:extLst>
              <a:ext uri="{FF2B5EF4-FFF2-40B4-BE49-F238E27FC236}">
                <a16:creationId xmlns:a16="http://schemas.microsoft.com/office/drawing/2014/main" id="{CDB4BACB-9F56-C650-B00A-024F3BA7532A}"/>
              </a:ext>
            </a:extLst>
          </p:cNvPr>
          <p:cNvSpPr txBox="1"/>
          <p:nvPr/>
        </p:nvSpPr>
        <p:spPr>
          <a:xfrm>
            <a:off x="802739" y="987650"/>
            <a:ext cx="5165118" cy="1938992"/>
          </a:xfrm>
          <a:prstGeom prst="rect">
            <a:avLst/>
          </a:prstGeom>
          <a:noFill/>
        </p:spPr>
        <p:txBody>
          <a:bodyPr wrap="squar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Demo:</a:t>
            </a:r>
            <a:br>
              <a:rPr kumimoji="0" lang="da-DK" sz="40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br>
            <a:r>
              <a:rPr kumimoji="0" lang="da-DK" sz="40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Building a meeting summary workflow</a:t>
            </a:r>
          </a:p>
        </p:txBody>
      </p:sp>
      <p:sp>
        <p:nvSpPr>
          <p:cNvPr id="12" name="Content Placeholder 3">
            <a:extLst>
              <a:ext uri="{FF2B5EF4-FFF2-40B4-BE49-F238E27FC236}">
                <a16:creationId xmlns:a16="http://schemas.microsoft.com/office/drawing/2014/main" id="{C01DE3D3-83C0-288D-4C55-C376DF0CF4C3}"/>
              </a:ext>
            </a:extLst>
          </p:cNvPr>
          <p:cNvSpPr>
            <a:spLocks noGrp="1"/>
          </p:cNvSpPr>
          <p:nvPr>
            <p:ph idx="1"/>
          </p:nvPr>
        </p:nvSpPr>
        <p:spPr>
          <a:xfrm>
            <a:off x="911226" y="3251892"/>
            <a:ext cx="4542147" cy="3075336"/>
          </a:xfrm>
        </p:spPr>
        <p:txBody>
          <a:bodyPr>
            <a:normAutofit/>
          </a:bodyPr>
          <a:lstStyle/>
          <a:p>
            <a:pPr marL="628619" indent="-628619">
              <a:buBlip>
                <a:blip r:embed="rId5"/>
              </a:buBlip>
            </a:pPr>
            <a:r>
              <a:rPr lang="da-DK" sz="1400" dirty="0">
                <a:solidFill>
                  <a:srgbClr val="2C3A41"/>
                </a:solidFill>
                <a:latin typeface="Poppins" pitchFamily="2" charset="77"/>
                <a:cs typeface="Poppins" pitchFamily="2" charset="77"/>
              </a:rPr>
              <a:t>Make a meeting summary for an online </a:t>
            </a:r>
            <a:r>
              <a:rPr lang="da-DK" sz="1400" dirty="0" err="1">
                <a:solidFill>
                  <a:srgbClr val="2C3A41"/>
                </a:solidFill>
                <a:latin typeface="Poppins" pitchFamily="2" charset="77"/>
                <a:cs typeface="Poppins" pitchFamily="2" charset="77"/>
              </a:rPr>
              <a:t>customer</a:t>
            </a:r>
            <a:r>
              <a:rPr lang="da-DK" sz="1400" dirty="0">
                <a:solidFill>
                  <a:srgbClr val="2C3A41"/>
                </a:solidFill>
                <a:latin typeface="Poppins" pitchFamily="2" charset="77"/>
                <a:cs typeface="Poppins" pitchFamily="2" charset="77"/>
              </a:rPr>
              <a:t> meeting</a:t>
            </a:r>
          </a:p>
          <a:p>
            <a:pPr marL="628619" indent="-628619">
              <a:buBlip>
                <a:blip r:embed="rId5"/>
              </a:buBlip>
            </a:pPr>
            <a:r>
              <a:rPr lang="da-DK" sz="1400" dirty="0" err="1">
                <a:solidFill>
                  <a:srgbClr val="2C3A41"/>
                </a:solidFill>
                <a:latin typeface="Poppins" pitchFamily="2" charset="77"/>
                <a:cs typeface="Poppins" pitchFamily="2" charset="77"/>
              </a:rPr>
              <a:t>Configure</a:t>
            </a:r>
            <a:r>
              <a:rPr lang="da-DK" sz="1400" dirty="0">
                <a:solidFill>
                  <a:srgbClr val="2C3A41"/>
                </a:solidFill>
                <a:latin typeface="Poppins" pitchFamily="2" charset="77"/>
                <a:cs typeface="Poppins" pitchFamily="2" charset="77"/>
              </a:rPr>
              <a:t> 4 AI </a:t>
            </a:r>
            <a:r>
              <a:rPr lang="da-DK" sz="1400" dirty="0" err="1">
                <a:solidFill>
                  <a:srgbClr val="2C3A41"/>
                </a:solidFill>
                <a:latin typeface="Poppins" pitchFamily="2" charset="77"/>
                <a:cs typeface="Poppins" pitchFamily="2" charset="77"/>
              </a:rPr>
              <a:t>capabilities</a:t>
            </a:r>
            <a:r>
              <a:rPr lang="da-DK" sz="1400" dirty="0">
                <a:solidFill>
                  <a:srgbClr val="2C3A41"/>
                </a:solidFill>
                <a:latin typeface="Poppins" pitchFamily="2" charset="77"/>
                <a:cs typeface="Poppins" pitchFamily="2" charset="77"/>
              </a:rPr>
              <a:t> in </a:t>
            </a:r>
            <a:r>
              <a:rPr lang="da-DK" sz="1400" dirty="0">
                <a:solidFill>
                  <a:srgbClr val="2C3A41"/>
                </a:solidFill>
              </a:rPr>
              <a:t>the </a:t>
            </a:r>
            <a:r>
              <a:rPr lang="da-DK" sz="1400" dirty="0" err="1">
                <a:solidFill>
                  <a:srgbClr val="2C3A41"/>
                </a:solidFill>
              </a:rPr>
              <a:t>Corax</a:t>
            </a:r>
            <a:r>
              <a:rPr lang="da-DK" sz="1400" dirty="0">
                <a:solidFill>
                  <a:srgbClr val="2C3A41"/>
                </a:solidFill>
              </a:rPr>
              <a:t> AI </a:t>
            </a:r>
            <a:r>
              <a:rPr lang="da-DK" sz="1400" dirty="0">
                <a:solidFill>
                  <a:srgbClr val="2C3A41"/>
                </a:solidFill>
                <a:latin typeface="Poppins" pitchFamily="2" charset="77"/>
                <a:cs typeface="Poppins" pitchFamily="2" charset="77"/>
              </a:rPr>
              <a:t>user-</a:t>
            </a:r>
            <a:r>
              <a:rPr lang="da-DK" sz="1400" dirty="0" err="1">
                <a:solidFill>
                  <a:srgbClr val="2C3A41"/>
                </a:solidFill>
                <a:latin typeface="Poppins" pitchFamily="2" charset="77"/>
                <a:cs typeface="Poppins" pitchFamily="2" charset="77"/>
              </a:rPr>
              <a:t>friendly</a:t>
            </a:r>
            <a:r>
              <a:rPr lang="da-DK" sz="1400" dirty="0">
                <a:solidFill>
                  <a:srgbClr val="2C3A41"/>
                </a:solidFill>
                <a:latin typeface="Poppins" pitchFamily="2" charset="77"/>
                <a:cs typeface="Poppins" pitchFamily="2" charset="77"/>
              </a:rPr>
              <a:t> UI</a:t>
            </a:r>
          </a:p>
          <a:p>
            <a:pPr marL="628619" indent="-628619">
              <a:buBlip>
                <a:blip r:embed="rId5"/>
              </a:buBlip>
            </a:pPr>
            <a:r>
              <a:rPr lang="da-DK" sz="1400" dirty="0" err="1">
                <a:solidFill>
                  <a:srgbClr val="2C3A41"/>
                </a:solidFill>
                <a:latin typeface="Poppins" pitchFamily="2" charset="77"/>
                <a:cs typeface="Poppins" pitchFamily="2" charset="77"/>
              </a:rPr>
              <a:t>Deploy</a:t>
            </a:r>
            <a:r>
              <a:rPr lang="da-DK" sz="1400" dirty="0">
                <a:solidFill>
                  <a:srgbClr val="2C3A41"/>
                </a:solidFill>
                <a:latin typeface="Poppins" pitchFamily="2" charset="77"/>
                <a:cs typeface="Poppins" pitchFamily="2" charset="77"/>
              </a:rPr>
              <a:t> </a:t>
            </a:r>
            <a:r>
              <a:rPr lang="da-DK" sz="1400" dirty="0">
                <a:solidFill>
                  <a:srgbClr val="2C3A41"/>
                </a:solidFill>
                <a:latin typeface="Poppins" pitchFamily="2" charset="77"/>
                <a:cs typeface="Poppins" pitchFamily="2" charset="77"/>
                <a:sym typeface="Wingdings" pitchFamily="2" charset="2"/>
              </a:rPr>
              <a:t> Done</a:t>
            </a:r>
          </a:p>
          <a:p>
            <a:pPr marL="0" indent="0">
              <a:buNone/>
            </a:pPr>
            <a:endParaRPr lang="en-GB" sz="1400" dirty="0"/>
          </a:p>
        </p:txBody>
      </p:sp>
      <p:sp>
        <p:nvSpPr>
          <p:cNvPr id="13" name="Text Placeholder 9">
            <a:extLst>
              <a:ext uri="{FF2B5EF4-FFF2-40B4-BE49-F238E27FC236}">
                <a16:creationId xmlns:a16="http://schemas.microsoft.com/office/drawing/2014/main" id="{2F95DFCC-EA49-48F9-4059-CAE4F867B7C2}"/>
              </a:ext>
            </a:extLst>
          </p:cNvPr>
          <p:cNvSpPr>
            <a:spLocks noGrp="1"/>
          </p:cNvSpPr>
          <p:nvPr>
            <p:ph type="body" sz="quarter" idx="13"/>
          </p:nvPr>
        </p:nvSpPr>
        <p:spPr>
          <a:xfrm>
            <a:off x="507600" y="446400"/>
            <a:ext cx="5637600" cy="216000"/>
          </a:xfrm>
        </p:spPr>
        <p:txBody>
          <a:bodyPr/>
          <a:lstStyle/>
          <a:p>
            <a:r>
              <a:rPr lang="da-DK" dirty="0"/>
              <a:t>MEETING SUMMARY</a:t>
            </a:r>
            <a:endParaRPr lang="en-DK" dirty="0"/>
          </a:p>
        </p:txBody>
      </p:sp>
    </p:spTree>
    <p:extLst>
      <p:ext uri="{BB962C8B-B14F-4D97-AF65-F5344CB8AC3E}">
        <p14:creationId xmlns:p14="http://schemas.microsoft.com/office/powerpoint/2010/main" val="1685144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49E51717-9C92-7E7E-03F3-788B4F5EC2F8}"/>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1F73BB4B-C549-F9E0-7661-C6CC752F6B36}"/>
              </a:ext>
            </a:extLst>
          </p:cNvPr>
          <p:cNvSpPr txBox="1"/>
          <p:nvPr/>
        </p:nvSpPr>
        <p:spPr>
          <a:xfrm>
            <a:off x="815096" y="1230665"/>
            <a:ext cx="2092861" cy="646331"/>
          </a:xfrm>
          <a:prstGeom prst="rect">
            <a:avLst/>
          </a:prstGeom>
          <a:noFill/>
        </p:spPr>
        <p:txBody>
          <a:bodyPr wrap="square" rtlCol="0">
            <a:spAutoFit/>
          </a:bodyPr>
          <a:lstStyle/>
          <a:p>
            <a:r>
              <a:rPr lang="da-DK" b="1" dirty="0">
                <a:latin typeface="Poppins SemiBold" pitchFamily="2" charset="77"/>
                <a:cs typeface="Poppins SemiBold" pitchFamily="2" charset="77"/>
              </a:rPr>
              <a:t>Made by </a:t>
            </a:r>
            <a:r>
              <a:rPr lang="da-DK" b="1" dirty="0" err="1">
                <a:latin typeface="Poppins SemiBold" pitchFamily="2" charset="77"/>
                <a:cs typeface="Poppins SemiBold" pitchFamily="2" charset="77"/>
              </a:rPr>
              <a:t>Corax</a:t>
            </a:r>
            <a:r>
              <a:rPr lang="da-DK" b="1" dirty="0">
                <a:latin typeface="Poppins SemiBold" pitchFamily="2" charset="77"/>
                <a:cs typeface="Poppins SemiBold" pitchFamily="2" charset="77"/>
              </a:rPr>
              <a:t> it is </a:t>
            </a:r>
            <a:r>
              <a:rPr lang="da-DK" b="1" dirty="0" err="1">
                <a:latin typeface="Poppins SemiBold" pitchFamily="2" charset="77"/>
                <a:cs typeface="Poppins SemiBold" pitchFamily="2" charset="77"/>
              </a:rPr>
              <a:t>easy</a:t>
            </a:r>
            <a:endParaRPr lang="da-DK" b="1" dirty="0">
              <a:latin typeface="Poppins SemiBold" pitchFamily="2" charset="77"/>
              <a:cs typeface="Poppins SemiBold" pitchFamily="2" charset="77"/>
            </a:endParaRPr>
          </a:p>
        </p:txBody>
      </p:sp>
      <p:pic>
        <p:nvPicPr>
          <p:cNvPr id="7" name="Animation">
            <a:hlinkClick r:id="" action="ppaction://media"/>
            <a:extLst>
              <a:ext uri="{FF2B5EF4-FFF2-40B4-BE49-F238E27FC236}">
                <a16:creationId xmlns:a16="http://schemas.microsoft.com/office/drawing/2014/main" id="{8DE3AE61-9420-4AA1-1DA3-8B0327D885E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0598" y="1292450"/>
            <a:ext cx="7741680" cy="4924037"/>
          </a:xfrm>
          <a:prstGeom prst="roundRect">
            <a:avLst>
              <a:gd name="adj" fmla="val 5073"/>
            </a:avLst>
          </a:prstGeom>
        </p:spPr>
      </p:pic>
      <p:sp>
        <p:nvSpPr>
          <p:cNvPr id="2" name="Text Placeholder 9">
            <a:extLst>
              <a:ext uri="{FF2B5EF4-FFF2-40B4-BE49-F238E27FC236}">
                <a16:creationId xmlns:a16="http://schemas.microsoft.com/office/drawing/2014/main" id="{B51BB485-208D-1E3A-A7F8-D6EEBEF9A473}"/>
              </a:ext>
            </a:extLst>
          </p:cNvPr>
          <p:cNvSpPr txBox="1">
            <a:spLocks/>
          </p:cNvSpPr>
          <p:nvPr/>
        </p:nvSpPr>
        <p:spPr>
          <a:xfrm>
            <a:off x="507600" y="446400"/>
            <a:ext cx="5637600" cy="216000"/>
          </a:xfrm>
          <a:prstGeom prst="rect">
            <a:avLst/>
          </a:prstGeom>
        </p:spPr>
        <p:txBody>
          <a:bodyPr vert="horz" lIns="0" tIns="0" rIns="0" bIns="0" rtlCol="0" anchor="ctr">
            <a:normAutofit/>
          </a:bodyPr>
          <a:lstStyle>
            <a:lvl1pPr marL="0" indent="0" algn="l" defTabSz="914355" rtl="0" eaLnBrk="1" latinLnBrk="0" hangingPunct="1">
              <a:lnSpc>
                <a:spcPts val="1200"/>
              </a:lnSpc>
              <a:spcBef>
                <a:spcPts val="1000"/>
              </a:spcBef>
              <a:buClr>
                <a:schemeClr val="accent1"/>
              </a:buClr>
              <a:buFont typeface="System Font Regular"/>
              <a:buNone/>
              <a:tabLst/>
              <a:defRPr sz="1000" b="1" i="0" kern="1200" spc="150" baseline="0">
                <a:solidFill>
                  <a:schemeClr val="accent1"/>
                </a:solidFill>
                <a:latin typeface="Poppins SemiBold" pitchFamily="2" charset="77"/>
                <a:ea typeface="+mn-ea"/>
                <a:cs typeface="Poppins SemiBold" pitchFamily="2" charset="77"/>
              </a:defRPr>
            </a:lvl1pPr>
            <a:lvl2pPr marL="898480" indent="-441303"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BUILDING A MEETING SUMMARY</a:t>
            </a:r>
          </a:p>
        </p:txBody>
      </p:sp>
    </p:spTree>
    <p:extLst>
      <p:ext uri="{BB962C8B-B14F-4D97-AF65-F5344CB8AC3E}">
        <p14:creationId xmlns:p14="http://schemas.microsoft.com/office/powerpoint/2010/main" val="229266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195E65B4-1775-BA09-D01C-9015B91B7DAB}"/>
              </a:ext>
            </a:extLst>
          </p:cNvPr>
          <p:cNvSpPr/>
          <p:nvPr/>
        </p:nvSpPr>
        <p:spPr>
          <a:xfrm>
            <a:off x="8798268" y="1821539"/>
            <a:ext cx="2475882" cy="4076700"/>
          </a:xfrm>
          <a:prstGeom prst="roundRect">
            <a:avLst>
              <a:gd name="adj" fmla="val 83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a:extLst>
              <a:ext uri="{FF2B5EF4-FFF2-40B4-BE49-F238E27FC236}">
                <a16:creationId xmlns:a16="http://schemas.microsoft.com/office/drawing/2014/main" id="{48A178DD-8D51-95B7-167C-F90C8A46AEC1}"/>
              </a:ext>
            </a:extLst>
          </p:cNvPr>
          <p:cNvSpPr/>
          <p:nvPr/>
        </p:nvSpPr>
        <p:spPr>
          <a:xfrm>
            <a:off x="6170656" y="1821539"/>
            <a:ext cx="2475882" cy="4076700"/>
          </a:xfrm>
          <a:prstGeom prst="roundRect">
            <a:avLst>
              <a:gd name="adj" fmla="val 83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a:extLst>
              <a:ext uri="{FF2B5EF4-FFF2-40B4-BE49-F238E27FC236}">
                <a16:creationId xmlns:a16="http://schemas.microsoft.com/office/drawing/2014/main" id="{F8FB3BD9-C478-13F9-AB45-A6318B0270CC}"/>
              </a:ext>
            </a:extLst>
          </p:cNvPr>
          <p:cNvSpPr/>
          <p:nvPr/>
        </p:nvSpPr>
        <p:spPr>
          <a:xfrm>
            <a:off x="3543044" y="1821539"/>
            <a:ext cx="2475882" cy="4076700"/>
          </a:xfrm>
          <a:prstGeom prst="roundRect">
            <a:avLst>
              <a:gd name="adj" fmla="val 83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a:extLst>
              <a:ext uri="{FF2B5EF4-FFF2-40B4-BE49-F238E27FC236}">
                <a16:creationId xmlns:a16="http://schemas.microsoft.com/office/drawing/2014/main" id="{8121E94C-0B1B-1D59-5D74-75241374F651}"/>
              </a:ext>
            </a:extLst>
          </p:cNvPr>
          <p:cNvSpPr/>
          <p:nvPr/>
        </p:nvSpPr>
        <p:spPr>
          <a:xfrm>
            <a:off x="915432" y="1821539"/>
            <a:ext cx="2475882" cy="4076700"/>
          </a:xfrm>
          <a:prstGeom prst="roundRect">
            <a:avLst>
              <a:gd name="adj" fmla="val 83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A849E63-61B0-3C93-F419-CCBEE799D80D}"/>
              </a:ext>
            </a:extLst>
          </p:cNvPr>
          <p:cNvSpPr>
            <a:spLocks noGrp="1"/>
          </p:cNvSpPr>
          <p:nvPr>
            <p:ph type="title"/>
          </p:nvPr>
        </p:nvSpPr>
        <p:spPr/>
        <p:txBody>
          <a:bodyPr/>
          <a:lstStyle/>
          <a:p>
            <a:r>
              <a:rPr lang="da-DK" dirty="0">
                <a:solidFill>
                  <a:srgbClr val="2C3A41"/>
                </a:solidFill>
              </a:rPr>
              <a:t>Features - </a:t>
            </a:r>
            <a:r>
              <a:rPr lang="da-DK" dirty="0" err="1">
                <a:solidFill>
                  <a:srgbClr val="2C3A41"/>
                </a:solidFill>
              </a:rPr>
              <a:t>Roadmap</a:t>
            </a:r>
            <a:endParaRPr lang="da-DK" dirty="0">
              <a:solidFill>
                <a:srgbClr val="2C3A41"/>
              </a:solidFill>
            </a:endParaRPr>
          </a:p>
        </p:txBody>
      </p:sp>
      <p:sp>
        <p:nvSpPr>
          <p:cNvPr id="30" name="TextBox 29">
            <a:extLst>
              <a:ext uri="{FF2B5EF4-FFF2-40B4-BE49-F238E27FC236}">
                <a16:creationId xmlns:a16="http://schemas.microsoft.com/office/drawing/2014/main" id="{94D4B0FF-0926-42C8-0517-4958FED817AA}"/>
              </a:ext>
            </a:extLst>
          </p:cNvPr>
          <p:cNvSpPr txBox="1"/>
          <p:nvPr/>
        </p:nvSpPr>
        <p:spPr>
          <a:xfrm>
            <a:off x="507600" y="6276683"/>
            <a:ext cx="6703360" cy="215444"/>
          </a:xfrm>
          <a:prstGeom prst="rect">
            <a:avLst/>
          </a:prstGeom>
          <a:noFill/>
        </p:spPr>
        <p:txBody>
          <a:bodyPr wrap="square">
            <a:spAutoFit/>
          </a:bodyPr>
          <a:lstStyle/>
          <a:p>
            <a:r>
              <a:rPr lang="da-DK" sz="800" dirty="0">
                <a:solidFill>
                  <a:srgbClr val="2C3A41">
                    <a:alpha val="80000"/>
                  </a:srgbClr>
                </a:solidFill>
                <a:latin typeface="Poppins" pitchFamily="2" charset="77"/>
                <a:cs typeface="Poppins" pitchFamily="2" charset="77"/>
              </a:rPr>
              <a:t>*STS/STT/TTS: Speech-to-Speech, Speech-to-</a:t>
            </a:r>
            <a:r>
              <a:rPr lang="da-DK" sz="800" dirty="0" err="1">
                <a:solidFill>
                  <a:srgbClr val="2C3A41">
                    <a:alpha val="80000"/>
                  </a:srgbClr>
                </a:solidFill>
                <a:latin typeface="Poppins" pitchFamily="2" charset="77"/>
                <a:cs typeface="Poppins" pitchFamily="2" charset="77"/>
              </a:rPr>
              <a:t>Text</a:t>
            </a:r>
            <a:r>
              <a:rPr lang="da-DK" sz="800" dirty="0">
                <a:solidFill>
                  <a:srgbClr val="2C3A41">
                    <a:alpha val="80000"/>
                  </a:srgbClr>
                </a:solidFill>
                <a:latin typeface="Poppins" pitchFamily="2" charset="77"/>
                <a:cs typeface="Poppins" pitchFamily="2" charset="77"/>
              </a:rPr>
              <a:t>, </a:t>
            </a:r>
            <a:r>
              <a:rPr lang="da-DK" sz="800" dirty="0" err="1">
                <a:solidFill>
                  <a:srgbClr val="2C3A41">
                    <a:alpha val="80000"/>
                  </a:srgbClr>
                </a:solidFill>
                <a:latin typeface="Poppins" pitchFamily="2" charset="77"/>
                <a:cs typeface="Poppins" pitchFamily="2" charset="77"/>
              </a:rPr>
              <a:t>Text</a:t>
            </a:r>
            <a:r>
              <a:rPr lang="da-DK" sz="800" dirty="0">
                <a:solidFill>
                  <a:srgbClr val="2C3A41">
                    <a:alpha val="80000"/>
                  </a:srgbClr>
                </a:solidFill>
                <a:latin typeface="Poppins" pitchFamily="2" charset="77"/>
                <a:cs typeface="Poppins" pitchFamily="2" charset="77"/>
              </a:rPr>
              <a:t>-to-Speech</a:t>
            </a:r>
          </a:p>
        </p:txBody>
      </p:sp>
      <p:sp>
        <p:nvSpPr>
          <p:cNvPr id="11" name="Text Placeholder 9">
            <a:extLst>
              <a:ext uri="{FF2B5EF4-FFF2-40B4-BE49-F238E27FC236}">
                <a16:creationId xmlns:a16="http://schemas.microsoft.com/office/drawing/2014/main" id="{6C12BFF7-32A3-C8E5-09BC-98BB793D91E1}"/>
              </a:ext>
            </a:extLst>
          </p:cNvPr>
          <p:cNvSpPr>
            <a:spLocks noGrp="1"/>
          </p:cNvSpPr>
          <p:nvPr>
            <p:ph type="body" sz="quarter" idx="13"/>
          </p:nvPr>
        </p:nvSpPr>
        <p:spPr>
          <a:xfrm>
            <a:off x="507600" y="446400"/>
            <a:ext cx="5637600" cy="216000"/>
          </a:xfrm>
        </p:spPr>
        <p:txBody>
          <a:bodyPr/>
          <a:lstStyle/>
          <a:p>
            <a:r>
              <a:rPr lang="da-DK" dirty="0"/>
              <a:t>CORAX AI</a:t>
            </a:r>
            <a:endParaRPr lang="en-DK" dirty="0"/>
          </a:p>
        </p:txBody>
      </p:sp>
      <p:sp>
        <p:nvSpPr>
          <p:cNvPr id="4" name="Text 1">
            <a:extLst>
              <a:ext uri="{FF2B5EF4-FFF2-40B4-BE49-F238E27FC236}">
                <a16:creationId xmlns:a16="http://schemas.microsoft.com/office/drawing/2014/main" id="{0EFFC615-E4D4-EE24-36D7-446033764752}"/>
              </a:ext>
            </a:extLst>
          </p:cNvPr>
          <p:cNvSpPr/>
          <p:nvPr/>
        </p:nvSpPr>
        <p:spPr>
          <a:xfrm>
            <a:off x="1218895" y="2126339"/>
            <a:ext cx="1934150" cy="334433"/>
          </a:xfrm>
          <a:prstGeom prst="rect">
            <a:avLst/>
          </a:prstGeom>
          <a:noFill/>
          <a:ln/>
        </p:spPr>
        <p:txBody>
          <a:bodyPr wrap="square" lIns="0" tIns="0" rIns="0" bIns="0" rtlCol="0" anchor="t"/>
          <a:lstStyle/>
          <a:p>
            <a:pPr marL="0" indent="0" algn="l">
              <a:lnSpc>
                <a:spcPts val="2080"/>
              </a:lnSpc>
              <a:buNone/>
            </a:pPr>
            <a:r>
              <a:rPr lang="en-US" sz="1600" dirty="0">
                <a:solidFill>
                  <a:srgbClr val="2C3A42">
                    <a:alpha val="100000"/>
                  </a:srgbClr>
                </a:solidFill>
                <a:latin typeface="Poppins SemiBold" pitchFamily="34" charset="0"/>
                <a:ea typeface="Poppins SemiBold" pitchFamily="34" charset="-122"/>
                <a:cs typeface="Poppins SemiBold" pitchFamily="34" charset="-120"/>
              </a:rPr>
              <a:t>Core Features</a:t>
            </a:r>
            <a:endParaRPr lang="en-US" sz="1600" dirty="0"/>
          </a:p>
        </p:txBody>
      </p:sp>
      <p:pic>
        <p:nvPicPr>
          <p:cNvPr id="5" name="Image 1">
            <a:extLst>
              <a:ext uri="{FF2B5EF4-FFF2-40B4-BE49-F238E27FC236}">
                <a16:creationId xmlns:a16="http://schemas.microsoft.com/office/drawing/2014/main" id="{3A2EC35A-A786-37A0-AF49-5B045E3BF21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8895" y="2647064"/>
            <a:ext cx="203149" cy="203149"/>
          </a:xfrm>
          <a:prstGeom prst="rect">
            <a:avLst/>
          </a:prstGeom>
        </p:spPr>
      </p:pic>
      <p:sp>
        <p:nvSpPr>
          <p:cNvPr id="6" name="Text 2">
            <a:extLst>
              <a:ext uri="{FF2B5EF4-FFF2-40B4-BE49-F238E27FC236}">
                <a16:creationId xmlns:a16="http://schemas.microsoft.com/office/drawing/2014/main" id="{B26D780C-DC65-B1B5-FF40-E6F593AC58A1}"/>
              </a:ext>
            </a:extLst>
          </p:cNvPr>
          <p:cNvSpPr/>
          <p:nvPr/>
        </p:nvSpPr>
        <p:spPr>
          <a:xfrm>
            <a:off x="1523619" y="26660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API first</a:t>
            </a:r>
            <a:endParaRPr lang="en-US" sz="1000" dirty="0"/>
          </a:p>
        </p:txBody>
      </p:sp>
      <p:pic>
        <p:nvPicPr>
          <p:cNvPr id="7" name="Image 2">
            <a:extLst>
              <a:ext uri="{FF2B5EF4-FFF2-40B4-BE49-F238E27FC236}">
                <a16:creationId xmlns:a16="http://schemas.microsoft.com/office/drawing/2014/main" id="{BA2E5B48-4F31-F886-084D-23760463157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8895" y="2951864"/>
            <a:ext cx="203149" cy="203149"/>
          </a:xfrm>
          <a:prstGeom prst="rect">
            <a:avLst/>
          </a:prstGeom>
        </p:spPr>
      </p:pic>
      <p:sp>
        <p:nvSpPr>
          <p:cNvPr id="13" name="Text 3">
            <a:extLst>
              <a:ext uri="{FF2B5EF4-FFF2-40B4-BE49-F238E27FC236}">
                <a16:creationId xmlns:a16="http://schemas.microsoft.com/office/drawing/2014/main" id="{F10B8CA8-7572-44E9-BB89-7F4DA2F6CE19}"/>
              </a:ext>
            </a:extLst>
          </p:cNvPr>
          <p:cNvSpPr/>
          <p:nvPr/>
        </p:nvSpPr>
        <p:spPr>
          <a:xfrm>
            <a:off x="1523619" y="2951839"/>
            <a:ext cx="1604032" cy="3725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Capability</a:t>
            </a:r>
            <a:br>
              <a:rPr lang="en-US" sz="1000" dirty="0">
                <a:solidFill>
                  <a:srgbClr val="2C3A42">
                    <a:alpha val="100000"/>
                  </a:srgbClr>
                </a:solidFill>
                <a:latin typeface="Poppins SemiBold" pitchFamily="34" charset="0"/>
                <a:ea typeface="Poppins SemiBold" pitchFamily="34" charset="-122"/>
                <a:cs typeface="Poppins SemiBold" pitchFamily="34" charset="-120"/>
              </a:rPr>
            </a:br>
            <a:r>
              <a:rPr lang="en-US" sz="1000" dirty="0">
                <a:solidFill>
                  <a:srgbClr val="2C3A42">
                    <a:alpha val="100000"/>
                  </a:srgbClr>
                </a:solidFill>
                <a:latin typeface="Poppins SemiBold" pitchFamily="34" charset="0"/>
                <a:ea typeface="Poppins SemiBold" pitchFamily="34" charset="-122"/>
                <a:cs typeface="Poppins SemiBold" pitchFamily="34" charset="-120"/>
              </a:rPr>
              <a:t>configuration</a:t>
            </a:r>
            <a:endParaRPr lang="en-US" sz="1000" dirty="0"/>
          </a:p>
        </p:txBody>
      </p:sp>
      <p:sp>
        <p:nvSpPr>
          <p:cNvPr id="27" name="Text 4">
            <a:extLst>
              <a:ext uri="{FF2B5EF4-FFF2-40B4-BE49-F238E27FC236}">
                <a16:creationId xmlns:a16="http://schemas.microsoft.com/office/drawing/2014/main" id="{165F3E75-520C-8E8F-B1DE-E995ECCB55F9}"/>
              </a:ext>
            </a:extLst>
          </p:cNvPr>
          <p:cNvSpPr/>
          <p:nvPr/>
        </p:nvSpPr>
        <p:spPr>
          <a:xfrm>
            <a:off x="1523619" y="34026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Capability versioning</a:t>
            </a:r>
            <a:endParaRPr lang="en-US" sz="1000" dirty="0"/>
          </a:p>
        </p:txBody>
      </p:sp>
      <p:pic>
        <p:nvPicPr>
          <p:cNvPr id="28" name="Image 4">
            <a:extLst>
              <a:ext uri="{FF2B5EF4-FFF2-40B4-BE49-F238E27FC236}">
                <a16:creationId xmlns:a16="http://schemas.microsoft.com/office/drawing/2014/main" id="{DC4BE181-337B-CBF0-7B17-5F39EC22AB5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8895" y="3688464"/>
            <a:ext cx="203149" cy="203149"/>
          </a:xfrm>
          <a:prstGeom prst="rect">
            <a:avLst/>
          </a:prstGeom>
        </p:spPr>
      </p:pic>
      <p:sp>
        <p:nvSpPr>
          <p:cNvPr id="29" name="Text 5">
            <a:extLst>
              <a:ext uri="{FF2B5EF4-FFF2-40B4-BE49-F238E27FC236}">
                <a16:creationId xmlns:a16="http://schemas.microsoft.com/office/drawing/2014/main" id="{86C23DEF-6A33-4ADA-1106-4BB23BC293B4}"/>
              </a:ext>
            </a:extLst>
          </p:cNvPr>
          <p:cNvSpPr/>
          <p:nvPr/>
        </p:nvSpPr>
        <p:spPr>
          <a:xfrm>
            <a:off x="1523619" y="37074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Prompt library</a:t>
            </a:r>
            <a:endParaRPr lang="en-US" sz="1000" dirty="0"/>
          </a:p>
        </p:txBody>
      </p:sp>
      <p:pic>
        <p:nvPicPr>
          <p:cNvPr id="33" name="Image 5">
            <a:extLst>
              <a:ext uri="{FF2B5EF4-FFF2-40B4-BE49-F238E27FC236}">
                <a16:creationId xmlns:a16="http://schemas.microsoft.com/office/drawing/2014/main" id="{844F2F8C-DEC1-6F3F-1847-2B5FFB8C703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8895" y="3993264"/>
            <a:ext cx="203149" cy="203149"/>
          </a:xfrm>
          <a:prstGeom prst="rect">
            <a:avLst/>
          </a:prstGeom>
        </p:spPr>
      </p:pic>
      <p:sp>
        <p:nvSpPr>
          <p:cNvPr id="34" name="Text 6">
            <a:extLst>
              <a:ext uri="{FF2B5EF4-FFF2-40B4-BE49-F238E27FC236}">
                <a16:creationId xmlns:a16="http://schemas.microsoft.com/office/drawing/2014/main" id="{B7278C73-E357-2775-21B9-236B8F4BB5ED}"/>
              </a:ext>
            </a:extLst>
          </p:cNvPr>
          <p:cNvSpPr/>
          <p:nvPr/>
        </p:nvSpPr>
        <p:spPr>
          <a:xfrm>
            <a:off x="1523619" y="40122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Capability library</a:t>
            </a:r>
            <a:endParaRPr lang="en-US" sz="1000" dirty="0"/>
          </a:p>
        </p:txBody>
      </p:sp>
      <p:sp>
        <p:nvSpPr>
          <p:cNvPr id="36" name="Text 7">
            <a:extLst>
              <a:ext uri="{FF2B5EF4-FFF2-40B4-BE49-F238E27FC236}">
                <a16:creationId xmlns:a16="http://schemas.microsoft.com/office/drawing/2014/main" id="{4AEC1721-0E18-E1E9-8713-5D9DCAF851DD}"/>
              </a:ext>
            </a:extLst>
          </p:cNvPr>
          <p:cNvSpPr/>
          <p:nvPr/>
        </p:nvSpPr>
        <p:spPr>
          <a:xfrm>
            <a:off x="1523619" y="4298039"/>
            <a:ext cx="1604032" cy="3725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Extension through</a:t>
            </a:r>
            <a:br>
              <a:rPr lang="en-US" sz="1000" dirty="0">
                <a:solidFill>
                  <a:srgbClr val="2C3A42">
                    <a:alpha val="100000"/>
                  </a:srgbClr>
                </a:solidFill>
                <a:latin typeface="Poppins SemiBold" pitchFamily="34" charset="0"/>
                <a:ea typeface="Poppins SemiBold" pitchFamily="34" charset="-122"/>
                <a:cs typeface="Poppins SemiBold" pitchFamily="34" charset="-120"/>
              </a:rPr>
            </a:br>
            <a:r>
              <a:rPr lang="en-US" sz="1000" dirty="0">
                <a:solidFill>
                  <a:srgbClr val="2C3A42">
                    <a:alpha val="100000"/>
                  </a:srgbClr>
                </a:solidFill>
                <a:latin typeface="Poppins SemiBold" pitchFamily="34" charset="0"/>
                <a:ea typeface="Poppins SemiBold" pitchFamily="34" charset="-122"/>
                <a:cs typeface="Poppins SemiBold" pitchFamily="34" charset="-120"/>
              </a:rPr>
              <a:t>plug-ins</a:t>
            </a:r>
            <a:endParaRPr lang="en-US" sz="1000" dirty="0"/>
          </a:p>
        </p:txBody>
      </p:sp>
      <p:sp>
        <p:nvSpPr>
          <p:cNvPr id="38" name="Text 8">
            <a:extLst>
              <a:ext uri="{FF2B5EF4-FFF2-40B4-BE49-F238E27FC236}">
                <a16:creationId xmlns:a16="http://schemas.microsoft.com/office/drawing/2014/main" id="{09F77971-A63E-F30B-2026-F5DCFB898768}"/>
              </a:ext>
            </a:extLst>
          </p:cNvPr>
          <p:cNvSpPr/>
          <p:nvPr/>
        </p:nvSpPr>
        <p:spPr>
          <a:xfrm>
            <a:off x="1523619" y="47488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Model agnostic</a:t>
            </a:r>
            <a:endParaRPr lang="en-US" sz="1000" dirty="0"/>
          </a:p>
        </p:txBody>
      </p:sp>
      <p:sp>
        <p:nvSpPr>
          <p:cNvPr id="40" name="Text 9">
            <a:extLst>
              <a:ext uri="{FF2B5EF4-FFF2-40B4-BE49-F238E27FC236}">
                <a16:creationId xmlns:a16="http://schemas.microsoft.com/office/drawing/2014/main" id="{6B31627F-87F6-E299-2C20-C4653DEC3B26}"/>
              </a:ext>
            </a:extLst>
          </p:cNvPr>
          <p:cNvSpPr/>
          <p:nvPr/>
        </p:nvSpPr>
        <p:spPr>
          <a:xfrm>
            <a:off x="1523619" y="50536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Bring your own model</a:t>
            </a:r>
            <a:endParaRPr lang="en-US" sz="1000" dirty="0"/>
          </a:p>
        </p:txBody>
      </p:sp>
      <p:sp>
        <p:nvSpPr>
          <p:cNvPr id="42" name="Text 10">
            <a:extLst>
              <a:ext uri="{FF2B5EF4-FFF2-40B4-BE49-F238E27FC236}">
                <a16:creationId xmlns:a16="http://schemas.microsoft.com/office/drawing/2014/main" id="{3B95C3D7-4EA4-6B99-E4A6-782F98AB7DCF}"/>
              </a:ext>
            </a:extLst>
          </p:cNvPr>
          <p:cNvSpPr/>
          <p:nvPr/>
        </p:nvSpPr>
        <p:spPr>
          <a:xfrm>
            <a:off x="3847138" y="2126339"/>
            <a:ext cx="1934150" cy="334433"/>
          </a:xfrm>
          <a:prstGeom prst="rect">
            <a:avLst/>
          </a:prstGeom>
          <a:noFill/>
          <a:ln/>
        </p:spPr>
        <p:txBody>
          <a:bodyPr wrap="square" lIns="0" tIns="0" rIns="0" bIns="0" rtlCol="0" anchor="t"/>
          <a:lstStyle/>
          <a:p>
            <a:pPr marL="0" indent="0" algn="l">
              <a:lnSpc>
                <a:spcPts val="2080"/>
              </a:lnSpc>
              <a:buNone/>
            </a:pPr>
            <a:r>
              <a:rPr lang="en-US" sz="1600" dirty="0">
                <a:solidFill>
                  <a:srgbClr val="2C3A42">
                    <a:alpha val="100000"/>
                  </a:srgbClr>
                </a:solidFill>
                <a:latin typeface="Poppins SemiBold" pitchFamily="34" charset="0"/>
                <a:ea typeface="Poppins SemiBold" pitchFamily="34" charset="-122"/>
                <a:cs typeface="Poppins SemiBold" pitchFamily="34" charset="-120"/>
              </a:rPr>
              <a:t>Capabilities</a:t>
            </a:r>
            <a:endParaRPr lang="en-US" sz="1600" dirty="0"/>
          </a:p>
        </p:txBody>
      </p:sp>
      <p:pic>
        <p:nvPicPr>
          <p:cNvPr id="43" name="Image 10">
            <a:extLst>
              <a:ext uri="{FF2B5EF4-FFF2-40B4-BE49-F238E27FC236}">
                <a16:creationId xmlns:a16="http://schemas.microsoft.com/office/drawing/2014/main" id="{3E6B202C-F888-DECD-CF06-8F695E03D80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847138" y="2647064"/>
            <a:ext cx="203149" cy="203149"/>
          </a:xfrm>
          <a:prstGeom prst="rect">
            <a:avLst/>
          </a:prstGeom>
        </p:spPr>
      </p:pic>
      <p:sp>
        <p:nvSpPr>
          <p:cNvPr id="44" name="Text 11">
            <a:extLst>
              <a:ext uri="{FF2B5EF4-FFF2-40B4-BE49-F238E27FC236}">
                <a16:creationId xmlns:a16="http://schemas.microsoft.com/office/drawing/2014/main" id="{0E42F1BF-E4F8-A695-3EA3-D88FA452071C}"/>
              </a:ext>
            </a:extLst>
          </p:cNvPr>
          <p:cNvSpPr/>
          <p:nvPr/>
        </p:nvSpPr>
        <p:spPr>
          <a:xfrm>
            <a:off x="4151862" y="26660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Completion</a:t>
            </a:r>
            <a:endParaRPr lang="en-US" sz="1000" dirty="0"/>
          </a:p>
        </p:txBody>
      </p:sp>
      <p:pic>
        <p:nvPicPr>
          <p:cNvPr id="45" name="Image 11">
            <a:extLst>
              <a:ext uri="{FF2B5EF4-FFF2-40B4-BE49-F238E27FC236}">
                <a16:creationId xmlns:a16="http://schemas.microsoft.com/office/drawing/2014/main" id="{C6E0F527-5842-3A93-8974-EBD4F6B6CFAC}"/>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47138" y="2951864"/>
            <a:ext cx="203149" cy="203149"/>
          </a:xfrm>
          <a:prstGeom prst="rect">
            <a:avLst/>
          </a:prstGeom>
        </p:spPr>
      </p:pic>
      <p:sp>
        <p:nvSpPr>
          <p:cNvPr id="46" name="Text 12">
            <a:extLst>
              <a:ext uri="{FF2B5EF4-FFF2-40B4-BE49-F238E27FC236}">
                <a16:creationId xmlns:a16="http://schemas.microsoft.com/office/drawing/2014/main" id="{2B235801-0397-5E95-0466-C504ED12CBFC}"/>
              </a:ext>
            </a:extLst>
          </p:cNvPr>
          <p:cNvSpPr/>
          <p:nvPr/>
        </p:nvSpPr>
        <p:spPr>
          <a:xfrm>
            <a:off x="4151862" y="29708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Chat</a:t>
            </a:r>
            <a:endParaRPr lang="en-US" sz="1000" dirty="0"/>
          </a:p>
        </p:txBody>
      </p:sp>
      <p:pic>
        <p:nvPicPr>
          <p:cNvPr id="47" name="Image 12">
            <a:extLst>
              <a:ext uri="{FF2B5EF4-FFF2-40B4-BE49-F238E27FC236}">
                <a16:creationId xmlns:a16="http://schemas.microsoft.com/office/drawing/2014/main" id="{2118AE09-C31B-1FF8-2813-1D5A1A11A77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47138" y="3256664"/>
            <a:ext cx="203149" cy="203149"/>
          </a:xfrm>
          <a:prstGeom prst="rect">
            <a:avLst/>
          </a:prstGeom>
        </p:spPr>
      </p:pic>
      <p:sp>
        <p:nvSpPr>
          <p:cNvPr id="48" name="Text 13">
            <a:extLst>
              <a:ext uri="{FF2B5EF4-FFF2-40B4-BE49-F238E27FC236}">
                <a16:creationId xmlns:a16="http://schemas.microsoft.com/office/drawing/2014/main" id="{D2909B3D-5A1E-2768-9024-E71659815285}"/>
              </a:ext>
            </a:extLst>
          </p:cNvPr>
          <p:cNvSpPr/>
          <p:nvPr/>
        </p:nvSpPr>
        <p:spPr>
          <a:xfrm>
            <a:off x="4151862" y="32756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Knowledgebases</a:t>
            </a:r>
            <a:endParaRPr lang="en-US" sz="1000" dirty="0"/>
          </a:p>
        </p:txBody>
      </p:sp>
      <p:pic>
        <p:nvPicPr>
          <p:cNvPr id="49" name="Image 13">
            <a:extLst>
              <a:ext uri="{FF2B5EF4-FFF2-40B4-BE49-F238E27FC236}">
                <a16:creationId xmlns:a16="http://schemas.microsoft.com/office/drawing/2014/main" id="{24F9E36D-1384-55B6-21DF-3F4E1DD43BD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847138" y="3561464"/>
            <a:ext cx="203149" cy="203149"/>
          </a:xfrm>
          <a:prstGeom prst="rect">
            <a:avLst/>
          </a:prstGeom>
        </p:spPr>
      </p:pic>
      <p:sp>
        <p:nvSpPr>
          <p:cNvPr id="50" name="Text 14">
            <a:extLst>
              <a:ext uri="{FF2B5EF4-FFF2-40B4-BE49-F238E27FC236}">
                <a16:creationId xmlns:a16="http://schemas.microsoft.com/office/drawing/2014/main" id="{BA30AF4C-C9E9-0A5E-C241-95C03E73CDC5}"/>
              </a:ext>
            </a:extLst>
          </p:cNvPr>
          <p:cNvSpPr/>
          <p:nvPr/>
        </p:nvSpPr>
        <p:spPr>
          <a:xfrm>
            <a:off x="4151862" y="35804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RAG</a:t>
            </a:r>
            <a:endParaRPr lang="en-US" sz="1000" dirty="0"/>
          </a:p>
        </p:txBody>
      </p:sp>
      <p:pic>
        <p:nvPicPr>
          <p:cNvPr id="51" name="Image 14">
            <a:extLst>
              <a:ext uri="{FF2B5EF4-FFF2-40B4-BE49-F238E27FC236}">
                <a16:creationId xmlns:a16="http://schemas.microsoft.com/office/drawing/2014/main" id="{D425D094-8C7A-0B1A-9195-90D70AEFB4C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47138" y="3866264"/>
            <a:ext cx="203149" cy="203149"/>
          </a:xfrm>
          <a:prstGeom prst="rect">
            <a:avLst/>
          </a:prstGeom>
        </p:spPr>
      </p:pic>
      <p:sp>
        <p:nvSpPr>
          <p:cNvPr id="52" name="Text 15">
            <a:extLst>
              <a:ext uri="{FF2B5EF4-FFF2-40B4-BE49-F238E27FC236}">
                <a16:creationId xmlns:a16="http://schemas.microsoft.com/office/drawing/2014/main" id="{DEFCFEC0-D92E-80BF-7268-BF2E19F979CB}"/>
              </a:ext>
            </a:extLst>
          </p:cNvPr>
          <p:cNvSpPr/>
          <p:nvPr/>
        </p:nvSpPr>
        <p:spPr>
          <a:xfrm>
            <a:off x="4151862" y="38852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Realtime *STS/STT/TTS</a:t>
            </a:r>
            <a:endParaRPr lang="en-US" sz="1000" dirty="0"/>
          </a:p>
        </p:txBody>
      </p:sp>
      <p:pic>
        <p:nvPicPr>
          <p:cNvPr id="53" name="Image 15">
            <a:extLst>
              <a:ext uri="{FF2B5EF4-FFF2-40B4-BE49-F238E27FC236}">
                <a16:creationId xmlns:a16="http://schemas.microsoft.com/office/drawing/2014/main" id="{E8BFBE4A-F83A-BAE0-C50F-73C08E8223B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47138" y="4171064"/>
            <a:ext cx="203149" cy="203149"/>
          </a:xfrm>
          <a:prstGeom prst="rect">
            <a:avLst/>
          </a:prstGeom>
        </p:spPr>
      </p:pic>
      <p:sp>
        <p:nvSpPr>
          <p:cNvPr id="54" name="Text 16">
            <a:extLst>
              <a:ext uri="{FF2B5EF4-FFF2-40B4-BE49-F238E27FC236}">
                <a16:creationId xmlns:a16="http://schemas.microsoft.com/office/drawing/2014/main" id="{6717D689-E804-882B-643F-1FC3A7FEEF74}"/>
              </a:ext>
            </a:extLst>
          </p:cNvPr>
          <p:cNvSpPr/>
          <p:nvPr/>
        </p:nvSpPr>
        <p:spPr>
          <a:xfrm>
            <a:off x="4151862" y="41900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90000"/>
                  </a:srgbClr>
                </a:solidFill>
                <a:latin typeface="Poppins SemiBold" pitchFamily="34" charset="0"/>
                <a:ea typeface="Poppins SemiBold" pitchFamily="34" charset="-122"/>
                <a:cs typeface="Poppins SemiBold" pitchFamily="34" charset="-120"/>
              </a:rPr>
              <a:t>Agents (tools)</a:t>
            </a:r>
            <a:endParaRPr lang="en-US" sz="1000" dirty="0"/>
          </a:p>
        </p:txBody>
      </p:sp>
      <p:pic>
        <p:nvPicPr>
          <p:cNvPr id="55" name="Image 16">
            <a:extLst>
              <a:ext uri="{FF2B5EF4-FFF2-40B4-BE49-F238E27FC236}">
                <a16:creationId xmlns:a16="http://schemas.microsoft.com/office/drawing/2014/main" id="{631A0667-75A4-1CCB-BABF-943C7B76151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47138" y="4475864"/>
            <a:ext cx="203149" cy="203149"/>
          </a:xfrm>
          <a:prstGeom prst="rect">
            <a:avLst/>
          </a:prstGeom>
        </p:spPr>
      </p:pic>
      <p:sp>
        <p:nvSpPr>
          <p:cNvPr id="56" name="Text 17">
            <a:extLst>
              <a:ext uri="{FF2B5EF4-FFF2-40B4-BE49-F238E27FC236}">
                <a16:creationId xmlns:a16="http://schemas.microsoft.com/office/drawing/2014/main" id="{7D912006-7C7E-781D-2183-9EEE49589DA7}"/>
              </a:ext>
            </a:extLst>
          </p:cNvPr>
          <p:cNvSpPr/>
          <p:nvPr/>
        </p:nvSpPr>
        <p:spPr>
          <a:xfrm>
            <a:off x="4151862" y="44948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Multi-modality</a:t>
            </a:r>
            <a:endParaRPr lang="en-US" sz="1000" dirty="0"/>
          </a:p>
        </p:txBody>
      </p:sp>
      <p:sp>
        <p:nvSpPr>
          <p:cNvPr id="58" name="Text 18">
            <a:extLst>
              <a:ext uri="{FF2B5EF4-FFF2-40B4-BE49-F238E27FC236}">
                <a16:creationId xmlns:a16="http://schemas.microsoft.com/office/drawing/2014/main" id="{B7CF4F2F-72EC-2058-F4BD-ACD0DA772B13}"/>
              </a:ext>
            </a:extLst>
          </p:cNvPr>
          <p:cNvSpPr/>
          <p:nvPr/>
        </p:nvSpPr>
        <p:spPr>
          <a:xfrm>
            <a:off x="6475381" y="2126339"/>
            <a:ext cx="1934150" cy="334433"/>
          </a:xfrm>
          <a:prstGeom prst="rect">
            <a:avLst/>
          </a:prstGeom>
          <a:noFill/>
          <a:ln/>
        </p:spPr>
        <p:txBody>
          <a:bodyPr wrap="square" lIns="0" tIns="0" rIns="0" bIns="0" rtlCol="0" anchor="t"/>
          <a:lstStyle/>
          <a:p>
            <a:pPr marL="0" indent="0" algn="l">
              <a:lnSpc>
                <a:spcPts val="2080"/>
              </a:lnSpc>
              <a:buNone/>
            </a:pPr>
            <a:r>
              <a:rPr lang="en-US" sz="1600" dirty="0">
                <a:solidFill>
                  <a:srgbClr val="2C3A42">
                    <a:alpha val="100000"/>
                  </a:srgbClr>
                </a:solidFill>
                <a:latin typeface="Poppins SemiBold" pitchFamily="34" charset="0"/>
                <a:ea typeface="Poppins SemiBold" pitchFamily="34" charset="-122"/>
                <a:cs typeface="Poppins SemiBold" pitchFamily="34" charset="-120"/>
              </a:rPr>
              <a:t>SecOps</a:t>
            </a:r>
            <a:endParaRPr lang="en-US" sz="1600" dirty="0"/>
          </a:p>
        </p:txBody>
      </p:sp>
      <p:pic>
        <p:nvPicPr>
          <p:cNvPr id="59" name="Image 18">
            <a:extLst>
              <a:ext uri="{FF2B5EF4-FFF2-40B4-BE49-F238E27FC236}">
                <a16:creationId xmlns:a16="http://schemas.microsoft.com/office/drawing/2014/main" id="{4DBE9BB3-EB5B-B8BE-E7B9-43978E6E2667}"/>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475381" y="2647064"/>
            <a:ext cx="203149" cy="203149"/>
          </a:xfrm>
          <a:prstGeom prst="rect">
            <a:avLst/>
          </a:prstGeom>
        </p:spPr>
      </p:pic>
      <p:sp>
        <p:nvSpPr>
          <p:cNvPr id="60" name="Text 19">
            <a:extLst>
              <a:ext uri="{FF2B5EF4-FFF2-40B4-BE49-F238E27FC236}">
                <a16:creationId xmlns:a16="http://schemas.microsoft.com/office/drawing/2014/main" id="{415584D5-663E-33CE-837A-A31E8F3DBD13}"/>
              </a:ext>
            </a:extLst>
          </p:cNvPr>
          <p:cNvSpPr/>
          <p:nvPr/>
        </p:nvSpPr>
        <p:spPr>
          <a:xfrm>
            <a:off x="6780105" y="2647039"/>
            <a:ext cx="1604032" cy="3725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Prompt injection protection</a:t>
            </a:r>
            <a:endParaRPr lang="en-US" sz="1000" dirty="0"/>
          </a:p>
        </p:txBody>
      </p:sp>
      <p:pic>
        <p:nvPicPr>
          <p:cNvPr id="61" name="Image 19">
            <a:extLst>
              <a:ext uri="{FF2B5EF4-FFF2-40B4-BE49-F238E27FC236}">
                <a16:creationId xmlns:a16="http://schemas.microsoft.com/office/drawing/2014/main" id="{3E70A751-5BF7-72BD-26BC-F91E73C35AB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475381" y="3078864"/>
            <a:ext cx="203149" cy="203149"/>
          </a:xfrm>
          <a:prstGeom prst="rect">
            <a:avLst/>
          </a:prstGeom>
        </p:spPr>
      </p:pic>
      <p:sp>
        <p:nvSpPr>
          <p:cNvPr id="62" name="Text 20">
            <a:extLst>
              <a:ext uri="{FF2B5EF4-FFF2-40B4-BE49-F238E27FC236}">
                <a16:creationId xmlns:a16="http://schemas.microsoft.com/office/drawing/2014/main" id="{798642B1-CB4C-0EF1-6BB6-18BAFBA339B6}"/>
              </a:ext>
            </a:extLst>
          </p:cNvPr>
          <p:cNvSpPr/>
          <p:nvPr/>
        </p:nvSpPr>
        <p:spPr>
          <a:xfrm>
            <a:off x="6780105" y="30978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Data leakage detection</a:t>
            </a:r>
            <a:endParaRPr lang="en-US" sz="1000" dirty="0"/>
          </a:p>
        </p:txBody>
      </p:sp>
      <p:pic>
        <p:nvPicPr>
          <p:cNvPr id="63" name="Image 20">
            <a:extLst>
              <a:ext uri="{FF2B5EF4-FFF2-40B4-BE49-F238E27FC236}">
                <a16:creationId xmlns:a16="http://schemas.microsoft.com/office/drawing/2014/main" id="{D0202CCD-87DB-0895-F389-3615397AFFA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475381" y="3383664"/>
            <a:ext cx="203149" cy="203149"/>
          </a:xfrm>
          <a:prstGeom prst="rect">
            <a:avLst/>
          </a:prstGeom>
        </p:spPr>
      </p:pic>
      <p:sp>
        <p:nvSpPr>
          <p:cNvPr id="64" name="Text 21">
            <a:extLst>
              <a:ext uri="{FF2B5EF4-FFF2-40B4-BE49-F238E27FC236}">
                <a16:creationId xmlns:a16="http://schemas.microsoft.com/office/drawing/2014/main" id="{C753B16E-B81D-6844-E75D-CA01C623B05D}"/>
              </a:ext>
            </a:extLst>
          </p:cNvPr>
          <p:cNvSpPr/>
          <p:nvPr/>
        </p:nvSpPr>
        <p:spPr>
          <a:xfrm>
            <a:off x="6780105" y="34026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Content moderation</a:t>
            </a:r>
            <a:endParaRPr lang="en-US" sz="1000" dirty="0"/>
          </a:p>
        </p:txBody>
      </p:sp>
      <p:sp>
        <p:nvSpPr>
          <p:cNvPr id="66" name="Text 22">
            <a:extLst>
              <a:ext uri="{FF2B5EF4-FFF2-40B4-BE49-F238E27FC236}">
                <a16:creationId xmlns:a16="http://schemas.microsoft.com/office/drawing/2014/main" id="{A64BAF26-9FA5-F11D-CBD9-E7835495D561}"/>
              </a:ext>
            </a:extLst>
          </p:cNvPr>
          <p:cNvSpPr/>
          <p:nvPr/>
        </p:nvSpPr>
        <p:spPr>
          <a:xfrm>
            <a:off x="9103624" y="2126339"/>
            <a:ext cx="1934150" cy="334433"/>
          </a:xfrm>
          <a:prstGeom prst="rect">
            <a:avLst/>
          </a:prstGeom>
          <a:noFill/>
          <a:ln/>
        </p:spPr>
        <p:txBody>
          <a:bodyPr wrap="square" lIns="0" tIns="0" rIns="0" bIns="0" rtlCol="0" anchor="t"/>
          <a:lstStyle/>
          <a:p>
            <a:pPr marL="0" indent="0" algn="l">
              <a:lnSpc>
                <a:spcPts val="2080"/>
              </a:lnSpc>
              <a:buNone/>
            </a:pPr>
            <a:r>
              <a:rPr lang="en-US" sz="1600" dirty="0">
                <a:solidFill>
                  <a:srgbClr val="2C3A42">
                    <a:alpha val="100000"/>
                  </a:srgbClr>
                </a:solidFill>
                <a:latin typeface="Poppins SemiBold" pitchFamily="34" charset="0"/>
                <a:ea typeface="Poppins SemiBold" pitchFamily="34" charset="-122"/>
                <a:cs typeface="Poppins SemiBold" pitchFamily="34" charset="-120"/>
              </a:rPr>
              <a:t>DevOps</a:t>
            </a:r>
            <a:endParaRPr lang="en-US" sz="1600" dirty="0"/>
          </a:p>
        </p:txBody>
      </p:sp>
      <p:pic>
        <p:nvPicPr>
          <p:cNvPr id="67" name="Image 22">
            <a:extLst>
              <a:ext uri="{FF2B5EF4-FFF2-40B4-BE49-F238E27FC236}">
                <a16:creationId xmlns:a16="http://schemas.microsoft.com/office/drawing/2014/main" id="{80BC9BC2-DF21-0D4D-3465-FC6A46D3F0A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03624" y="2647064"/>
            <a:ext cx="203149" cy="203149"/>
          </a:xfrm>
          <a:prstGeom prst="rect">
            <a:avLst/>
          </a:prstGeom>
        </p:spPr>
      </p:pic>
      <p:sp>
        <p:nvSpPr>
          <p:cNvPr id="68" name="Text 23">
            <a:extLst>
              <a:ext uri="{FF2B5EF4-FFF2-40B4-BE49-F238E27FC236}">
                <a16:creationId xmlns:a16="http://schemas.microsoft.com/office/drawing/2014/main" id="{3C7062FB-F332-AB07-BDD1-F28B3B05E011}"/>
              </a:ext>
            </a:extLst>
          </p:cNvPr>
          <p:cNvSpPr/>
          <p:nvPr/>
        </p:nvSpPr>
        <p:spPr>
          <a:xfrm>
            <a:off x="9408347" y="26660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AD integration</a:t>
            </a:r>
            <a:endParaRPr lang="en-US" sz="1000" dirty="0"/>
          </a:p>
        </p:txBody>
      </p:sp>
      <p:pic>
        <p:nvPicPr>
          <p:cNvPr id="69" name="Image 23">
            <a:extLst>
              <a:ext uri="{FF2B5EF4-FFF2-40B4-BE49-F238E27FC236}">
                <a16:creationId xmlns:a16="http://schemas.microsoft.com/office/drawing/2014/main" id="{021B291C-7240-9112-2660-B64DD485086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03624" y="2951864"/>
            <a:ext cx="203149" cy="203149"/>
          </a:xfrm>
          <a:prstGeom prst="rect">
            <a:avLst/>
          </a:prstGeom>
        </p:spPr>
      </p:pic>
      <p:sp>
        <p:nvSpPr>
          <p:cNvPr id="70" name="Text 24">
            <a:extLst>
              <a:ext uri="{FF2B5EF4-FFF2-40B4-BE49-F238E27FC236}">
                <a16:creationId xmlns:a16="http://schemas.microsoft.com/office/drawing/2014/main" id="{7BA328B8-B920-560E-EFF9-EE3A62C1F989}"/>
              </a:ext>
            </a:extLst>
          </p:cNvPr>
          <p:cNvSpPr/>
          <p:nvPr/>
        </p:nvSpPr>
        <p:spPr>
          <a:xfrm>
            <a:off x="9408347" y="29708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Tracing</a:t>
            </a:r>
            <a:endParaRPr lang="en-US" sz="1000" dirty="0"/>
          </a:p>
        </p:txBody>
      </p:sp>
      <p:pic>
        <p:nvPicPr>
          <p:cNvPr id="71" name="Image 24">
            <a:extLst>
              <a:ext uri="{FF2B5EF4-FFF2-40B4-BE49-F238E27FC236}">
                <a16:creationId xmlns:a16="http://schemas.microsoft.com/office/drawing/2014/main" id="{8DF73B7D-2D28-A82C-F098-1A464077130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08347" y="3256664"/>
            <a:ext cx="203149" cy="203149"/>
          </a:xfrm>
          <a:prstGeom prst="rect">
            <a:avLst/>
          </a:prstGeom>
        </p:spPr>
      </p:pic>
      <p:sp>
        <p:nvSpPr>
          <p:cNvPr id="72" name="Text 25">
            <a:extLst>
              <a:ext uri="{FF2B5EF4-FFF2-40B4-BE49-F238E27FC236}">
                <a16:creationId xmlns:a16="http://schemas.microsoft.com/office/drawing/2014/main" id="{EF08CF48-108B-9D72-B642-1CC346F907DC}"/>
              </a:ext>
            </a:extLst>
          </p:cNvPr>
          <p:cNvSpPr/>
          <p:nvPr/>
        </p:nvSpPr>
        <p:spPr>
          <a:xfrm>
            <a:off x="9713071" y="3275689"/>
            <a:ext cx="1299308"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Calls</a:t>
            </a:r>
            <a:endParaRPr lang="en-US" sz="1000" dirty="0"/>
          </a:p>
        </p:txBody>
      </p:sp>
      <p:pic>
        <p:nvPicPr>
          <p:cNvPr id="73" name="Image 25">
            <a:extLst>
              <a:ext uri="{FF2B5EF4-FFF2-40B4-BE49-F238E27FC236}">
                <a16:creationId xmlns:a16="http://schemas.microsoft.com/office/drawing/2014/main" id="{1A16F273-9ABA-DB82-F370-37042C89960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08347" y="3561464"/>
            <a:ext cx="203149" cy="203149"/>
          </a:xfrm>
          <a:prstGeom prst="rect">
            <a:avLst/>
          </a:prstGeom>
        </p:spPr>
      </p:pic>
      <p:sp>
        <p:nvSpPr>
          <p:cNvPr id="74" name="Text 26">
            <a:extLst>
              <a:ext uri="{FF2B5EF4-FFF2-40B4-BE49-F238E27FC236}">
                <a16:creationId xmlns:a16="http://schemas.microsoft.com/office/drawing/2014/main" id="{DFF2730C-49D6-265B-BAC8-6E6F0A87632D}"/>
              </a:ext>
            </a:extLst>
          </p:cNvPr>
          <p:cNvSpPr/>
          <p:nvPr/>
        </p:nvSpPr>
        <p:spPr>
          <a:xfrm>
            <a:off x="9713071" y="3580489"/>
            <a:ext cx="1299308"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Generation</a:t>
            </a:r>
            <a:endParaRPr lang="en-US" sz="1000" dirty="0"/>
          </a:p>
        </p:txBody>
      </p:sp>
      <p:pic>
        <p:nvPicPr>
          <p:cNvPr id="75" name="Image 26">
            <a:extLst>
              <a:ext uri="{FF2B5EF4-FFF2-40B4-BE49-F238E27FC236}">
                <a16:creationId xmlns:a16="http://schemas.microsoft.com/office/drawing/2014/main" id="{3FAD78EC-67C1-74A2-7F79-D0CDC353431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08347" y="3866264"/>
            <a:ext cx="203149" cy="203149"/>
          </a:xfrm>
          <a:prstGeom prst="rect">
            <a:avLst/>
          </a:prstGeom>
        </p:spPr>
      </p:pic>
      <p:sp>
        <p:nvSpPr>
          <p:cNvPr id="76" name="Text 27">
            <a:extLst>
              <a:ext uri="{FF2B5EF4-FFF2-40B4-BE49-F238E27FC236}">
                <a16:creationId xmlns:a16="http://schemas.microsoft.com/office/drawing/2014/main" id="{F65AE5D7-3DBA-A726-1C2E-D70EE8AEB6F2}"/>
              </a:ext>
            </a:extLst>
          </p:cNvPr>
          <p:cNvSpPr/>
          <p:nvPr/>
        </p:nvSpPr>
        <p:spPr>
          <a:xfrm>
            <a:off x="9713071" y="3885289"/>
            <a:ext cx="1299308"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Latencies</a:t>
            </a:r>
            <a:endParaRPr lang="en-US" sz="1000" dirty="0"/>
          </a:p>
        </p:txBody>
      </p:sp>
      <p:pic>
        <p:nvPicPr>
          <p:cNvPr id="77" name="Image 27">
            <a:extLst>
              <a:ext uri="{FF2B5EF4-FFF2-40B4-BE49-F238E27FC236}">
                <a16:creationId xmlns:a16="http://schemas.microsoft.com/office/drawing/2014/main" id="{ED727928-C125-B270-6661-90323D622F3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08347" y="4171064"/>
            <a:ext cx="203149" cy="203149"/>
          </a:xfrm>
          <a:prstGeom prst="rect">
            <a:avLst/>
          </a:prstGeom>
        </p:spPr>
      </p:pic>
      <p:sp>
        <p:nvSpPr>
          <p:cNvPr id="78" name="Text 28">
            <a:extLst>
              <a:ext uri="{FF2B5EF4-FFF2-40B4-BE49-F238E27FC236}">
                <a16:creationId xmlns:a16="http://schemas.microsoft.com/office/drawing/2014/main" id="{15298A1D-F77B-3038-DCA7-216EE3B6C012}"/>
              </a:ext>
            </a:extLst>
          </p:cNvPr>
          <p:cNvSpPr/>
          <p:nvPr/>
        </p:nvSpPr>
        <p:spPr>
          <a:xfrm>
            <a:off x="9713071" y="4190089"/>
            <a:ext cx="1299308"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Cost</a:t>
            </a:r>
            <a:endParaRPr lang="en-US" sz="1000" dirty="0"/>
          </a:p>
        </p:txBody>
      </p:sp>
      <p:pic>
        <p:nvPicPr>
          <p:cNvPr id="79" name="Image 28">
            <a:extLst>
              <a:ext uri="{FF2B5EF4-FFF2-40B4-BE49-F238E27FC236}">
                <a16:creationId xmlns:a16="http://schemas.microsoft.com/office/drawing/2014/main" id="{E900EF6F-9CF2-23F4-3316-B875E879F85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08347" y="4475864"/>
            <a:ext cx="203149" cy="203149"/>
          </a:xfrm>
          <a:prstGeom prst="rect">
            <a:avLst/>
          </a:prstGeom>
        </p:spPr>
      </p:pic>
      <p:sp>
        <p:nvSpPr>
          <p:cNvPr id="80" name="Text 29">
            <a:extLst>
              <a:ext uri="{FF2B5EF4-FFF2-40B4-BE49-F238E27FC236}">
                <a16:creationId xmlns:a16="http://schemas.microsoft.com/office/drawing/2014/main" id="{135FA07B-C051-11A1-70BC-64AB9A4A0AE8}"/>
              </a:ext>
            </a:extLst>
          </p:cNvPr>
          <p:cNvSpPr/>
          <p:nvPr/>
        </p:nvSpPr>
        <p:spPr>
          <a:xfrm>
            <a:off x="9713071" y="4494889"/>
            <a:ext cx="1299308"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Users</a:t>
            </a:r>
            <a:endParaRPr lang="en-US" sz="1000" dirty="0"/>
          </a:p>
        </p:txBody>
      </p:sp>
      <p:pic>
        <p:nvPicPr>
          <p:cNvPr id="81" name="Image 29">
            <a:extLst>
              <a:ext uri="{FF2B5EF4-FFF2-40B4-BE49-F238E27FC236}">
                <a16:creationId xmlns:a16="http://schemas.microsoft.com/office/drawing/2014/main" id="{EA37D43D-622D-751E-423E-770EE1AB464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03624" y="4780664"/>
            <a:ext cx="203149" cy="203149"/>
          </a:xfrm>
          <a:prstGeom prst="rect">
            <a:avLst/>
          </a:prstGeom>
        </p:spPr>
      </p:pic>
      <p:sp>
        <p:nvSpPr>
          <p:cNvPr id="82" name="Text 30">
            <a:extLst>
              <a:ext uri="{FF2B5EF4-FFF2-40B4-BE49-F238E27FC236}">
                <a16:creationId xmlns:a16="http://schemas.microsoft.com/office/drawing/2014/main" id="{0FB4055D-F04D-D9C4-62F3-B10819D3FB42}"/>
              </a:ext>
            </a:extLst>
          </p:cNvPr>
          <p:cNvSpPr/>
          <p:nvPr/>
        </p:nvSpPr>
        <p:spPr>
          <a:xfrm>
            <a:off x="9408347" y="47996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Load-balancing</a:t>
            </a:r>
            <a:endParaRPr lang="en-US" sz="1000" dirty="0"/>
          </a:p>
        </p:txBody>
      </p:sp>
      <p:pic>
        <p:nvPicPr>
          <p:cNvPr id="83" name="Image 30">
            <a:extLst>
              <a:ext uri="{FF2B5EF4-FFF2-40B4-BE49-F238E27FC236}">
                <a16:creationId xmlns:a16="http://schemas.microsoft.com/office/drawing/2014/main" id="{E68F3800-AE70-DC91-E8E7-24579C41083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03624" y="5085464"/>
            <a:ext cx="203149" cy="203149"/>
          </a:xfrm>
          <a:prstGeom prst="rect">
            <a:avLst/>
          </a:prstGeom>
        </p:spPr>
      </p:pic>
      <p:sp>
        <p:nvSpPr>
          <p:cNvPr id="84" name="Text 31">
            <a:extLst>
              <a:ext uri="{FF2B5EF4-FFF2-40B4-BE49-F238E27FC236}">
                <a16:creationId xmlns:a16="http://schemas.microsoft.com/office/drawing/2014/main" id="{0DF7453A-9629-BF61-C504-56D101AD16D6}"/>
              </a:ext>
            </a:extLst>
          </p:cNvPr>
          <p:cNvSpPr/>
          <p:nvPr/>
        </p:nvSpPr>
        <p:spPr>
          <a:xfrm>
            <a:off x="9408347" y="51044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User feedback</a:t>
            </a:r>
            <a:endParaRPr lang="en-US" sz="1000" dirty="0"/>
          </a:p>
        </p:txBody>
      </p:sp>
      <p:pic>
        <p:nvPicPr>
          <p:cNvPr id="85" name="Image 31">
            <a:extLst>
              <a:ext uri="{FF2B5EF4-FFF2-40B4-BE49-F238E27FC236}">
                <a16:creationId xmlns:a16="http://schemas.microsoft.com/office/drawing/2014/main" id="{EAA7845D-94F4-E606-0C80-39078A8B268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03624" y="5390264"/>
            <a:ext cx="203149" cy="203149"/>
          </a:xfrm>
          <a:prstGeom prst="rect">
            <a:avLst/>
          </a:prstGeom>
        </p:spPr>
      </p:pic>
      <p:sp>
        <p:nvSpPr>
          <p:cNvPr id="86" name="Text 32">
            <a:extLst>
              <a:ext uri="{FF2B5EF4-FFF2-40B4-BE49-F238E27FC236}">
                <a16:creationId xmlns:a16="http://schemas.microsoft.com/office/drawing/2014/main" id="{EE69A926-B43E-53B8-85EA-6471BE660EEF}"/>
              </a:ext>
            </a:extLst>
          </p:cNvPr>
          <p:cNvSpPr/>
          <p:nvPr/>
        </p:nvSpPr>
        <p:spPr>
          <a:xfrm>
            <a:off x="9408347" y="5409289"/>
            <a:ext cx="1604032" cy="207433"/>
          </a:xfrm>
          <a:prstGeom prst="rect">
            <a:avLst/>
          </a:prstGeom>
          <a:noFill/>
          <a:ln/>
        </p:spPr>
        <p:txBody>
          <a:bodyPr wrap="square" lIns="0" tIns="0" rIns="0" bIns="0" rtlCol="0" anchor="t"/>
          <a:lstStyle/>
          <a:p>
            <a:pPr marL="0" indent="0" algn="l">
              <a:lnSpc>
                <a:spcPts val="1300"/>
              </a:lnSpc>
              <a:buNone/>
            </a:pPr>
            <a:r>
              <a:rPr lang="en-US" sz="1000" dirty="0">
                <a:solidFill>
                  <a:srgbClr val="2C3A42">
                    <a:alpha val="100000"/>
                  </a:srgbClr>
                </a:solidFill>
                <a:latin typeface="Poppins SemiBold" pitchFamily="34" charset="0"/>
                <a:ea typeface="Poppins SemiBold" pitchFamily="34" charset="-122"/>
                <a:cs typeface="Poppins SemiBold" pitchFamily="34" charset="-120"/>
              </a:rPr>
              <a:t>LLM Eval framework</a:t>
            </a:r>
            <a:endParaRPr lang="en-US" sz="1000" dirty="0"/>
          </a:p>
        </p:txBody>
      </p:sp>
      <p:pic>
        <p:nvPicPr>
          <p:cNvPr id="88" name="Image 23">
            <a:extLst>
              <a:ext uri="{FF2B5EF4-FFF2-40B4-BE49-F238E27FC236}">
                <a16:creationId xmlns:a16="http://schemas.microsoft.com/office/drawing/2014/main" id="{AB3D0E7B-C393-4F3C-AF28-7B24D1CBAEB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475381" y="3382971"/>
            <a:ext cx="203149" cy="203149"/>
          </a:xfrm>
          <a:prstGeom prst="rect">
            <a:avLst/>
          </a:prstGeom>
        </p:spPr>
      </p:pic>
      <p:pic>
        <p:nvPicPr>
          <p:cNvPr id="89" name="Image 30">
            <a:extLst>
              <a:ext uri="{FF2B5EF4-FFF2-40B4-BE49-F238E27FC236}">
                <a16:creationId xmlns:a16="http://schemas.microsoft.com/office/drawing/2014/main" id="{C94F2CD5-7C8F-4E99-87A8-00AC4066AE5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03624" y="5390263"/>
            <a:ext cx="203149" cy="203149"/>
          </a:xfrm>
          <a:prstGeom prst="rect">
            <a:avLst/>
          </a:prstGeom>
        </p:spPr>
      </p:pic>
      <p:pic>
        <p:nvPicPr>
          <p:cNvPr id="90" name="Image 2">
            <a:extLst>
              <a:ext uri="{FF2B5EF4-FFF2-40B4-BE49-F238E27FC236}">
                <a16:creationId xmlns:a16="http://schemas.microsoft.com/office/drawing/2014/main" id="{0E8893FF-59AB-4AB0-87C9-EC7E2C70A2B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8894" y="3358238"/>
            <a:ext cx="203149" cy="203149"/>
          </a:xfrm>
          <a:prstGeom prst="rect">
            <a:avLst/>
          </a:prstGeom>
        </p:spPr>
      </p:pic>
      <p:pic>
        <p:nvPicPr>
          <p:cNvPr id="91" name="Image 2">
            <a:extLst>
              <a:ext uri="{FF2B5EF4-FFF2-40B4-BE49-F238E27FC236}">
                <a16:creationId xmlns:a16="http://schemas.microsoft.com/office/drawing/2014/main" id="{A8D39C0C-341E-4303-A7F3-58742A354FD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8895" y="4357278"/>
            <a:ext cx="203149" cy="203149"/>
          </a:xfrm>
          <a:prstGeom prst="rect">
            <a:avLst/>
          </a:prstGeom>
        </p:spPr>
      </p:pic>
      <p:pic>
        <p:nvPicPr>
          <p:cNvPr id="92" name="Image 2">
            <a:extLst>
              <a:ext uri="{FF2B5EF4-FFF2-40B4-BE49-F238E27FC236}">
                <a16:creationId xmlns:a16="http://schemas.microsoft.com/office/drawing/2014/main" id="{8801CF20-0BD1-4946-AA6F-1EE93302E43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8893" y="4735722"/>
            <a:ext cx="203149" cy="203149"/>
          </a:xfrm>
          <a:prstGeom prst="rect">
            <a:avLst/>
          </a:prstGeom>
        </p:spPr>
      </p:pic>
      <p:pic>
        <p:nvPicPr>
          <p:cNvPr id="93" name="Image 2">
            <a:extLst>
              <a:ext uri="{FF2B5EF4-FFF2-40B4-BE49-F238E27FC236}">
                <a16:creationId xmlns:a16="http://schemas.microsoft.com/office/drawing/2014/main" id="{9868BB5C-0375-471A-BB7E-8B11026097A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218892" y="5043934"/>
            <a:ext cx="203149" cy="203149"/>
          </a:xfrm>
          <a:prstGeom prst="rect">
            <a:avLst/>
          </a:prstGeom>
        </p:spPr>
      </p:pic>
    </p:spTree>
    <p:extLst>
      <p:ext uri="{BB962C8B-B14F-4D97-AF65-F5344CB8AC3E}">
        <p14:creationId xmlns:p14="http://schemas.microsoft.com/office/powerpoint/2010/main" val="2394227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79BBBF-70B9-17A2-10C7-8E547B555B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6688" y="381910"/>
            <a:ext cx="6778625" cy="6094181"/>
          </a:xfrm>
          <a:prstGeom prst="rect">
            <a:avLst/>
          </a:prstGeom>
        </p:spPr>
      </p:pic>
    </p:spTree>
    <p:extLst>
      <p:ext uri="{BB962C8B-B14F-4D97-AF65-F5344CB8AC3E}">
        <p14:creationId xmlns:p14="http://schemas.microsoft.com/office/powerpoint/2010/main" val="21617984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3EAB0B-EECD-4268-87B7-A377F1A66959}"/>
              </a:ext>
            </a:extLst>
          </p:cNvPr>
          <p:cNvPicPr>
            <a:picLocks noChangeAspect="1"/>
          </p:cNvPicPr>
          <p:nvPr/>
        </p:nvPicPr>
        <p:blipFill rotWithShape="1">
          <a:blip r:embed="rId3"/>
          <a:srcRect b="10776"/>
          <a:stretch/>
        </p:blipFill>
        <p:spPr>
          <a:xfrm>
            <a:off x="522631" y="1285240"/>
            <a:ext cx="11384889" cy="3680460"/>
          </a:xfrm>
          <a:prstGeom prst="rect">
            <a:avLst/>
          </a:prstGeom>
        </p:spPr>
      </p:pic>
      <p:sp>
        <p:nvSpPr>
          <p:cNvPr id="2" name="Rectangle 1">
            <a:extLst>
              <a:ext uri="{FF2B5EF4-FFF2-40B4-BE49-F238E27FC236}">
                <a16:creationId xmlns:a16="http://schemas.microsoft.com/office/drawing/2014/main" id="{54B2F1C5-1510-A130-58A4-41D152D6E8A8}"/>
              </a:ext>
            </a:extLst>
          </p:cNvPr>
          <p:cNvSpPr/>
          <p:nvPr/>
        </p:nvSpPr>
        <p:spPr>
          <a:xfrm>
            <a:off x="7480300" y="1285240"/>
            <a:ext cx="4427220" cy="36804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 name="Picture 3">
            <a:extLst>
              <a:ext uri="{FF2B5EF4-FFF2-40B4-BE49-F238E27FC236}">
                <a16:creationId xmlns:a16="http://schemas.microsoft.com/office/drawing/2014/main" id="{2C3C045F-45A3-9DDF-2CA4-729ECF51ACA9}"/>
              </a:ext>
            </a:extLst>
          </p:cNvPr>
          <p:cNvPicPr>
            <a:picLocks noChangeAspect="1"/>
          </p:cNvPicPr>
          <p:nvPr/>
        </p:nvPicPr>
        <p:blipFill>
          <a:blip r:embed="rId4"/>
          <a:stretch>
            <a:fillRect/>
          </a:stretch>
        </p:blipFill>
        <p:spPr>
          <a:xfrm>
            <a:off x="8499455" y="2085627"/>
            <a:ext cx="2388910" cy="2079686"/>
          </a:xfrm>
          <a:prstGeom prst="rect">
            <a:avLst/>
          </a:prstGeom>
        </p:spPr>
      </p:pic>
    </p:spTree>
    <p:extLst>
      <p:ext uri="{BB962C8B-B14F-4D97-AF65-F5344CB8AC3E}">
        <p14:creationId xmlns:p14="http://schemas.microsoft.com/office/powerpoint/2010/main" val="4159335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tanding in front of a large screen&#10;&#10;Description automatically generated">
            <a:extLst>
              <a:ext uri="{FF2B5EF4-FFF2-40B4-BE49-F238E27FC236}">
                <a16:creationId xmlns:a16="http://schemas.microsoft.com/office/drawing/2014/main" id="{4C2A15EC-77B9-B6ED-9405-438F957BE399}"/>
              </a:ext>
            </a:extLst>
          </p:cNvPr>
          <p:cNvPicPr>
            <a:picLocks noChangeAspect="1"/>
          </p:cNvPicPr>
          <p:nvPr/>
        </p:nvPicPr>
        <p:blipFill>
          <a:blip r:embed="rId3"/>
          <a:stretch>
            <a:fillRect/>
          </a:stretch>
        </p:blipFill>
        <p:spPr>
          <a:xfrm>
            <a:off x="-26377" y="-45720"/>
            <a:ext cx="12244754" cy="7797928"/>
          </a:xfrm>
          <a:prstGeom prst="rect">
            <a:avLst/>
          </a:prstGeom>
          <a:ln w="57150">
            <a:noFill/>
            <a:prstDash val="solid"/>
          </a:ln>
        </p:spPr>
      </p:pic>
      <p:pic>
        <p:nvPicPr>
          <p:cNvPr id="1030" name="Picture 6" descr="Beating the cycle: Building resilience ...">
            <a:extLst>
              <a:ext uri="{FF2B5EF4-FFF2-40B4-BE49-F238E27FC236}">
                <a16:creationId xmlns:a16="http://schemas.microsoft.com/office/drawing/2014/main" id="{3E5EAACF-B749-407C-B07E-18B5BE031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5955" y="392487"/>
            <a:ext cx="1691743" cy="5398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3339F52-DBCF-4FEC-BB8A-20C75D8502D1}"/>
              </a:ext>
            </a:extLst>
          </p:cNvPr>
          <p:cNvSpPr/>
          <p:nvPr/>
        </p:nvSpPr>
        <p:spPr>
          <a:xfrm flipV="1">
            <a:off x="5098273" y="2914239"/>
            <a:ext cx="3137906" cy="1269634"/>
          </a:xfrm>
          <a:prstGeom prst="rect">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0929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9E86ACAA-B29C-F4CE-D801-BD3AC97B4E5A}"/>
              </a:ext>
            </a:extLst>
          </p:cNvPr>
          <p:cNvSpPr/>
          <p:nvPr/>
        </p:nvSpPr>
        <p:spPr>
          <a:xfrm>
            <a:off x="6196711" y="3863183"/>
            <a:ext cx="5084064" cy="2176374"/>
          </a:xfrm>
          <a:prstGeom prst="roundRect">
            <a:avLst>
              <a:gd name="adj" fmla="val 96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3" name="Rounded Rectangle 2">
            <a:extLst>
              <a:ext uri="{FF2B5EF4-FFF2-40B4-BE49-F238E27FC236}">
                <a16:creationId xmlns:a16="http://schemas.microsoft.com/office/drawing/2014/main" id="{71FCDD4A-41AE-0DBF-E214-484D9F3ADAD9}"/>
              </a:ext>
            </a:extLst>
          </p:cNvPr>
          <p:cNvSpPr/>
          <p:nvPr/>
        </p:nvSpPr>
        <p:spPr>
          <a:xfrm>
            <a:off x="6196711" y="1899979"/>
            <a:ext cx="5084064" cy="1773275"/>
          </a:xfrm>
          <a:prstGeom prst="roundRect">
            <a:avLst>
              <a:gd name="adj" fmla="val 116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 name="Title 1">
            <a:extLst>
              <a:ext uri="{FF2B5EF4-FFF2-40B4-BE49-F238E27FC236}">
                <a16:creationId xmlns:a16="http://schemas.microsoft.com/office/drawing/2014/main" id="{FA5D3C9A-0B8F-5EB4-6CD0-2048DA5072B7}"/>
              </a:ext>
            </a:extLst>
          </p:cNvPr>
          <p:cNvSpPr>
            <a:spLocks noGrp="1"/>
          </p:cNvSpPr>
          <p:nvPr>
            <p:ph type="title"/>
          </p:nvPr>
        </p:nvSpPr>
        <p:spPr/>
        <p:txBody>
          <a:bodyPr>
            <a:normAutofit/>
          </a:bodyPr>
          <a:lstStyle/>
          <a:p>
            <a:r>
              <a:rPr lang="da-DK" dirty="0">
                <a:solidFill>
                  <a:srgbClr val="2C3A41"/>
                </a:solidFill>
              </a:rPr>
              <a:t>AI </a:t>
            </a:r>
            <a:r>
              <a:rPr lang="da-DK" dirty="0" err="1">
                <a:solidFill>
                  <a:srgbClr val="2C3A41"/>
                </a:solidFill>
              </a:rPr>
              <a:t>enablement</a:t>
            </a:r>
            <a:endParaRPr lang="da-DK" dirty="0">
              <a:solidFill>
                <a:srgbClr val="2C3A41"/>
              </a:solidFill>
            </a:endParaRPr>
          </a:p>
        </p:txBody>
      </p:sp>
      <p:sp>
        <p:nvSpPr>
          <p:cNvPr id="4" name="TextBox 3">
            <a:extLst>
              <a:ext uri="{FF2B5EF4-FFF2-40B4-BE49-F238E27FC236}">
                <a16:creationId xmlns:a16="http://schemas.microsoft.com/office/drawing/2014/main" id="{500C0F74-9174-E3CE-E2CF-EC689C5D58A5}"/>
              </a:ext>
            </a:extLst>
          </p:cNvPr>
          <p:cNvSpPr txBox="1"/>
          <p:nvPr/>
        </p:nvSpPr>
        <p:spPr>
          <a:xfrm>
            <a:off x="1514104" y="1971304"/>
            <a:ext cx="45719" cy="369332"/>
          </a:xfrm>
          <a:prstGeom prst="rect">
            <a:avLst/>
          </a:prstGeom>
          <a:noFill/>
        </p:spPr>
        <p:txBody>
          <a:bodyPr wrap="square" rtlCol="0">
            <a:spAutoFit/>
          </a:bodyPr>
          <a:lstStyle/>
          <a:p>
            <a:endParaRPr lang="da-DK" dirty="0"/>
          </a:p>
        </p:txBody>
      </p:sp>
      <p:sp>
        <p:nvSpPr>
          <p:cNvPr id="6" name="Rounded Rectangle 5">
            <a:extLst>
              <a:ext uri="{FF2B5EF4-FFF2-40B4-BE49-F238E27FC236}">
                <a16:creationId xmlns:a16="http://schemas.microsoft.com/office/drawing/2014/main" id="{2DDBEAE7-842A-D4B3-6CEA-0A1C1B970FB9}"/>
              </a:ext>
            </a:extLst>
          </p:cNvPr>
          <p:cNvSpPr/>
          <p:nvPr/>
        </p:nvSpPr>
        <p:spPr>
          <a:xfrm>
            <a:off x="911227" y="1899980"/>
            <a:ext cx="5084064" cy="4139577"/>
          </a:xfrm>
          <a:prstGeom prst="roundRect">
            <a:avLst>
              <a:gd name="adj" fmla="val 5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8" name="Text Placeholder 9">
            <a:extLst>
              <a:ext uri="{FF2B5EF4-FFF2-40B4-BE49-F238E27FC236}">
                <a16:creationId xmlns:a16="http://schemas.microsoft.com/office/drawing/2014/main" id="{FBBEC1F9-92BD-55E7-C155-27C5FE658955}"/>
              </a:ext>
            </a:extLst>
          </p:cNvPr>
          <p:cNvSpPr>
            <a:spLocks noGrp="1"/>
          </p:cNvSpPr>
          <p:nvPr>
            <p:ph type="body" sz="quarter" idx="13"/>
          </p:nvPr>
        </p:nvSpPr>
        <p:spPr>
          <a:xfrm>
            <a:off x="507600" y="446400"/>
            <a:ext cx="5637600" cy="216000"/>
          </a:xfrm>
        </p:spPr>
        <p:txBody>
          <a:bodyPr/>
          <a:lstStyle/>
          <a:p>
            <a:r>
              <a:rPr lang="da-DK" dirty="0"/>
              <a:t>CORAX AI</a:t>
            </a:r>
            <a:endParaRPr lang="en-DK" dirty="0"/>
          </a:p>
        </p:txBody>
      </p:sp>
      <p:grpSp>
        <p:nvGrpSpPr>
          <p:cNvPr id="18" name="Group 17">
            <a:extLst>
              <a:ext uri="{FF2B5EF4-FFF2-40B4-BE49-F238E27FC236}">
                <a16:creationId xmlns:a16="http://schemas.microsoft.com/office/drawing/2014/main" id="{004CCCA7-6FBF-4039-8B34-5D44E2F86FB2}"/>
              </a:ext>
            </a:extLst>
          </p:cNvPr>
          <p:cNvGrpSpPr/>
          <p:nvPr/>
        </p:nvGrpSpPr>
        <p:grpSpPr>
          <a:xfrm>
            <a:off x="925898" y="1958885"/>
            <a:ext cx="5084064" cy="4139577"/>
            <a:chOff x="911227" y="1899980"/>
            <a:chExt cx="5084064" cy="4139577"/>
          </a:xfrm>
        </p:grpSpPr>
        <p:sp>
          <p:nvSpPr>
            <p:cNvPr id="19" name="Rounded Rectangle 5">
              <a:extLst>
                <a:ext uri="{FF2B5EF4-FFF2-40B4-BE49-F238E27FC236}">
                  <a16:creationId xmlns:a16="http://schemas.microsoft.com/office/drawing/2014/main" id="{F98218FA-14F4-4E31-9AA1-F7A9011BB270}"/>
                </a:ext>
              </a:extLst>
            </p:cNvPr>
            <p:cNvSpPr/>
            <p:nvPr/>
          </p:nvSpPr>
          <p:spPr>
            <a:xfrm>
              <a:off x="911227" y="1899980"/>
              <a:ext cx="5084064" cy="4139577"/>
            </a:xfrm>
            <a:prstGeom prst="roundRect">
              <a:avLst>
                <a:gd name="adj" fmla="val 5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0" name="Rectangle 19">
              <a:extLst>
                <a:ext uri="{FF2B5EF4-FFF2-40B4-BE49-F238E27FC236}">
                  <a16:creationId xmlns:a16="http://schemas.microsoft.com/office/drawing/2014/main" id="{A00B882C-DB3A-4CCF-97CA-4CA346CEB1BC}"/>
                </a:ext>
              </a:extLst>
            </p:cNvPr>
            <p:cNvSpPr/>
            <p:nvPr/>
          </p:nvSpPr>
          <p:spPr>
            <a:xfrm>
              <a:off x="1204188" y="2489200"/>
              <a:ext cx="4498143" cy="3259382"/>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a:extLst>
                <a:ext uri="{FF2B5EF4-FFF2-40B4-BE49-F238E27FC236}">
                  <a16:creationId xmlns:a16="http://schemas.microsoft.com/office/drawing/2014/main" id="{4DC6E4A5-8A44-47F7-A5D1-773C1DD2E25C}"/>
                </a:ext>
              </a:extLst>
            </p:cNvPr>
            <p:cNvPicPr>
              <a:picLocks noChangeAspect="1"/>
            </p:cNvPicPr>
            <p:nvPr/>
          </p:nvPicPr>
          <p:blipFill rotWithShape="1">
            <a:blip r:embed="rId3"/>
            <a:srcRect t="9908"/>
            <a:stretch/>
          </p:blipFill>
          <p:spPr>
            <a:xfrm>
              <a:off x="1408649" y="2489200"/>
              <a:ext cx="4089221" cy="3259382"/>
            </a:xfrm>
            <a:prstGeom prst="rect">
              <a:avLst/>
            </a:prstGeom>
          </p:spPr>
        </p:pic>
        <p:pic>
          <p:nvPicPr>
            <p:cNvPr id="22" name="Picture 21">
              <a:extLst>
                <a:ext uri="{FF2B5EF4-FFF2-40B4-BE49-F238E27FC236}">
                  <a16:creationId xmlns:a16="http://schemas.microsoft.com/office/drawing/2014/main" id="{4EE5E051-3BF3-4828-BC93-9302CA9F029A}"/>
                </a:ext>
              </a:extLst>
            </p:cNvPr>
            <p:cNvPicPr>
              <a:picLocks noChangeAspect="1"/>
            </p:cNvPicPr>
            <p:nvPr/>
          </p:nvPicPr>
          <p:blipFill rotWithShape="1">
            <a:blip r:embed="rId3"/>
            <a:srcRect l="12341" b="90092"/>
            <a:stretch/>
          </p:blipFill>
          <p:spPr>
            <a:xfrm>
              <a:off x="1536963" y="2130757"/>
              <a:ext cx="3584589" cy="358444"/>
            </a:xfrm>
            <a:prstGeom prst="rect">
              <a:avLst/>
            </a:prstGeom>
          </p:spPr>
        </p:pic>
      </p:grpSp>
      <p:pic>
        <p:nvPicPr>
          <p:cNvPr id="13" name="Picture 12">
            <a:extLst>
              <a:ext uri="{FF2B5EF4-FFF2-40B4-BE49-F238E27FC236}">
                <a16:creationId xmlns:a16="http://schemas.microsoft.com/office/drawing/2014/main" id="{1FB56FF7-E04E-4A7B-BFBC-D043B5D5594D}"/>
              </a:ext>
            </a:extLst>
          </p:cNvPr>
          <p:cNvPicPr>
            <a:picLocks noChangeAspect="1"/>
          </p:cNvPicPr>
          <p:nvPr/>
        </p:nvPicPr>
        <p:blipFill>
          <a:blip r:embed="rId4"/>
          <a:stretch>
            <a:fillRect/>
          </a:stretch>
        </p:blipFill>
        <p:spPr>
          <a:xfrm>
            <a:off x="6433998" y="4338505"/>
            <a:ext cx="4654893" cy="1275084"/>
          </a:xfrm>
          <a:prstGeom prst="rect">
            <a:avLst/>
          </a:prstGeom>
        </p:spPr>
      </p:pic>
      <p:pic>
        <p:nvPicPr>
          <p:cNvPr id="14" name="Picture 13">
            <a:extLst>
              <a:ext uri="{FF2B5EF4-FFF2-40B4-BE49-F238E27FC236}">
                <a16:creationId xmlns:a16="http://schemas.microsoft.com/office/drawing/2014/main" id="{AD3025A5-BE23-4F94-B369-10E07B89B829}"/>
              </a:ext>
            </a:extLst>
          </p:cNvPr>
          <p:cNvPicPr>
            <a:picLocks noChangeAspect="1"/>
          </p:cNvPicPr>
          <p:nvPr/>
        </p:nvPicPr>
        <p:blipFill>
          <a:blip r:embed="rId5"/>
          <a:stretch>
            <a:fillRect/>
          </a:stretch>
        </p:blipFill>
        <p:spPr>
          <a:xfrm>
            <a:off x="6299534" y="2155970"/>
            <a:ext cx="4993861" cy="1275084"/>
          </a:xfrm>
          <a:prstGeom prst="rect">
            <a:avLst/>
          </a:prstGeom>
        </p:spPr>
      </p:pic>
      <p:sp>
        <p:nvSpPr>
          <p:cNvPr id="15" name="TextBox 14">
            <a:extLst>
              <a:ext uri="{FF2B5EF4-FFF2-40B4-BE49-F238E27FC236}">
                <a16:creationId xmlns:a16="http://schemas.microsoft.com/office/drawing/2014/main" id="{C6C43CE2-4A32-48F0-88A2-455B1FE67C07}"/>
              </a:ext>
            </a:extLst>
          </p:cNvPr>
          <p:cNvSpPr txBox="1"/>
          <p:nvPr/>
        </p:nvSpPr>
        <p:spPr>
          <a:xfrm>
            <a:off x="8473804" y="3431473"/>
            <a:ext cx="2850173" cy="276999"/>
          </a:xfrm>
          <a:prstGeom prst="rect">
            <a:avLst/>
          </a:prstGeom>
          <a:noFill/>
        </p:spPr>
        <p:txBody>
          <a:bodyPr wrap="square" rtlCol="0">
            <a:spAutoFit/>
          </a:bodyPr>
          <a:lstStyle/>
          <a:p>
            <a:r>
              <a:rPr lang="en-US" sz="1200" dirty="0"/>
              <a:t>Project Management Institute, Dec, 2024</a:t>
            </a:r>
          </a:p>
        </p:txBody>
      </p:sp>
      <p:sp>
        <p:nvSpPr>
          <p:cNvPr id="23" name="TextBox 22">
            <a:extLst>
              <a:ext uri="{FF2B5EF4-FFF2-40B4-BE49-F238E27FC236}">
                <a16:creationId xmlns:a16="http://schemas.microsoft.com/office/drawing/2014/main" id="{23B92664-B9BA-4585-AC15-D184547A7978}"/>
              </a:ext>
            </a:extLst>
          </p:cNvPr>
          <p:cNvSpPr txBox="1"/>
          <p:nvPr/>
        </p:nvSpPr>
        <p:spPr>
          <a:xfrm>
            <a:off x="6376123" y="3984150"/>
            <a:ext cx="2850173" cy="276999"/>
          </a:xfrm>
          <a:prstGeom prst="rect">
            <a:avLst/>
          </a:prstGeom>
          <a:noFill/>
        </p:spPr>
        <p:txBody>
          <a:bodyPr wrap="square" rtlCol="0">
            <a:spAutoFit/>
          </a:bodyPr>
          <a:lstStyle/>
          <a:p>
            <a:r>
              <a:rPr lang="en-US" sz="1200" dirty="0"/>
              <a:t>BCG, 2024 – Danish Companies:</a:t>
            </a:r>
          </a:p>
        </p:txBody>
      </p:sp>
    </p:spTree>
    <p:extLst>
      <p:ext uri="{BB962C8B-B14F-4D97-AF65-F5344CB8AC3E}">
        <p14:creationId xmlns:p14="http://schemas.microsoft.com/office/powerpoint/2010/main" val="690064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e 34">
            <a:extLst>
              <a:ext uri="{FF2B5EF4-FFF2-40B4-BE49-F238E27FC236}">
                <a16:creationId xmlns:a16="http://schemas.microsoft.com/office/drawing/2014/main" id="{ABFF00D9-68AE-4872-9388-C6E47F6AA37B}"/>
              </a:ext>
            </a:extLst>
          </p:cNvPr>
          <p:cNvGrpSpPr>
            <a:grpSpLocks noChangeAspect="1"/>
          </p:cNvGrpSpPr>
          <p:nvPr/>
        </p:nvGrpSpPr>
        <p:grpSpPr>
          <a:xfrm>
            <a:off x="17098940" y="8346833"/>
            <a:ext cx="3860892" cy="1763885"/>
            <a:chOff x="17980322" y="8346930"/>
            <a:chExt cx="4509829" cy="2060358"/>
          </a:xfrm>
          <a:effectLst>
            <a:outerShdw blurRad="50800" dist="38100" dir="2700000" algn="tl" rotWithShape="0">
              <a:prstClr val="black">
                <a:alpha val="40000"/>
              </a:prstClr>
            </a:outerShdw>
          </a:effectLst>
        </p:grpSpPr>
        <p:sp>
          <p:nvSpPr>
            <p:cNvPr id="15" name="Rektangel: afrundede hjørner 28">
              <a:extLst>
                <a:ext uri="{FF2B5EF4-FFF2-40B4-BE49-F238E27FC236}">
                  <a16:creationId xmlns:a16="http://schemas.microsoft.com/office/drawing/2014/main" id="{C964CF14-EF83-4EF9-9AD0-A5825075858A}"/>
                </a:ext>
              </a:extLst>
            </p:cNvPr>
            <p:cNvSpPr/>
            <p:nvPr/>
          </p:nvSpPr>
          <p:spPr>
            <a:xfrm>
              <a:off x="17980322" y="8346930"/>
              <a:ext cx="4509829" cy="206035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094" rtl="0" eaLnBrk="1" fontAlgn="auto" latinLnBrk="0" hangingPunct="0">
                <a:lnSpc>
                  <a:spcPct val="100000"/>
                </a:lnSpc>
                <a:spcBef>
                  <a:spcPts val="2500"/>
                </a:spcBef>
                <a:spcAft>
                  <a:spcPts val="0"/>
                </a:spcAft>
                <a:buClrTx/>
                <a:buSzTx/>
                <a:buFontTx/>
                <a:buNone/>
                <a:tabLst/>
                <a:defRPr/>
              </a:pPr>
              <a:endParaRPr kumimoji="0" lang="da-DK" sz="1400" b="0" i="0" u="none" strike="noStrike" kern="0" cap="none" spc="0" normalizeH="0" baseline="0" noProof="0" dirty="0">
                <a:ln>
                  <a:noFill/>
                </a:ln>
                <a:solidFill>
                  <a:prstClr val="white"/>
                </a:solidFill>
                <a:effectLst/>
                <a:uLnTx/>
                <a:uFillTx/>
                <a:latin typeface="Calibri" panose="020F0502020204030204"/>
                <a:ea typeface="+mn-ea"/>
                <a:cs typeface="+mn-cs"/>
                <a:sym typeface="CocoGothicPro Regular"/>
              </a:endParaRPr>
            </a:p>
          </p:txBody>
        </p:sp>
        <p:pic>
          <p:nvPicPr>
            <p:cNvPr id="16" name="Billede 21">
              <a:extLst>
                <a:ext uri="{FF2B5EF4-FFF2-40B4-BE49-F238E27FC236}">
                  <a16:creationId xmlns:a16="http://schemas.microsoft.com/office/drawing/2014/main" id="{611A4A1D-A650-4143-8DA2-F820A1146B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78958" y="9270723"/>
              <a:ext cx="3485593" cy="366163"/>
            </a:xfrm>
            <a:prstGeom prst="rect">
              <a:avLst/>
            </a:prstGeom>
          </p:spPr>
        </p:pic>
      </p:grpSp>
      <p:sp>
        <p:nvSpPr>
          <p:cNvPr id="5" name="Oval 4">
            <a:extLst>
              <a:ext uri="{FF2B5EF4-FFF2-40B4-BE49-F238E27FC236}">
                <a16:creationId xmlns:a16="http://schemas.microsoft.com/office/drawing/2014/main" id="{5588B79B-1503-5EEE-8BC6-0B1315EE919C}"/>
              </a:ext>
            </a:extLst>
          </p:cNvPr>
          <p:cNvSpPr/>
          <p:nvPr/>
        </p:nvSpPr>
        <p:spPr>
          <a:xfrm>
            <a:off x="3946795" y="7394142"/>
            <a:ext cx="2409502" cy="2276427"/>
          </a:xfrm>
          <a:prstGeom prst="ellipse">
            <a:avLst/>
          </a:prstGeom>
          <a:solidFill>
            <a:schemeClr val="accent6">
              <a:lumMod val="50000"/>
              <a:alpha val="65000"/>
            </a:schemeClr>
          </a:solidFill>
          <a:ln>
            <a:noFill/>
          </a:ln>
          <a:effectLst>
            <a:softEdge rad="12700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da-DK" sz="2400" b="1" i="1" u="none" strike="noStrike" kern="1200" cap="none" spc="0" normalizeH="0" baseline="0" noProof="0" dirty="0" err="1">
                <a:ln>
                  <a:noFill/>
                </a:ln>
                <a:solidFill>
                  <a:srgbClr val="FFFFFF"/>
                </a:solidFill>
                <a:effectLst/>
                <a:uLnTx/>
                <a:uFillTx/>
                <a:latin typeface="Calibri" panose="020F0502020204030204"/>
                <a:ea typeface="+mn-ea"/>
                <a:cs typeface="+mn-cs"/>
              </a:rPr>
              <a:t>Easy</a:t>
            </a:r>
            <a:endParaRPr kumimoji="0" lang="da-DK" sz="2400" b="1"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6CE8AF27-60A0-192D-2F5F-4053B23CD75E}"/>
              </a:ext>
            </a:extLst>
          </p:cNvPr>
          <p:cNvSpPr/>
          <p:nvPr/>
        </p:nvSpPr>
        <p:spPr>
          <a:xfrm>
            <a:off x="4867050" y="8787774"/>
            <a:ext cx="2409502" cy="2276427"/>
          </a:xfrm>
          <a:prstGeom prst="ellipse">
            <a:avLst/>
          </a:prstGeom>
          <a:solidFill>
            <a:schemeClr val="accent4">
              <a:lumMod val="60000"/>
              <a:lumOff val="40000"/>
              <a:alpha val="65000"/>
            </a:schemeClr>
          </a:solidFill>
          <a:ln>
            <a:noFill/>
          </a:ln>
          <a:effectLst>
            <a:softEdge rad="12700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da-DK" sz="2400" b="1" i="1" u="none" strike="noStrike" kern="1200" cap="none" spc="0" normalizeH="0" baseline="0" noProof="0" dirty="0">
                <a:ln>
                  <a:noFill/>
                </a:ln>
                <a:solidFill>
                  <a:srgbClr val="FFFFFF"/>
                </a:solidFill>
                <a:effectLst/>
                <a:uLnTx/>
                <a:uFillTx/>
                <a:latin typeface="Calibri" panose="020F0502020204030204"/>
                <a:ea typeface="+mn-ea"/>
                <a:cs typeface="+mn-cs"/>
              </a:rPr>
              <a:t>Low</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da-DK" sz="2400" b="1" i="1" u="none" strike="noStrike" kern="1200" cap="none" spc="0" normalizeH="0" baseline="0" noProof="0" dirty="0">
                <a:ln>
                  <a:noFill/>
                </a:ln>
                <a:solidFill>
                  <a:srgbClr val="FFFFFF"/>
                </a:solidFill>
                <a:effectLst/>
                <a:uLnTx/>
                <a:uFillTx/>
                <a:latin typeface="Calibri" panose="020F0502020204030204"/>
                <a:ea typeface="+mn-ea"/>
                <a:cs typeface="+mn-cs"/>
              </a:rPr>
              <a:t>Code</a:t>
            </a:r>
          </a:p>
        </p:txBody>
      </p:sp>
      <p:sp>
        <p:nvSpPr>
          <p:cNvPr id="7" name="Oval 6">
            <a:extLst>
              <a:ext uri="{FF2B5EF4-FFF2-40B4-BE49-F238E27FC236}">
                <a16:creationId xmlns:a16="http://schemas.microsoft.com/office/drawing/2014/main" id="{14A304AE-C0EA-24B8-A759-F72A9B67F0A4}"/>
              </a:ext>
            </a:extLst>
          </p:cNvPr>
          <p:cNvSpPr/>
          <p:nvPr/>
        </p:nvSpPr>
        <p:spPr>
          <a:xfrm>
            <a:off x="3026540" y="8799808"/>
            <a:ext cx="2409502" cy="2276427"/>
          </a:xfrm>
          <a:prstGeom prst="ellipse">
            <a:avLst/>
          </a:prstGeom>
          <a:solidFill>
            <a:schemeClr val="accent3">
              <a:lumMod val="60000"/>
              <a:lumOff val="40000"/>
              <a:alpha val="65000"/>
            </a:schemeClr>
          </a:solidFill>
          <a:ln>
            <a:noFill/>
          </a:ln>
          <a:effectLst>
            <a:softEdge rad="127000"/>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da-DK" sz="2400" b="1" i="1" u="none" strike="noStrike" kern="1200" cap="none" spc="0" normalizeH="0" baseline="0" noProof="0" dirty="0" err="1">
                <a:ln>
                  <a:noFill/>
                </a:ln>
                <a:solidFill>
                  <a:srgbClr val="FFFFFF"/>
                </a:solidFill>
                <a:effectLst/>
                <a:uLnTx/>
                <a:uFillTx/>
                <a:latin typeface="Calibri" panose="020F0502020204030204"/>
                <a:ea typeface="+mn-ea"/>
                <a:cs typeface="+mn-cs"/>
              </a:rPr>
              <a:t>Safe</a:t>
            </a:r>
            <a:endParaRPr kumimoji="0" lang="da-DK" sz="1800" b="1"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050" name="Picture 2" descr="diagram">
            <a:extLst>
              <a:ext uri="{FF2B5EF4-FFF2-40B4-BE49-F238E27FC236}">
                <a16:creationId xmlns:a16="http://schemas.microsoft.com/office/drawing/2014/main" id="{7FFCA01A-FCB0-FBBE-C9E1-5A767C0EE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309" y="2060052"/>
            <a:ext cx="3793773" cy="3836399"/>
          </a:xfrm>
          <a:prstGeom prst="rect">
            <a:avLst/>
          </a:prstGeom>
          <a:noFill/>
          <a:effectLst>
            <a:softEdge rad="68744"/>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E8A1AE1-3C17-3659-6590-9A1F6008D096}"/>
              </a:ext>
            </a:extLst>
          </p:cNvPr>
          <p:cNvSpPr txBox="1"/>
          <p:nvPr/>
        </p:nvSpPr>
        <p:spPr>
          <a:xfrm>
            <a:off x="821809" y="999649"/>
            <a:ext cx="8967809" cy="707886"/>
          </a:xfrm>
          <a:prstGeom prst="rect">
            <a:avLst/>
          </a:prstGeom>
          <a:noFill/>
        </p:spPr>
        <p:txBody>
          <a:bodyPr wrap="square">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rPr>
              <a:t>The AI implementation challenge</a:t>
            </a:r>
            <a:endParaRPr kumimoji="0" lang="en-GB" sz="4000" b="1" i="0" u="none" strike="noStrike" kern="1200" cap="none" spc="0" normalizeH="0" baseline="0" noProof="0" dirty="0">
              <a:ln>
                <a:noFill/>
              </a:ln>
              <a:solidFill>
                <a:srgbClr val="2C3A41"/>
              </a:solidFill>
              <a:effectLst/>
              <a:uLnTx/>
              <a:uFillTx/>
              <a:latin typeface="Poppins SemiBold" pitchFamily="2" charset="77"/>
              <a:ea typeface="+mn-ea"/>
              <a:cs typeface="Poppins SemiBold" pitchFamily="2" charset="77"/>
              <a:sym typeface="Wingdings" pitchFamily="2" charset="2"/>
            </a:endParaRPr>
          </a:p>
        </p:txBody>
      </p:sp>
      <p:pic>
        <p:nvPicPr>
          <p:cNvPr id="3" name="Picture 2">
            <a:extLst>
              <a:ext uri="{FF2B5EF4-FFF2-40B4-BE49-F238E27FC236}">
                <a16:creationId xmlns:a16="http://schemas.microsoft.com/office/drawing/2014/main" id="{EEEA7CC1-6869-BA87-3435-24F400EB47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4400" y="1874674"/>
            <a:ext cx="5094984" cy="43018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D5F5E5-761B-4CDF-B6D4-2342C72728AC}"/>
              </a:ext>
            </a:extLst>
          </p:cNvPr>
          <p:cNvPicPr>
            <a:picLocks noChangeAspect="1"/>
          </p:cNvPicPr>
          <p:nvPr/>
        </p:nvPicPr>
        <p:blipFill>
          <a:blip r:embed="rId6"/>
          <a:stretch>
            <a:fillRect/>
          </a:stretch>
        </p:blipFill>
        <p:spPr>
          <a:xfrm>
            <a:off x="9886520" y="2126877"/>
            <a:ext cx="928151" cy="97456"/>
          </a:xfrm>
          <a:prstGeom prst="rect">
            <a:avLst/>
          </a:prstGeom>
        </p:spPr>
      </p:pic>
      <p:sp>
        <p:nvSpPr>
          <p:cNvPr id="4" name="Text Placeholder 9">
            <a:extLst>
              <a:ext uri="{FF2B5EF4-FFF2-40B4-BE49-F238E27FC236}">
                <a16:creationId xmlns:a16="http://schemas.microsoft.com/office/drawing/2014/main" id="{307B90CE-A539-929E-2B36-2C1FABCD3486}"/>
              </a:ext>
            </a:extLst>
          </p:cNvPr>
          <p:cNvSpPr>
            <a:spLocks noGrp="1"/>
          </p:cNvSpPr>
          <p:nvPr>
            <p:ph type="body" sz="quarter" idx="13"/>
          </p:nvPr>
        </p:nvSpPr>
        <p:spPr>
          <a:xfrm>
            <a:off x="507600" y="446400"/>
            <a:ext cx="5637600" cy="216000"/>
          </a:xfrm>
        </p:spPr>
        <p:txBody>
          <a:bodyPr/>
          <a:lstStyle/>
          <a:p>
            <a:r>
              <a:rPr lang="da-DK" dirty="0"/>
              <a:t>CORAX AI</a:t>
            </a:r>
            <a:endParaRPr lang="en-DK" dirty="0"/>
          </a:p>
        </p:txBody>
      </p:sp>
      <p:sp>
        <p:nvSpPr>
          <p:cNvPr id="10" name="Rounded Rectangle 9">
            <a:extLst>
              <a:ext uri="{FF2B5EF4-FFF2-40B4-BE49-F238E27FC236}">
                <a16:creationId xmlns:a16="http://schemas.microsoft.com/office/drawing/2014/main" id="{EBFEBE51-8E6B-A641-1D7B-0B438D1BAD9F}"/>
              </a:ext>
            </a:extLst>
          </p:cNvPr>
          <p:cNvSpPr/>
          <p:nvPr/>
        </p:nvSpPr>
        <p:spPr>
          <a:xfrm>
            <a:off x="10272790" y="3788734"/>
            <a:ext cx="440381" cy="411675"/>
          </a:xfrm>
          <a:prstGeom prst="roundRect">
            <a:avLst>
              <a:gd name="adj" fmla="val 10272"/>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11" name="Picture 10">
            <a:extLst>
              <a:ext uri="{FF2B5EF4-FFF2-40B4-BE49-F238E27FC236}">
                <a16:creationId xmlns:a16="http://schemas.microsoft.com/office/drawing/2014/main" id="{28AA46DD-0675-69B8-7D82-53C7AE32C19E}"/>
              </a:ext>
            </a:extLst>
          </p:cNvPr>
          <p:cNvPicPr>
            <a:picLocks noChangeAspect="1"/>
          </p:cNvPicPr>
          <p:nvPr/>
        </p:nvPicPr>
        <p:blipFill>
          <a:blip r:embed="rId8"/>
          <a:stretch>
            <a:fillRect/>
          </a:stretch>
        </p:blipFill>
        <p:spPr>
          <a:xfrm>
            <a:off x="10374289" y="3880021"/>
            <a:ext cx="239429" cy="208437"/>
          </a:xfrm>
          <a:prstGeom prst="rect">
            <a:avLst/>
          </a:prstGeom>
        </p:spPr>
      </p:pic>
    </p:spTree>
    <p:extLst>
      <p:ext uri="{BB962C8B-B14F-4D97-AF65-F5344CB8AC3E}">
        <p14:creationId xmlns:p14="http://schemas.microsoft.com/office/powerpoint/2010/main" val="4184542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F25E734-FD81-D4C6-6F20-15A885ABAEEF}"/>
              </a:ext>
            </a:extLst>
          </p:cNvPr>
          <p:cNvSpPr/>
          <p:nvPr/>
        </p:nvSpPr>
        <p:spPr>
          <a:xfrm>
            <a:off x="911224" y="3078209"/>
            <a:ext cx="3385819" cy="1200150"/>
          </a:xfrm>
          <a:prstGeom prst="roundRect">
            <a:avLst>
              <a:gd name="adj" fmla="val 145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a:extLst>
              <a:ext uri="{FF2B5EF4-FFF2-40B4-BE49-F238E27FC236}">
                <a16:creationId xmlns:a16="http://schemas.microsoft.com/office/drawing/2014/main" id="{C433002D-7E4F-8297-4DC8-0C5584014C23}"/>
              </a:ext>
            </a:extLst>
          </p:cNvPr>
          <p:cNvSpPr/>
          <p:nvPr/>
        </p:nvSpPr>
        <p:spPr>
          <a:xfrm>
            <a:off x="911224" y="4379959"/>
            <a:ext cx="3385819" cy="1066800"/>
          </a:xfrm>
          <a:prstGeom prst="roundRect">
            <a:avLst>
              <a:gd name="adj" fmla="val 192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a:extLst>
              <a:ext uri="{FF2B5EF4-FFF2-40B4-BE49-F238E27FC236}">
                <a16:creationId xmlns:a16="http://schemas.microsoft.com/office/drawing/2014/main" id="{3F9A0BF1-95A6-DAE7-4CE1-2CABC0256412}"/>
              </a:ext>
            </a:extLst>
          </p:cNvPr>
          <p:cNvSpPr/>
          <p:nvPr/>
        </p:nvSpPr>
        <p:spPr>
          <a:xfrm>
            <a:off x="4401571" y="3078209"/>
            <a:ext cx="3385819" cy="1200150"/>
          </a:xfrm>
          <a:prstGeom prst="roundRect">
            <a:avLst>
              <a:gd name="adj" fmla="val 145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a:extLst>
              <a:ext uri="{FF2B5EF4-FFF2-40B4-BE49-F238E27FC236}">
                <a16:creationId xmlns:a16="http://schemas.microsoft.com/office/drawing/2014/main" id="{32E75AE7-1F91-247D-13C4-AC872D1FC6C0}"/>
              </a:ext>
            </a:extLst>
          </p:cNvPr>
          <p:cNvSpPr/>
          <p:nvPr/>
        </p:nvSpPr>
        <p:spPr>
          <a:xfrm>
            <a:off x="7891918" y="3078209"/>
            <a:ext cx="3385819" cy="1200150"/>
          </a:xfrm>
          <a:prstGeom prst="roundRect">
            <a:avLst>
              <a:gd name="adj" fmla="val 145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a:extLst>
              <a:ext uri="{FF2B5EF4-FFF2-40B4-BE49-F238E27FC236}">
                <a16:creationId xmlns:a16="http://schemas.microsoft.com/office/drawing/2014/main" id="{E6399F9A-C985-1E99-B9D4-9FD196BF63BF}"/>
              </a:ext>
            </a:extLst>
          </p:cNvPr>
          <p:cNvSpPr/>
          <p:nvPr/>
        </p:nvSpPr>
        <p:spPr>
          <a:xfrm>
            <a:off x="4398622" y="4379959"/>
            <a:ext cx="3385819" cy="1066800"/>
          </a:xfrm>
          <a:prstGeom prst="roundRect">
            <a:avLst>
              <a:gd name="adj" fmla="val 1923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4AAA3BB-CBA0-4DE8-9F00-992EFFD670F5}"/>
              </a:ext>
            </a:extLst>
          </p:cNvPr>
          <p:cNvSpPr>
            <a:spLocks noGrp="1"/>
          </p:cNvSpPr>
          <p:nvPr>
            <p:ph type="title"/>
          </p:nvPr>
        </p:nvSpPr>
        <p:spPr>
          <a:xfrm>
            <a:off x="911225" y="788000"/>
            <a:ext cx="10364400" cy="1692000"/>
          </a:xfrm>
        </p:spPr>
        <p:txBody>
          <a:bodyPr>
            <a:normAutofit fontScale="90000"/>
          </a:bodyPr>
          <a:lstStyle/>
          <a:p>
            <a:r>
              <a:rPr lang="da-DK" dirty="0"/>
              <a:t>Challenges </a:t>
            </a:r>
            <a:r>
              <a:rPr lang="da-DK" dirty="0" err="1"/>
              <a:t>verified</a:t>
            </a:r>
            <a:r>
              <a:rPr lang="da-DK" dirty="0"/>
              <a:t> by </a:t>
            </a:r>
            <a:r>
              <a:rPr lang="da-DK" dirty="0" err="1"/>
              <a:t>customers</a:t>
            </a:r>
            <a:r>
              <a:rPr lang="da-DK" dirty="0"/>
              <a:t> </a:t>
            </a:r>
            <a:r>
              <a:rPr lang="da-DK" dirty="0" err="1"/>
              <a:t>that</a:t>
            </a:r>
            <a:r>
              <a:rPr lang="da-DK" dirty="0"/>
              <a:t> </a:t>
            </a:r>
            <a:r>
              <a:rPr lang="da-DK" dirty="0" err="1"/>
              <a:t>started</a:t>
            </a:r>
            <a:r>
              <a:rPr lang="da-DK" dirty="0"/>
              <a:t> AI </a:t>
            </a:r>
            <a:r>
              <a:rPr lang="da-DK" dirty="0" err="1"/>
              <a:t>development</a:t>
            </a:r>
            <a:r>
              <a:rPr lang="da-DK" dirty="0"/>
              <a:t> &amp; </a:t>
            </a:r>
            <a:r>
              <a:rPr lang="da-DK" dirty="0" err="1"/>
              <a:t>implementation</a:t>
            </a:r>
            <a:endParaRPr lang="en-US" b="0" dirty="0"/>
          </a:p>
        </p:txBody>
      </p:sp>
      <p:sp>
        <p:nvSpPr>
          <p:cNvPr id="3" name="Text Placeholder 2">
            <a:extLst>
              <a:ext uri="{FF2B5EF4-FFF2-40B4-BE49-F238E27FC236}">
                <a16:creationId xmlns:a16="http://schemas.microsoft.com/office/drawing/2014/main" id="{6BEA987F-7252-4143-9F5B-AA1FDC2A8752}"/>
              </a:ext>
            </a:extLst>
          </p:cNvPr>
          <p:cNvSpPr>
            <a:spLocks noGrp="1"/>
          </p:cNvSpPr>
          <p:nvPr>
            <p:ph type="body" sz="quarter" idx="13"/>
          </p:nvPr>
        </p:nvSpPr>
        <p:spPr/>
        <p:txBody>
          <a:bodyPr/>
          <a:lstStyle/>
          <a:p>
            <a:r>
              <a:rPr lang="en-US" dirty="0"/>
              <a:t>BENEFITS OF USING CORAX</a:t>
            </a:r>
          </a:p>
        </p:txBody>
      </p:sp>
      <p:pic>
        <p:nvPicPr>
          <p:cNvPr id="26" name="Image 1" descr=" ">
            <a:extLst>
              <a:ext uri="{FF2B5EF4-FFF2-40B4-BE49-F238E27FC236}">
                <a16:creationId xmlns:a16="http://schemas.microsoft.com/office/drawing/2014/main" id="{FAA23F38-0C1D-7E4B-18F3-847255C971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8895" y="3449684"/>
            <a:ext cx="457086" cy="457200"/>
          </a:xfrm>
          <a:prstGeom prst="rect">
            <a:avLst/>
          </a:prstGeom>
        </p:spPr>
      </p:pic>
      <p:sp>
        <p:nvSpPr>
          <p:cNvPr id="27" name="Text 0">
            <a:extLst>
              <a:ext uri="{FF2B5EF4-FFF2-40B4-BE49-F238E27FC236}">
                <a16:creationId xmlns:a16="http://schemas.microsoft.com/office/drawing/2014/main" id="{64F1D62C-8042-F892-5309-8551C6CB0018}"/>
              </a:ext>
            </a:extLst>
          </p:cNvPr>
          <p:cNvSpPr/>
          <p:nvPr/>
        </p:nvSpPr>
        <p:spPr>
          <a:xfrm>
            <a:off x="1929917" y="3348084"/>
            <a:ext cx="2116137" cy="660400"/>
          </a:xfrm>
          <a:prstGeom prst="rect">
            <a:avLst/>
          </a:prstGeom>
          <a:noFill/>
          <a:ln/>
        </p:spPr>
        <p:txBody>
          <a:bodyPr wrap="square" lIns="0" tIns="0" rIns="0" bIns="0" rtlCol="0" anchor="ctr"/>
          <a:lstStyle/>
          <a:p>
            <a:pPr marL="0" indent="0" algn="l">
              <a:lnSpc>
                <a:spcPts val="1560"/>
              </a:lnSpc>
              <a:buNone/>
            </a:pPr>
            <a:r>
              <a:rPr lang="en-US" sz="1200" dirty="0">
                <a:solidFill>
                  <a:srgbClr val="2C3A42">
                    <a:alpha val="100000"/>
                  </a:srgbClr>
                </a:solidFill>
                <a:latin typeface="Poppins SemiBold" pitchFamily="34" charset="0"/>
                <a:ea typeface="Poppins SemiBold" pitchFamily="34" charset="-122"/>
                <a:cs typeface="Poppins SemiBold" pitchFamily="34" charset="-120"/>
              </a:rPr>
              <a:t>AI in production. Take AI from Data science to production</a:t>
            </a:r>
            <a:endParaRPr lang="en-US" sz="1200" dirty="0"/>
          </a:p>
        </p:txBody>
      </p:sp>
      <p:pic>
        <p:nvPicPr>
          <p:cNvPr id="29" name="Image 3" descr=" ">
            <a:extLst>
              <a:ext uri="{FF2B5EF4-FFF2-40B4-BE49-F238E27FC236}">
                <a16:creationId xmlns:a16="http://schemas.microsoft.com/office/drawing/2014/main" id="{8215D026-8967-46C2-8A2C-0D362E6E30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06294" y="3449684"/>
            <a:ext cx="457086" cy="457200"/>
          </a:xfrm>
          <a:prstGeom prst="rect">
            <a:avLst/>
          </a:prstGeom>
        </p:spPr>
      </p:pic>
      <p:sp>
        <p:nvSpPr>
          <p:cNvPr id="30" name="Text 1">
            <a:extLst>
              <a:ext uri="{FF2B5EF4-FFF2-40B4-BE49-F238E27FC236}">
                <a16:creationId xmlns:a16="http://schemas.microsoft.com/office/drawing/2014/main" id="{8C624DCC-BA07-824D-6B3C-52596DAF544E}"/>
              </a:ext>
            </a:extLst>
          </p:cNvPr>
          <p:cNvSpPr/>
          <p:nvPr/>
        </p:nvSpPr>
        <p:spPr>
          <a:xfrm>
            <a:off x="5417316" y="3348084"/>
            <a:ext cx="2116138" cy="660400"/>
          </a:xfrm>
          <a:prstGeom prst="rect">
            <a:avLst/>
          </a:prstGeom>
          <a:noFill/>
          <a:ln/>
        </p:spPr>
        <p:txBody>
          <a:bodyPr wrap="square" lIns="0" tIns="0" rIns="0" bIns="0" rtlCol="0" anchor="ctr"/>
          <a:lstStyle/>
          <a:p>
            <a:pPr marL="0" indent="0" algn="l">
              <a:lnSpc>
                <a:spcPts val="1560"/>
              </a:lnSpc>
              <a:buNone/>
            </a:pPr>
            <a:r>
              <a:rPr lang="en-US" sz="1200" dirty="0">
                <a:solidFill>
                  <a:srgbClr val="2C3A42">
                    <a:alpha val="100000"/>
                  </a:srgbClr>
                </a:solidFill>
                <a:latin typeface="Poppins SemiBold" pitchFamily="34" charset="0"/>
                <a:ea typeface="Poppins SemiBold" pitchFamily="34" charset="-122"/>
                <a:cs typeface="Poppins SemiBold" pitchFamily="34" charset="-120"/>
              </a:rPr>
              <a:t>Scalable AI in organization, enterprise development </a:t>
            </a:r>
            <a:endParaRPr lang="en-US" sz="1200" dirty="0"/>
          </a:p>
        </p:txBody>
      </p:sp>
      <p:pic>
        <p:nvPicPr>
          <p:cNvPr id="32" name="Image 5" descr=" ">
            <a:extLst>
              <a:ext uri="{FF2B5EF4-FFF2-40B4-BE49-F238E27FC236}">
                <a16:creationId xmlns:a16="http://schemas.microsoft.com/office/drawing/2014/main" id="{0397BD04-DA8C-0669-62F8-3BBAFFBB8C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93680" y="3449684"/>
            <a:ext cx="457086" cy="457200"/>
          </a:xfrm>
          <a:prstGeom prst="rect">
            <a:avLst/>
          </a:prstGeom>
        </p:spPr>
      </p:pic>
      <p:sp>
        <p:nvSpPr>
          <p:cNvPr id="33" name="Text 2">
            <a:extLst>
              <a:ext uri="{FF2B5EF4-FFF2-40B4-BE49-F238E27FC236}">
                <a16:creationId xmlns:a16="http://schemas.microsoft.com/office/drawing/2014/main" id="{4452EBCF-8BCF-9FA3-823B-91050A1CF267}"/>
              </a:ext>
            </a:extLst>
          </p:cNvPr>
          <p:cNvSpPr/>
          <p:nvPr/>
        </p:nvSpPr>
        <p:spPr>
          <a:xfrm>
            <a:off x="8904702" y="3551284"/>
            <a:ext cx="1606459" cy="254000"/>
          </a:xfrm>
          <a:prstGeom prst="rect">
            <a:avLst/>
          </a:prstGeom>
          <a:noFill/>
          <a:ln/>
        </p:spPr>
        <p:txBody>
          <a:bodyPr wrap="square" lIns="0" tIns="0" rIns="0" bIns="0" rtlCol="0" anchor="ctr"/>
          <a:lstStyle/>
          <a:p>
            <a:pPr marL="0" indent="0" algn="l">
              <a:lnSpc>
                <a:spcPts val="1560"/>
              </a:lnSpc>
              <a:buNone/>
            </a:pPr>
            <a:r>
              <a:rPr lang="en-US" sz="1200" dirty="0">
                <a:solidFill>
                  <a:srgbClr val="2C3A42">
                    <a:alpha val="100000"/>
                  </a:srgbClr>
                </a:solidFill>
                <a:latin typeface="Poppins SemiBold" pitchFamily="34" charset="0"/>
                <a:ea typeface="Poppins SemiBold" pitchFamily="34" charset="-122"/>
                <a:cs typeface="Poppins SemiBold" pitchFamily="34" charset="-120"/>
              </a:rPr>
              <a:t>Security &amp; Compliance</a:t>
            </a:r>
            <a:endParaRPr lang="en-US" sz="1200" dirty="0"/>
          </a:p>
        </p:txBody>
      </p:sp>
      <p:pic>
        <p:nvPicPr>
          <p:cNvPr id="35" name="Image 7" descr=" ">
            <a:extLst>
              <a:ext uri="{FF2B5EF4-FFF2-40B4-BE49-F238E27FC236}">
                <a16:creationId xmlns:a16="http://schemas.microsoft.com/office/drawing/2014/main" id="{C32F4743-473A-DBB9-DD75-C7F20AF358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8895" y="4684759"/>
            <a:ext cx="457086" cy="457200"/>
          </a:xfrm>
          <a:prstGeom prst="rect">
            <a:avLst/>
          </a:prstGeom>
        </p:spPr>
      </p:pic>
      <p:sp>
        <p:nvSpPr>
          <p:cNvPr id="36" name="Text 3">
            <a:extLst>
              <a:ext uri="{FF2B5EF4-FFF2-40B4-BE49-F238E27FC236}">
                <a16:creationId xmlns:a16="http://schemas.microsoft.com/office/drawing/2014/main" id="{80A7913F-55EC-3A81-F380-E9E561CA9FC9}"/>
              </a:ext>
            </a:extLst>
          </p:cNvPr>
          <p:cNvSpPr/>
          <p:nvPr/>
        </p:nvSpPr>
        <p:spPr>
          <a:xfrm>
            <a:off x="1929917" y="4684759"/>
            <a:ext cx="2116137" cy="457200"/>
          </a:xfrm>
          <a:prstGeom prst="rect">
            <a:avLst/>
          </a:prstGeom>
          <a:noFill/>
          <a:ln/>
        </p:spPr>
        <p:txBody>
          <a:bodyPr wrap="square" lIns="0" tIns="0" rIns="0" bIns="0" rtlCol="0" anchor="ctr"/>
          <a:lstStyle/>
          <a:p>
            <a:pPr marL="0" indent="0" algn="l">
              <a:lnSpc>
                <a:spcPts val="1560"/>
              </a:lnSpc>
              <a:buNone/>
            </a:pPr>
            <a:r>
              <a:rPr lang="en-US" sz="1200" dirty="0">
                <a:solidFill>
                  <a:srgbClr val="2C3A42">
                    <a:alpha val="100000"/>
                  </a:srgbClr>
                </a:solidFill>
                <a:latin typeface="Poppins SemiBold" pitchFamily="34" charset="0"/>
                <a:ea typeface="Poppins SemiBold" pitchFamily="34" charset="-122"/>
                <a:cs typeface="Poppins SemiBold" pitchFamily="34" charset="-120"/>
              </a:rPr>
              <a:t>Using local LLMs</a:t>
            </a:r>
            <a:br>
              <a:rPr lang="en-US" sz="1200" dirty="0">
                <a:solidFill>
                  <a:srgbClr val="2C3A42">
                    <a:alpha val="100000"/>
                  </a:srgbClr>
                </a:solidFill>
                <a:latin typeface="Poppins SemiBold" pitchFamily="34" charset="0"/>
                <a:ea typeface="Poppins SemiBold" pitchFamily="34" charset="-122"/>
                <a:cs typeface="Poppins SemiBold" pitchFamily="34" charset="-120"/>
              </a:rPr>
            </a:br>
            <a:r>
              <a:rPr lang="en-US" sz="1200" dirty="0">
                <a:solidFill>
                  <a:srgbClr val="2C3A42">
                    <a:alpha val="100000"/>
                  </a:srgbClr>
                </a:solidFill>
                <a:latin typeface="Poppins SemiBold" pitchFamily="34" charset="0"/>
                <a:ea typeface="Poppins SemiBold" pitchFamily="34" charset="-122"/>
                <a:cs typeface="Poppins SemiBold" pitchFamily="34" charset="-120"/>
              </a:rPr>
              <a:t>or Cloud or both?</a:t>
            </a:r>
            <a:endParaRPr lang="en-US" sz="1200" dirty="0"/>
          </a:p>
        </p:txBody>
      </p:sp>
      <p:pic>
        <p:nvPicPr>
          <p:cNvPr id="38" name="Image 9" descr=" ">
            <a:extLst>
              <a:ext uri="{FF2B5EF4-FFF2-40B4-BE49-F238E27FC236}">
                <a16:creationId xmlns:a16="http://schemas.microsoft.com/office/drawing/2014/main" id="{9767A487-F7F1-2E36-A1E0-79652C123F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06294" y="4684759"/>
            <a:ext cx="457086" cy="457200"/>
          </a:xfrm>
          <a:prstGeom prst="rect">
            <a:avLst/>
          </a:prstGeom>
        </p:spPr>
      </p:pic>
      <p:sp>
        <p:nvSpPr>
          <p:cNvPr id="39" name="Text 4">
            <a:extLst>
              <a:ext uri="{FF2B5EF4-FFF2-40B4-BE49-F238E27FC236}">
                <a16:creationId xmlns:a16="http://schemas.microsoft.com/office/drawing/2014/main" id="{A7816D74-282D-DEBE-2888-59CEEAFDD70D}"/>
              </a:ext>
            </a:extLst>
          </p:cNvPr>
          <p:cNvSpPr/>
          <p:nvPr/>
        </p:nvSpPr>
        <p:spPr>
          <a:xfrm>
            <a:off x="5417316" y="4684759"/>
            <a:ext cx="2116138" cy="457200"/>
          </a:xfrm>
          <a:prstGeom prst="rect">
            <a:avLst/>
          </a:prstGeom>
          <a:noFill/>
          <a:ln/>
        </p:spPr>
        <p:txBody>
          <a:bodyPr wrap="square" lIns="0" tIns="0" rIns="0" bIns="0" rtlCol="0" anchor="ctr"/>
          <a:lstStyle/>
          <a:p>
            <a:pPr marL="0" indent="0" algn="l">
              <a:lnSpc>
                <a:spcPts val="1560"/>
              </a:lnSpc>
              <a:buNone/>
            </a:pPr>
            <a:r>
              <a:rPr lang="en-US" sz="1200" dirty="0">
                <a:solidFill>
                  <a:srgbClr val="2C3A42">
                    <a:alpha val="100000"/>
                  </a:srgbClr>
                </a:solidFill>
                <a:latin typeface="Poppins SemiBold" pitchFamily="34" charset="0"/>
                <a:ea typeface="Poppins SemiBold" pitchFamily="34" charset="-122"/>
                <a:cs typeface="Poppins SemiBold" pitchFamily="34" charset="-120"/>
              </a:rPr>
              <a:t>Management</a:t>
            </a:r>
            <a:br>
              <a:rPr lang="en-US" sz="1200" dirty="0">
                <a:solidFill>
                  <a:srgbClr val="2C3A42">
                    <a:alpha val="100000"/>
                  </a:srgbClr>
                </a:solidFill>
                <a:latin typeface="Poppins SemiBold" pitchFamily="34" charset="0"/>
                <a:ea typeface="Poppins SemiBold" pitchFamily="34" charset="-122"/>
                <a:cs typeface="Poppins SemiBold" pitchFamily="34" charset="-120"/>
              </a:rPr>
            </a:br>
            <a:r>
              <a:rPr lang="en-US" sz="1200" dirty="0">
                <a:solidFill>
                  <a:srgbClr val="2C3A42">
                    <a:alpha val="100000"/>
                  </a:srgbClr>
                </a:solidFill>
                <a:latin typeface="Poppins SemiBold" pitchFamily="34" charset="0"/>
                <a:ea typeface="Poppins SemiBold" pitchFamily="34" charset="-122"/>
                <a:cs typeface="Poppins SemiBold" pitchFamily="34" charset="-120"/>
              </a:rPr>
              <a:t>of cost</a:t>
            </a:r>
            <a:endParaRPr lang="en-US" sz="1200" dirty="0"/>
          </a:p>
        </p:txBody>
      </p:sp>
    </p:spTree>
    <p:extLst>
      <p:ext uri="{BB962C8B-B14F-4D97-AF65-F5344CB8AC3E}">
        <p14:creationId xmlns:p14="http://schemas.microsoft.com/office/powerpoint/2010/main" val="2129346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45767F41-C451-B36B-FC94-18D9B2B3992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E7688E9-16AC-3F44-2635-3EA52E20EF8D}"/>
              </a:ext>
            </a:extLst>
          </p:cNvPr>
          <p:cNvSpPr txBox="1"/>
          <p:nvPr/>
        </p:nvSpPr>
        <p:spPr>
          <a:xfrm>
            <a:off x="1514104" y="2206087"/>
            <a:ext cx="45719" cy="369332"/>
          </a:xfrm>
          <a:prstGeom prst="rect">
            <a:avLst/>
          </a:prstGeom>
          <a:noFill/>
        </p:spPr>
        <p:txBody>
          <a:bodyPr wrap="square" rtlCol="0">
            <a:spAutoFit/>
          </a:bodyPr>
          <a:lstStyle/>
          <a:p>
            <a:endParaRPr lang="da-DK" dirty="0"/>
          </a:p>
        </p:txBody>
      </p:sp>
      <p:sp>
        <p:nvSpPr>
          <p:cNvPr id="3" name="Rounded Rectangle 2">
            <a:extLst>
              <a:ext uri="{FF2B5EF4-FFF2-40B4-BE49-F238E27FC236}">
                <a16:creationId xmlns:a16="http://schemas.microsoft.com/office/drawing/2014/main" id="{F0968091-A0AE-6E66-82BD-C2504E55B08B}"/>
              </a:ext>
            </a:extLst>
          </p:cNvPr>
          <p:cNvSpPr/>
          <p:nvPr/>
        </p:nvSpPr>
        <p:spPr>
          <a:xfrm>
            <a:off x="914400" y="2243583"/>
            <a:ext cx="10360152" cy="3403459"/>
          </a:xfrm>
          <a:prstGeom prst="roundRect">
            <a:avLst>
              <a:gd name="adj" fmla="val 75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2" name="TextBox 11">
            <a:extLst>
              <a:ext uri="{FF2B5EF4-FFF2-40B4-BE49-F238E27FC236}">
                <a16:creationId xmlns:a16="http://schemas.microsoft.com/office/drawing/2014/main" id="{C55925D1-7F57-16FC-6C3D-EBCA54B19FE2}"/>
              </a:ext>
            </a:extLst>
          </p:cNvPr>
          <p:cNvSpPr txBox="1"/>
          <p:nvPr/>
        </p:nvSpPr>
        <p:spPr>
          <a:xfrm>
            <a:off x="1409154" y="3516870"/>
            <a:ext cx="8901088" cy="1403461"/>
          </a:xfrm>
          <a:prstGeom prst="rect">
            <a:avLst/>
          </a:prstGeom>
          <a:noFill/>
        </p:spPr>
        <p:txBody>
          <a:bodyPr wrap="square">
            <a:spAutoFit/>
          </a:bodyPr>
          <a:lstStyle/>
          <a:p>
            <a:pPr>
              <a:lnSpc>
                <a:spcPct val="120000"/>
              </a:lnSpc>
            </a:pPr>
            <a:r>
              <a:rPr lang="en-GB" sz="2400" b="1" dirty="0">
                <a:solidFill>
                  <a:schemeClr val="accent1"/>
                </a:solidFill>
                <a:effectLst/>
                <a:latin typeface="Poppins SemiBold" pitchFamily="2" charset="77"/>
                <a:cs typeface="Poppins SemiBold" pitchFamily="2" charset="77"/>
              </a:rPr>
              <a:t>A tooling platform that makes it faster, easier and more secure to implement AI solutions in your organisation to optimise processes and generate revenue.</a:t>
            </a:r>
          </a:p>
        </p:txBody>
      </p:sp>
      <p:sp>
        <p:nvSpPr>
          <p:cNvPr id="8" name="Text Placeholder 9">
            <a:extLst>
              <a:ext uri="{FF2B5EF4-FFF2-40B4-BE49-F238E27FC236}">
                <a16:creationId xmlns:a16="http://schemas.microsoft.com/office/drawing/2014/main" id="{BCD05B41-4BDD-AB00-90F1-C914DF3E4CE0}"/>
              </a:ext>
            </a:extLst>
          </p:cNvPr>
          <p:cNvSpPr>
            <a:spLocks noGrp="1"/>
          </p:cNvSpPr>
          <p:nvPr>
            <p:ph type="body" sz="quarter" idx="13"/>
          </p:nvPr>
        </p:nvSpPr>
        <p:spPr>
          <a:xfrm>
            <a:off x="507600" y="446400"/>
            <a:ext cx="5637600" cy="216000"/>
          </a:xfrm>
        </p:spPr>
        <p:txBody>
          <a:bodyPr/>
          <a:lstStyle/>
          <a:p>
            <a:r>
              <a:rPr lang="da-DK" dirty="0"/>
              <a:t>CORAX AI</a:t>
            </a:r>
            <a:endParaRPr lang="en-DK" dirty="0"/>
          </a:p>
        </p:txBody>
      </p:sp>
      <p:sp>
        <p:nvSpPr>
          <p:cNvPr id="15" name="Title 14">
            <a:extLst>
              <a:ext uri="{FF2B5EF4-FFF2-40B4-BE49-F238E27FC236}">
                <a16:creationId xmlns:a16="http://schemas.microsoft.com/office/drawing/2014/main" id="{5C5F5D14-F728-0468-658D-612EF5280AF3}"/>
              </a:ext>
            </a:extLst>
          </p:cNvPr>
          <p:cNvSpPr>
            <a:spLocks noGrp="1"/>
          </p:cNvSpPr>
          <p:nvPr>
            <p:ph type="title"/>
          </p:nvPr>
        </p:nvSpPr>
        <p:spPr>
          <a:xfrm>
            <a:off x="914400" y="1201626"/>
            <a:ext cx="10364400" cy="712800"/>
          </a:xfrm>
        </p:spPr>
        <p:txBody>
          <a:bodyPr/>
          <a:lstStyle/>
          <a:p>
            <a:r>
              <a:rPr lang="en-GB" dirty="0"/>
              <a:t>What everybody needs is…</a:t>
            </a:r>
          </a:p>
        </p:txBody>
      </p:sp>
      <p:pic>
        <p:nvPicPr>
          <p:cNvPr id="6" name="Graphic 5">
            <a:extLst>
              <a:ext uri="{FF2B5EF4-FFF2-40B4-BE49-F238E27FC236}">
                <a16:creationId xmlns:a16="http://schemas.microsoft.com/office/drawing/2014/main" id="{F0C29D12-313E-CCAA-CBDF-F2F0126C28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3642" y="2880274"/>
            <a:ext cx="1395488" cy="255384"/>
          </a:xfrm>
          <a:prstGeom prst="rect">
            <a:avLst/>
          </a:prstGeom>
        </p:spPr>
      </p:pic>
    </p:spTree>
    <p:extLst>
      <p:ext uri="{BB962C8B-B14F-4D97-AF65-F5344CB8AC3E}">
        <p14:creationId xmlns:p14="http://schemas.microsoft.com/office/powerpoint/2010/main" val="80168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088E3-D1CB-6962-62D0-19450F625991}"/>
            </a:ext>
          </a:extLst>
        </p:cNvPr>
        <p:cNvGrpSpPr/>
        <p:nvPr/>
      </p:nvGrpSpPr>
      <p:grpSpPr>
        <a:xfrm>
          <a:off x="0" y="0"/>
          <a:ext cx="0" cy="0"/>
          <a:chOff x="0" y="0"/>
          <a:chExt cx="0" cy="0"/>
        </a:xfrm>
      </p:grpSpPr>
      <p:sp>
        <p:nvSpPr>
          <p:cNvPr id="14" name="Rounded Rectangle 13">
            <a:extLst>
              <a:ext uri="{FF2B5EF4-FFF2-40B4-BE49-F238E27FC236}">
                <a16:creationId xmlns:a16="http://schemas.microsoft.com/office/drawing/2014/main" id="{A0B57A0B-9C83-BE51-0B93-8FD5D73C1852}"/>
              </a:ext>
            </a:extLst>
          </p:cNvPr>
          <p:cNvSpPr/>
          <p:nvPr/>
        </p:nvSpPr>
        <p:spPr>
          <a:xfrm>
            <a:off x="8842390" y="2461390"/>
            <a:ext cx="2514600" cy="3794143"/>
          </a:xfrm>
          <a:prstGeom prst="roundRect">
            <a:avLst>
              <a:gd name="adj" fmla="val 800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F201C783-2ED7-AAC4-42AE-A4DCE2281B9E}"/>
              </a:ext>
            </a:extLst>
          </p:cNvPr>
          <p:cNvSpPr/>
          <p:nvPr/>
        </p:nvSpPr>
        <p:spPr>
          <a:xfrm>
            <a:off x="6232138" y="2461391"/>
            <a:ext cx="2514600" cy="3794143"/>
          </a:xfrm>
          <a:prstGeom prst="roundRect">
            <a:avLst>
              <a:gd name="adj" fmla="val 800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A944F2AC-1E7A-0149-767C-177E900BE8FC}"/>
              </a:ext>
            </a:extLst>
          </p:cNvPr>
          <p:cNvSpPr/>
          <p:nvPr/>
        </p:nvSpPr>
        <p:spPr>
          <a:xfrm>
            <a:off x="3573037" y="2475565"/>
            <a:ext cx="2514600" cy="3794143"/>
          </a:xfrm>
          <a:prstGeom prst="roundRect">
            <a:avLst>
              <a:gd name="adj" fmla="val 800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ounded Rectangle 7">
            <a:extLst>
              <a:ext uri="{FF2B5EF4-FFF2-40B4-BE49-F238E27FC236}">
                <a16:creationId xmlns:a16="http://schemas.microsoft.com/office/drawing/2014/main" id="{12FD29F1-1B1D-BBD3-0085-27926D717758}"/>
              </a:ext>
            </a:extLst>
          </p:cNvPr>
          <p:cNvSpPr/>
          <p:nvPr/>
        </p:nvSpPr>
        <p:spPr>
          <a:xfrm>
            <a:off x="913936" y="2475565"/>
            <a:ext cx="2514600" cy="3794143"/>
          </a:xfrm>
          <a:prstGeom prst="roundRect">
            <a:avLst>
              <a:gd name="adj" fmla="val 800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Billede 5">
            <a:extLst>
              <a:ext uri="{FF2B5EF4-FFF2-40B4-BE49-F238E27FC236}">
                <a16:creationId xmlns:a16="http://schemas.microsoft.com/office/drawing/2014/main" id="{43426738-FCB8-B2FD-86E3-50BC4FF91E08}"/>
              </a:ext>
            </a:extLst>
          </p:cNvPr>
          <p:cNvPicPr>
            <a:picLocks noChangeAspect="1"/>
          </p:cNvPicPr>
          <p:nvPr/>
        </p:nvPicPr>
        <p:blipFill>
          <a:blip r:embed="rId3"/>
          <a:stretch>
            <a:fillRect/>
          </a:stretch>
        </p:blipFill>
        <p:spPr>
          <a:xfrm>
            <a:off x="9053020" y="2527412"/>
            <a:ext cx="406401" cy="406401"/>
          </a:xfrm>
          <a:prstGeom prst="rect">
            <a:avLst/>
          </a:prstGeom>
        </p:spPr>
      </p:pic>
      <p:sp>
        <p:nvSpPr>
          <p:cNvPr id="42" name="Value by  design">
            <a:extLst>
              <a:ext uri="{FF2B5EF4-FFF2-40B4-BE49-F238E27FC236}">
                <a16:creationId xmlns:a16="http://schemas.microsoft.com/office/drawing/2014/main" id="{8FDA45AF-7254-9344-4BFB-938584942B84}"/>
              </a:ext>
            </a:extLst>
          </p:cNvPr>
          <p:cNvSpPr txBox="1">
            <a:spLocks noGrp="1"/>
          </p:cNvSpPr>
          <p:nvPr>
            <p:ph type="ctrTitle"/>
          </p:nvPr>
        </p:nvSpPr>
        <p:spPr>
          <a:xfrm>
            <a:off x="913936" y="379129"/>
            <a:ext cx="9688402" cy="1936006"/>
          </a:xfrm>
          <a:prstGeom prst="rect">
            <a:avLst/>
          </a:prstGeom>
        </p:spPr>
        <p:txBody>
          <a:bodyPr>
            <a:normAutofit/>
          </a:bodyPr>
          <a:lstStyle/>
          <a:p>
            <a:pPr>
              <a:lnSpc>
                <a:spcPct val="100000"/>
              </a:lnSpc>
            </a:pPr>
            <a:r>
              <a:rPr lang="da-DK" sz="4000" dirty="0"/>
              <a:t>Corax AI Users</a:t>
            </a:r>
            <a:endParaRPr sz="4000" dirty="0"/>
          </a:p>
        </p:txBody>
      </p:sp>
      <p:sp>
        <p:nvSpPr>
          <p:cNvPr id="44" name="Good product design is empowering">
            <a:extLst>
              <a:ext uri="{FF2B5EF4-FFF2-40B4-BE49-F238E27FC236}">
                <a16:creationId xmlns:a16="http://schemas.microsoft.com/office/drawing/2014/main" id="{10BCAEAE-9E0F-E5CA-FE3F-18A7756A8183}"/>
              </a:ext>
            </a:extLst>
          </p:cNvPr>
          <p:cNvSpPr txBox="1">
            <a:spLocks noGrp="1"/>
          </p:cNvSpPr>
          <p:nvPr>
            <p:ph type="body" idx="24"/>
          </p:nvPr>
        </p:nvSpPr>
        <p:spPr>
          <a:xfrm>
            <a:off x="1082731" y="3145297"/>
            <a:ext cx="2203450" cy="5243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noAutofit/>
          </a:bodyPr>
          <a:lstStyle/>
          <a:p>
            <a:pPr marL="0" indent="0">
              <a:lnSpc>
                <a:spcPct val="100000"/>
              </a:lnSpc>
              <a:buNone/>
            </a:pPr>
            <a:r>
              <a:rPr lang="da-DK" b="1" dirty="0">
                <a:solidFill>
                  <a:srgbClr val="FF6600"/>
                </a:solidFill>
                <a:latin typeface="Poppins SemiBold" pitchFamily="2" charset="77"/>
                <a:cs typeface="Poppins SemiBold" pitchFamily="2" charset="77"/>
              </a:rPr>
              <a:t>Domain </a:t>
            </a:r>
            <a:r>
              <a:rPr lang="da-DK" b="1" dirty="0" err="1">
                <a:solidFill>
                  <a:srgbClr val="FF6600"/>
                </a:solidFill>
                <a:latin typeface="Poppins SemiBold" pitchFamily="2" charset="77"/>
                <a:cs typeface="Poppins SemiBold" pitchFamily="2" charset="77"/>
              </a:rPr>
              <a:t>expert</a:t>
            </a:r>
            <a:endParaRPr b="1" dirty="0">
              <a:solidFill>
                <a:srgbClr val="FF6600"/>
              </a:solidFill>
              <a:latin typeface="Poppins SemiBold" pitchFamily="2" charset="77"/>
              <a:cs typeface="Poppins SemiBold" pitchFamily="2" charset="77"/>
            </a:endParaRPr>
          </a:p>
        </p:txBody>
      </p:sp>
      <p:sp>
        <p:nvSpPr>
          <p:cNvPr id="45" name="We believe that successful digital products have a profound focus on solving real problems for real people">
            <a:extLst>
              <a:ext uri="{FF2B5EF4-FFF2-40B4-BE49-F238E27FC236}">
                <a16:creationId xmlns:a16="http://schemas.microsoft.com/office/drawing/2014/main" id="{F0F3A3A5-AF55-7521-2C87-354C124E75D5}"/>
              </a:ext>
            </a:extLst>
          </p:cNvPr>
          <p:cNvSpPr txBox="1">
            <a:spLocks noGrp="1"/>
          </p:cNvSpPr>
          <p:nvPr>
            <p:ph type="subTitle" sz="quarter" idx="1"/>
          </p:nvPr>
        </p:nvSpPr>
        <p:spPr>
          <a:xfrm>
            <a:off x="1082731" y="3735723"/>
            <a:ext cx="2203450" cy="2156684"/>
          </a:xfrm>
          <a:prstGeom prst="rect">
            <a:avLst/>
          </a:prstGeom>
        </p:spPr>
        <p:txBody>
          <a:bodyPr>
            <a:noAutofit/>
          </a:bodyPr>
          <a:lstStyle/>
          <a:p>
            <a:pPr marL="0" indent="0">
              <a:buNone/>
            </a:pPr>
            <a:r>
              <a:rPr lang="en-US" sz="1200" dirty="0"/>
              <a:t>Tailored AI solutions that address business needs without technical complexity</a:t>
            </a:r>
          </a:p>
          <a:p>
            <a:pPr marL="0" indent="0">
              <a:buNone/>
            </a:pPr>
            <a:r>
              <a:rPr lang="en-US" sz="1200" dirty="0"/>
              <a:t>Structured output &amp; integration for seamless data handling</a:t>
            </a:r>
          </a:p>
          <a:p>
            <a:pPr marL="0" indent="0">
              <a:buNone/>
            </a:pPr>
            <a:r>
              <a:rPr lang="en-US" sz="1200" dirty="0"/>
              <a:t>Insights &amp; optimization of AI performance for better decision-making</a:t>
            </a:r>
          </a:p>
        </p:txBody>
      </p:sp>
      <p:sp>
        <p:nvSpPr>
          <p:cNvPr id="47" name="Good product design is cross-disciplinary">
            <a:extLst>
              <a:ext uri="{FF2B5EF4-FFF2-40B4-BE49-F238E27FC236}">
                <a16:creationId xmlns:a16="http://schemas.microsoft.com/office/drawing/2014/main" id="{9E7AA0A7-F077-F38D-7C62-4A2CBE473B5B}"/>
              </a:ext>
            </a:extLst>
          </p:cNvPr>
          <p:cNvSpPr txBox="1">
            <a:spLocks noGrp="1"/>
          </p:cNvSpPr>
          <p:nvPr>
            <p:ph type="body" idx="25"/>
          </p:nvPr>
        </p:nvSpPr>
        <p:spPr>
          <a:xfrm>
            <a:off x="3763624" y="3145297"/>
            <a:ext cx="2203451" cy="5243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noAutofit/>
          </a:bodyPr>
          <a:lstStyle/>
          <a:p>
            <a:pPr marL="0" indent="0">
              <a:lnSpc>
                <a:spcPct val="100000"/>
              </a:lnSpc>
              <a:buNone/>
            </a:pPr>
            <a:r>
              <a:rPr lang="da-DK" b="1" dirty="0">
                <a:solidFill>
                  <a:srgbClr val="FF6600"/>
                </a:solidFill>
                <a:latin typeface="Poppins SemiBold" pitchFamily="2" charset="77"/>
                <a:cs typeface="Poppins SemiBold" pitchFamily="2" charset="77"/>
              </a:rPr>
              <a:t>CTO &amp; CISO</a:t>
            </a:r>
            <a:endParaRPr b="1" dirty="0">
              <a:solidFill>
                <a:srgbClr val="FF6600"/>
              </a:solidFill>
              <a:latin typeface="Poppins SemiBold" pitchFamily="2" charset="77"/>
              <a:cs typeface="Poppins SemiBold" pitchFamily="2" charset="77"/>
            </a:endParaRPr>
          </a:p>
        </p:txBody>
      </p:sp>
      <p:sp>
        <p:nvSpPr>
          <p:cNvPr id="48" name="We believe that successful digital products are the result of an intentional cross-disciplinary process">
            <a:extLst>
              <a:ext uri="{FF2B5EF4-FFF2-40B4-BE49-F238E27FC236}">
                <a16:creationId xmlns:a16="http://schemas.microsoft.com/office/drawing/2014/main" id="{5D28A9BF-FE8D-38C8-F3FF-C9DDDB3BE272}"/>
              </a:ext>
            </a:extLst>
          </p:cNvPr>
          <p:cNvSpPr txBox="1">
            <a:spLocks noGrp="1"/>
          </p:cNvSpPr>
          <p:nvPr>
            <p:ph type="body" idx="22"/>
          </p:nvPr>
        </p:nvSpPr>
        <p:spPr>
          <a:xfrm>
            <a:off x="3763624" y="3735723"/>
            <a:ext cx="2203451" cy="267587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Autofit/>
          </a:bodyPr>
          <a:lstStyle/>
          <a:p>
            <a:pPr marL="0" indent="0">
              <a:buNone/>
            </a:pPr>
            <a:r>
              <a:rPr lang="en-US" sz="1200" dirty="0"/>
              <a:t>Flexible AI that can be adapted to different workflows</a:t>
            </a:r>
          </a:p>
          <a:p>
            <a:pPr marL="0" indent="0">
              <a:buNone/>
            </a:pPr>
            <a:r>
              <a:rPr lang="en-US" sz="1200" dirty="0"/>
              <a:t>Seamless integration with existing systems</a:t>
            </a:r>
          </a:p>
          <a:p>
            <a:pPr marL="0" indent="0">
              <a:buNone/>
            </a:pPr>
            <a:r>
              <a:rPr lang="en-US" sz="1200" dirty="0"/>
              <a:t>Easy maintenance and scalability</a:t>
            </a:r>
          </a:p>
          <a:p>
            <a:pPr marL="0" indent="0">
              <a:buNone/>
            </a:pPr>
            <a:r>
              <a:rPr lang="en-US" sz="1200" dirty="0"/>
              <a:t>Ensures compliance with security and regulatory standards (EU – AI Act)</a:t>
            </a:r>
            <a:endParaRPr lang="da-DK" sz="1200" dirty="0"/>
          </a:p>
        </p:txBody>
      </p:sp>
      <p:sp>
        <p:nvSpPr>
          <p:cNvPr id="50" name="Good product design is iterative">
            <a:extLst>
              <a:ext uri="{FF2B5EF4-FFF2-40B4-BE49-F238E27FC236}">
                <a16:creationId xmlns:a16="http://schemas.microsoft.com/office/drawing/2014/main" id="{D463B684-70A8-C76A-7721-9A1902973E20}"/>
              </a:ext>
            </a:extLst>
          </p:cNvPr>
          <p:cNvSpPr txBox="1">
            <a:spLocks noGrp="1"/>
          </p:cNvSpPr>
          <p:nvPr>
            <p:ph type="body" idx="26"/>
          </p:nvPr>
        </p:nvSpPr>
        <p:spPr>
          <a:xfrm>
            <a:off x="6437284" y="3145297"/>
            <a:ext cx="2203451" cy="5243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noAutofit/>
          </a:bodyPr>
          <a:lstStyle/>
          <a:p>
            <a:pPr marL="0" indent="0">
              <a:lnSpc>
                <a:spcPct val="100000"/>
              </a:lnSpc>
              <a:buNone/>
            </a:pPr>
            <a:r>
              <a:rPr lang="da-DK" b="1" dirty="0">
                <a:solidFill>
                  <a:srgbClr val="FF6600"/>
                </a:solidFill>
                <a:latin typeface="Poppins SemiBold" pitchFamily="2" charset="77"/>
                <a:cs typeface="Poppins SemiBold" pitchFamily="2" charset="77"/>
              </a:rPr>
              <a:t>AI-specialist</a:t>
            </a:r>
            <a:endParaRPr b="1" dirty="0">
              <a:solidFill>
                <a:srgbClr val="FF6600"/>
              </a:solidFill>
              <a:latin typeface="Poppins SemiBold" pitchFamily="2" charset="77"/>
              <a:cs typeface="Poppins SemiBold" pitchFamily="2" charset="77"/>
            </a:endParaRPr>
          </a:p>
        </p:txBody>
      </p:sp>
      <p:sp>
        <p:nvSpPr>
          <p:cNvPr id="51" name="We believe that successful digital products are created by agile-minded teams, focusing on outcomes over outputs">
            <a:extLst>
              <a:ext uri="{FF2B5EF4-FFF2-40B4-BE49-F238E27FC236}">
                <a16:creationId xmlns:a16="http://schemas.microsoft.com/office/drawing/2014/main" id="{97472CA9-6A49-29B4-06C4-28F3E7244FEF}"/>
              </a:ext>
            </a:extLst>
          </p:cNvPr>
          <p:cNvSpPr txBox="1">
            <a:spLocks noGrp="1"/>
          </p:cNvSpPr>
          <p:nvPr>
            <p:ph type="body" idx="23"/>
          </p:nvPr>
        </p:nvSpPr>
        <p:spPr>
          <a:xfrm>
            <a:off x="6437284" y="3735722"/>
            <a:ext cx="2203451" cy="239739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Autofit/>
          </a:bodyPr>
          <a:lstStyle/>
          <a:p>
            <a:pPr marL="0" indent="0">
              <a:buNone/>
            </a:pPr>
            <a:r>
              <a:rPr lang="en-US" sz="1200" dirty="0"/>
              <a:t>Flexible AI for empowered workflows</a:t>
            </a:r>
          </a:p>
          <a:p>
            <a:pPr marL="0" indent="0">
              <a:buNone/>
            </a:pPr>
            <a:r>
              <a:rPr lang="en-US" sz="1200" dirty="0"/>
              <a:t>Fast and flexible AI development with Corax tools</a:t>
            </a:r>
          </a:p>
          <a:p>
            <a:pPr marL="0" indent="0">
              <a:buNone/>
            </a:pPr>
            <a:r>
              <a:rPr lang="en-US" sz="1200" dirty="0"/>
              <a:t>Performance evaluation to prevent AI errors</a:t>
            </a:r>
          </a:p>
          <a:p>
            <a:pPr marL="0" indent="0">
              <a:buNone/>
            </a:pPr>
            <a:r>
              <a:rPr lang="en-US" sz="1200" dirty="0"/>
              <a:t>Easily switch and evaluate new LLMs</a:t>
            </a:r>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sz="1200" dirty="0"/>
          </a:p>
        </p:txBody>
      </p:sp>
      <p:sp>
        <p:nvSpPr>
          <p:cNvPr id="53" name="Good product design is good business">
            <a:extLst>
              <a:ext uri="{FF2B5EF4-FFF2-40B4-BE49-F238E27FC236}">
                <a16:creationId xmlns:a16="http://schemas.microsoft.com/office/drawing/2014/main" id="{2AB76B4B-3B99-8CFA-0BD3-1CE372825C5A}"/>
              </a:ext>
            </a:extLst>
          </p:cNvPr>
          <p:cNvSpPr txBox="1">
            <a:spLocks noGrp="1"/>
          </p:cNvSpPr>
          <p:nvPr>
            <p:ph type="body" idx="28"/>
          </p:nvPr>
        </p:nvSpPr>
        <p:spPr>
          <a:xfrm>
            <a:off x="9053021" y="3145297"/>
            <a:ext cx="2674321" cy="5243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noAutofit/>
          </a:bodyPr>
          <a:lstStyle/>
          <a:p>
            <a:pPr marL="0" indent="0">
              <a:lnSpc>
                <a:spcPct val="100000"/>
              </a:lnSpc>
              <a:buNone/>
            </a:pPr>
            <a:r>
              <a:rPr lang="da-DK" b="1" dirty="0">
                <a:solidFill>
                  <a:srgbClr val="FF6600"/>
                </a:solidFill>
                <a:latin typeface="Poppins SemiBold" pitchFamily="2" charset="77"/>
                <a:cs typeface="Poppins SemiBold" pitchFamily="2" charset="77"/>
              </a:rPr>
              <a:t>Software/AI developer</a:t>
            </a:r>
            <a:endParaRPr b="1" dirty="0">
              <a:solidFill>
                <a:srgbClr val="FF6600"/>
              </a:solidFill>
              <a:latin typeface="Poppins SemiBold" pitchFamily="2" charset="77"/>
              <a:cs typeface="Poppins SemiBold" pitchFamily="2" charset="77"/>
            </a:endParaRPr>
          </a:p>
        </p:txBody>
      </p:sp>
      <p:sp>
        <p:nvSpPr>
          <p:cNvPr id="54" name="We believe that successful digital products create business value both short-term and long-term">
            <a:extLst>
              <a:ext uri="{FF2B5EF4-FFF2-40B4-BE49-F238E27FC236}">
                <a16:creationId xmlns:a16="http://schemas.microsoft.com/office/drawing/2014/main" id="{69D369D9-8768-D8F1-B34F-50DA8A6A2746}"/>
              </a:ext>
            </a:extLst>
          </p:cNvPr>
          <p:cNvSpPr txBox="1">
            <a:spLocks noGrp="1"/>
          </p:cNvSpPr>
          <p:nvPr>
            <p:ph type="body" idx="27"/>
          </p:nvPr>
        </p:nvSpPr>
        <p:spPr>
          <a:xfrm>
            <a:off x="9053021" y="3735723"/>
            <a:ext cx="2203451" cy="195865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Autofit/>
          </a:bodyPr>
          <a:lstStyle/>
          <a:p>
            <a:pPr marL="0" indent="0">
              <a:buNone/>
            </a:pPr>
            <a:r>
              <a:rPr lang="en-US" sz="1200" dirty="0"/>
              <a:t>Easy integration with systems and APIs</a:t>
            </a:r>
          </a:p>
          <a:p>
            <a:pPr marL="0" indent="0">
              <a:buNone/>
            </a:pPr>
            <a:r>
              <a:rPr lang="en-US" sz="1200" dirty="0"/>
              <a:t>Automates structured data output</a:t>
            </a:r>
          </a:p>
          <a:p>
            <a:pPr marL="0" indent="0">
              <a:buNone/>
            </a:pPr>
            <a:r>
              <a:rPr lang="en-US" sz="1200" dirty="0"/>
              <a:t>Flexible output formats tailored to needs</a:t>
            </a:r>
          </a:p>
          <a:p>
            <a:pPr marL="0" indent="0">
              <a:buNone/>
            </a:pPr>
            <a:r>
              <a:rPr lang="en-US" sz="1200" dirty="0"/>
              <a:t> </a:t>
            </a:r>
            <a:endParaRPr sz="1200" dirty="0"/>
          </a:p>
        </p:txBody>
      </p:sp>
      <p:pic>
        <p:nvPicPr>
          <p:cNvPr id="2" name="Picture 100">
            <a:extLst>
              <a:ext uri="{FF2B5EF4-FFF2-40B4-BE49-F238E27FC236}">
                <a16:creationId xmlns:a16="http://schemas.microsoft.com/office/drawing/2014/main" id="{597323DF-21E1-A51E-E689-D723A1A5D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0935" y="2623458"/>
            <a:ext cx="298159" cy="306678"/>
          </a:xfrm>
          <a:prstGeom prst="rect">
            <a:avLst/>
          </a:prstGeom>
        </p:spPr>
      </p:pic>
      <p:sp>
        <p:nvSpPr>
          <p:cNvPr id="3" name="We believe that successful digital products have a profound focus on solving real problems for real people">
            <a:extLst>
              <a:ext uri="{FF2B5EF4-FFF2-40B4-BE49-F238E27FC236}">
                <a16:creationId xmlns:a16="http://schemas.microsoft.com/office/drawing/2014/main" id="{A96B408D-989A-7E00-1E40-EB59E390168B}"/>
              </a:ext>
            </a:extLst>
          </p:cNvPr>
          <p:cNvSpPr txBox="1">
            <a:spLocks/>
          </p:cNvSpPr>
          <p:nvPr/>
        </p:nvSpPr>
        <p:spPr>
          <a:xfrm>
            <a:off x="901236" y="1919548"/>
            <a:ext cx="2203450" cy="448683"/>
          </a:xfrm>
          <a:prstGeom prst="rect">
            <a:avLst/>
          </a:prstGeom>
        </p:spPr>
        <p:txBody>
          <a:bodyPr vert="horz" lIns="0" tIns="0" rIns="0" bIns="0" rtlCol="0">
            <a:noAutofit/>
          </a:bodyPr>
          <a:lstStyle>
            <a:lvl1pPr marL="493689" indent="-493689"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10000"/>
              </a:lnSpc>
              <a:spcBef>
                <a:spcPts val="800"/>
              </a:spcBef>
              <a:spcAft>
                <a:spcPts val="0"/>
              </a:spcAft>
              <a:buClr>
                <a:srgbClr val="FF6600"/>
              </a:buClr>
              <a:buSzTx/>
              <a:buFont typeface="System Font Regular"/>
              <a:buNone/>
              <a:tabLst/>
              <a:defRPr/>
            </a:pPr>
            <a:r>
              <a:rPr kumimoji="0" lang="en-US" sz="12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Understands user needs and prioritizes tasks</a:t>
            </a:r>
          </a:p>
        </p:txBody>
      </p:sp>
      <p:sp>
        <p:nvSpPr>
          <p:cNvPr id="4" name="We believe that successful digital products have a profound focus on solving real problems for real people">
            <a:extLst>
              <a:ext uri="{FF2B5EF4-FFF2-40B4-BE49-F238E27FC236}">
                <a16:creationId xmlns:a16="http://schemas.microsoft.com/office/drawing/2014/main" id="{D8B2817F-78EA-BA2E-D877-2C27A1CA6985}"/>
              </a:ext>
            </a:extLst>
          </p:cNvPr>
          <p:cNvSpPr txBox="1">
            <a:spLocks/>
          </p:cNvSpPr>
          <p:nvPr/>
        </p:nvSpPr>
        <p:spPr>
          <a:xfrm>
            <a:off x="3570302" y="1932509"/>
            <a:ext cx="2263824" cy="448683"/>
          </a:xfrm>
          <a:prstGeom prst="rect">
            <a:avLst/>
          </a:prstGeom>
        </p:spPr>
        <p:txBody>
          <a:bodyPr vert="horz" lIns="0" tIns="0" rIns="0" bIns="0" rtlCol="0">
            <a:noAutofit/>
          </a:bodyPr>
          <a:lstStyle>
            <a:lvl1pPr marL="493689" indent="-493689"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10000"/>
              </a:lnSpc>
              <a:spcBef>
                <a:spcPts val="800"/>
              </a:spcBef>
              <a:spcAft>
                <a:spcPts val="0"/>
              </a:spcAft>
              <a:buClr>
                <a:srgbClr val="FF6600"/>
              </a:buClr>
              <a:buSzTx/>
              <a:buFont typeface="System Font Regular"/>
              <a:buNone/>
              <a:tabLst/>
              <a:defRPr/>
            </a:pPr>
            <a:r>
              <a:rPr kumimoji="0" lang="en-US" sz="12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Responsible for AI strategy, security and implementation</a:t>
            </a:r>
          </a:p>
        </p:txBody>
      </p:sp>
      <p:sp>
        <p:nvSpPr>
          <p:cNvPr id="5" name="We believe that successful digital products have a profound focus on solving real problems for real people">
            <a:extLst>
              <a:ext uri="{FF2B5EF4-FFF2-40B4-BE49-F238E27FC236}">
                <a16:creationId xmlns:a16="http://schemas.microsoft.com/office/drawing/2014/main" id="{183E6A36-AB52-47FB-BD86-08218FAC8718}"/>
              </a:ext>
            </a:extLst>
          </p:cNvPr>
          <p:cNvSpPr txBox="1">
            <a:spLocks/>
          </p:cNvSpPr>
          <p:nvPr/>
        </p:nvSpPr>
        <p:spPr>
          <a:xfrm>
            <a:off x="6228877" y="1919548"/>
            <a:ext cx="2203450" cy="448683"/>
          </a:xfrm>
          <a:prstGeom prst="rect">
            <a:avLst/>
          </a:prstGeom>
        </p:spPr>
        <p:txBody>
          <a:bodyPr vert="horz" lIns="0" tIns="0" rIns="0" bIns="0" rtlCol="0">
            <a:noAutofit/>
          </a:bodyPr>
          <a:lstStyle>
            <a:lvl1pPr marL="493689" indent="-493689"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10000"/>
              </a:lnSpc>
              <a:spcBef>
                <a:spcPts val="800"/>
              </a:spcBef>
              <a:spcAft>
                <a:spcPts val="0"/>
              </a:spcAft>
              <a:buClr>
                <a:srgbClr val="FF6600"/>
              </a:buClr>
              <a:buSzTx/>
              <a:buFont typeface="System Font Regular"/>
              <a:buNone/>
              <a:tabLst/>
              <a:defRPr/>
            </a:pPr>
            <a:r>
              <a:rPr kumimoji="0" lang="en-US" sz="12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Tech-savvy, experiments with AI solutions</a:t>
            </a:r>
          </a:p>
        </p:txBody>
      </p:sp>
      <p:sp>
        <p:nvSpPr>
          <p:cNvPr id="7" name="We believe that successful digital products have a profound focus on solving real problems for real people">
            <a:extLst>
              <a:ext uri="{FF2B5EF4-FFF2-40B4-BE49-F238E27FC236}">
                <a16:creationId xmlns:a16="http://schemas.microsoft.com/office/drawing/2014/main" id="{D305D297-6749-57A4-5F9D-11C3A50CD58E}"/>
              </a:ext>
            </a:extLst>
          </p:cNvPr>
          <p:cNvSpPr txBox="1">
            <a:spLocks/>
          </p:cNvSpPr>
          <p:nvPr/>
        </p:nvSpPr>
        <p:spPr>
          <a:xfrm>
            <a:off x="8842390" y="1919548"/>
            <a:ext cx="2203450" cy="448683"/>
          </a:xfrm>
          <a:prstGeom prst="rect">
            <a:avLst/>
          </a:prstGeom>
        </p:spPr>
        <p:txBody>
          <a:bodyPr vert="horz" lIns="0" tIns="0" rIns="0" bIns="0" rtlCol="0">
            <a:noAutofit/>
          </a:bodyPr>
          <a:lstStyle>
            <a:lvl1pPr marL="493689" indent="-493689"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10000"/>
              </a:lnSpc>
              <a:spcBef>
                <a:spcPts val="800"/>
              </a:spcBef>
              <a:buClr>
                <a:schemeClr val="accent1"/>
              </a:buClr>
              <a:buFont typeface="System Font Regular"/>
              <a:buChar char="—"/>
              <a:tabLst/>
              <a:defRPr sz="8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10000"/>
              </a:lnSpc>
              <a:spcBef>
                <a:spcPts val="800"/>
              </a:spcBef>
              <a:spcAft>
                <a:spcPts val="0"/>
              </a:spcAft>
              <a:buClr>
                <a:srgbClr val="FF6600"/>
              </a:buClr>
              <a:buSzTx/>
              <a:buFont typeface="System Font Regular"/>
              <a:buNone/>
              <a:tabLst/>
              <a:defRPr/>
            </a:pPr>
            <a:r>
              <a:rPr kumimoji="0" lang="en-US" sz="1200" b="0" i="0" u="none" strike="noStrike" kern="1200" cap="none" spc="0" normalizeH="0" baseline="0" noProof="0" dirty="0">
                <a:ln>
                  <a:noFill/>
                </a:ln>
                <a:solidFill>
                  <a:srgbClr val="2C3A41">
                    <a:alpha val="80000"/>
                  </a:srgbClr>
                </a:solidFill>
                <a:effectLst/>
                <a:uLnTx/>
                <a:uFillTx/>
                <a:latin typeface="Poppins" pitchFamily="2" charset="77"/>
                <a:ea typeface="+mn-ea"/>
                <a:cs typeface="Poppins" pitchFamily="2" charset="77"/>
              </a:rPr>
              <a:t>Builds and integrates AI into systems</a:t>
            </a:r>
          </a:p>
        </p:txBody>
      </p:sp>
      <p:sp>
        <p:nvSpPr>
          <p:cNvPr id="9" name="Text Placeholder 2">
            <a:extLst>
              <a:ext uri="{FF2B5EF4-FFF2-40B4-BE49-F238E27FC236}">
                <a16:creationId xmlns:a16="http://schemas.microsoft.com/office/drawing/2014/main" id="{262A051B-C56A-642D-6FE9-BA41B4EFFA1E}"/>
              </a:ext>
            </a:extLst>
          </p:cNvPr>
          <p:cNvSpPr txBox="1">
            <a:spLocks/>
          </p:cNvSpPr>
          <p:nvPr/>
        </p:nvSpPr>
        <p:spPr>
          <a:xfrm>
            <a:off x="507600" y="446400"/>
            <a:ext cx="5637600" cy="216000"/>
          </a:xfrm>
          <a:prstGeom prst="rect">
            <a:avLst/>
          </a:prstGeom>
        </p:spPr>
        <p:txBody>
          <a:bodyPr/>
          <a:lstStyle>
            <a:lvl1pPr marL="493689" indent="-493689" algn="l" defTabSz="914355" rtl="0" eaLnBrk="1" latinLnBrk="0" hangingPunct="1">
              <a:lnSpc>
                <a:spcPct val="150000"/>
              </a:lnSpc>
              <a:spcBef>
                <a:spcPts val="10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1pPr>
            <a:lvl2pPr marL="898480" indent="-441303"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2pPr>
            <a:lvl3pPr marL="1292161" indent="-377806"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3pPr>
            <a:lvl4pPr marL="1741401" indent="-369870"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4pPr>
            <a:lvl5pPr marL="2179529" indent="-350821" algn="l" defTabSz="914355" rtl="0" eaLnBrk="1" latinLnBrk="0" hangingPunct="1">
              <a:lnSpc>
                <a:spcPct val="150000"/>
              </a:lnSpc>
              <a:spcBef>
                <a:spcPts val="500"/>
              </a:spcBef>
              <a:buClr>
                <a:schemeClr val="accent1"/>
              </a:buClr>
              <a:buFont typeface="System Font Regular"/>
              <a:buChar char="—"/>
              <a:tabLst/>
              <a:defRPr sz="1600" kern="1200">
                <a:solidFill>
                  <a:srgbClr val="2C3A41">
                    <a:alpha val="80000"/>
                  </a:srgbClr>
                </a:solidFill>
                <a:latin typeface="Poppins" pitchFamily="2" charset="77"/>
                <a:ea typeface="+mn-ea"/>
                <a:cs typeface="Poppins" pitchFamily="2" charset="77"/>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5" rtl="0" eaLnBrk="1" fontAlgn="auto" latinLnBrk="0" hangingPunct="1">
              <a:lnSpc>
                <a:spcPct val="150000"/>
              </a:lnSpc>
              <a:spcBef>
                <a:spcPts val="1000"/>
              </a:spcBef>
              <a:spcAft>
                <a:spcPts val="0"/>
              </a:spcAft>
              <a:buClr>
                <a:srgbClr val="FF6600"/>
              </a:buClr>
              <a:buSzTx/>
              <a:buFont typeface="System Font Regular"/>
              <a:buNone/>
              <a:tabLst/>
              <a:defRPr/>
            </a:pPr>
            <a:r>
              <a:rPr kumimoji="0" lang="en-GB" sz="1000" b="1" i="0" u="none" strike="noStrike" kern="1200" cap="none" spc="0" normalizeH="0" baseline="0" noProof="0" dirty="0">
                <a:ln>
                  <a:noFill/>
                </a:ln>
                <a:solidFill>
                  <a:srgbClr val="FF6600">
                    <a:alpha val="80000"/>
                  </a:srgbClr>
                </a:solidFill>
                <a:effectLst/>
                <a:uLnTx/>
                <a:uFillTx/>
                <a:latin typeface="Poppins SemiBold" panose="00000700000000000000" pitchFamily="2" charset="0"/>
                <a:ea typeface="+mn-ea"/>
                <a:cs typeface="Poppins SemiBold" panose="00000700000000000000" pitchFamily="2" charset="0"/>
              </a:rPr>
              <a:t>CORAX AI</a:t>
            </a:r>
          </a:p>
        </p:txBody>
      </p:sp>
      <p:pic>
        <p:nvPicPr>
          <p:cNvPr id="11" name="Picture 135">
            <a:extLst>
              <a:ext uri="{FF2B5EF4-FFF2-40B4-BE49-F238E27FC236}">
                <a16:creationId xmlns:a16="http://schemas.microsoft.com/office/drawing/2014/main" id="{D8209D9F-DBC1-8634-5FF9-A376023B6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731" y="2612514"/>
            <a:ext cx="329393" cy="358036"/>
          </a:xfrm>
          <a:prstGeom prst="rect">
            <a:avLst/>
          </a:prstGeom>
        </p:spPr>
      </p:pic>
      <p:pic>
        <p:nvPicPr>
          <p:cNvPr id="17" name="Google Shape;253;p36">
            <a:extLst>
              <a:ext uri="{FF2B5EF4-FFF2-40B4-BE49-F238E27FC236}">
                <a16:creationId xmlns:a16="http://schemas.microsoft.com/office/drawing/2014/main" id="{17B769B0-F623-3806-3D9C-3607B89A61D1}"/>
              </a:ext>
            </a:extLst>
          </p:cNvPr>
          <p:cNvPicPr preferRelativeResize="0"/>
          <p:nvPr/>
        </p:nvPicPr>
        <p:blipFill>
          <a:blip r:embed="rId6">
            <a:alphaModFix/>
          </a:blip>
          <a:stretch>
            <a:fillRect/>
          </a:stretch>
        </p:blipFill>
        <p:spPr>
          <a:xfrm>
            <a:off x="3763354" y="2641596"/>
            <a:ext cx="441752" cy="280155"/>
          </a:xfrm>
          <a:prstGeom prst="rect">
            <a:avLst/>
          </a:prstGeom>
          <a:noFill/>
          <a:ln>
            <a:noFill/>
          </a:ln>
        </p:spPr>
      </p:pic>
    </p:spTree>
    <p:extLst>
      <p:ext uri="{BB962C8B-B14F-4D97-AF65-F5344CB8AC3E}">
        <p14:creationId xmlns:p14="http://schemas.microsoft.com/office/powerpoint/2010/main" val="109452042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3D11E3-3B4D-473F-BF33-BDD9328B275D}"/>
              </a:ext>
            </a:extLst>
          </p:cNvPr>
          <p:cNvSpPr>
            <a:spLocks noGrp="1"/>
          </p:cNvSpPr>
          <p:nvPr>
            <p:ph type="ctrTitle"/>
          </p:nvPr>
        </p:nvSpPr>
        <p:spPr/>
        <p:txBody>
          <a:bodyPr/>
          <a:lstStyle/>
          <a:p>
            <a:r>
              <a:rPr lang="en-US" dirty="0"/>
              <a:t>Where to start with AI?</a:t>
            </a:r>
            <a:br>
              <a:rPr lang="en-US" dirty="0"/>
            </a:br>
            <a:r>
              <a:rPr lang="en-US" sz="1600" dirty="0"/>
              <a:t>Remember the statement from Microsoft Head of AI</a:t>
            </a:r>
            <a:endParaRPr lang="en-US" dirty="0"/>
          </a:p>
        </p:txBody>
      </p:sp>
    </p:spTree>
    <p:extLst>
      <p:ext uri="{BB962C8B-B14F-4D97-AF65-F5344CB8AC3E}">
        <p14:creationId xmlns:p14="http://schemas.microsoft.com/office/powerpoint/2010/main" val="769024895"/>
      </p:ext>
    </p:extLst>
  </p:cSld>
  <p:clrMapOvr>
    <a:masterClrMapping/>
  </p:clrMapOvr>
</p:sld>
</file>

<file path=ppt/theme/theme1.xml><?xml version="1.0" encoding="utf-8"?>
<a:theme xmlns:a="http://schemas.openxmlformats.org/drawingml/2006/main" name="Office Theme">
  <a:themeElements>
    <a:clrScheme name="Trifork">
      <a:dk1>
        <a:srgbClr val="2C3A41"/>
      </a:dk1>
      <a:lt1>
        <a:srgbClr val="FFFFFF"/>
      </a:lt1>
      <a:dk2>
        <a:srgbClr val="2C3A41"/>
      </a:dk2>
      <a:lt2>
        <a:srgbClr val="FFFFFF"/>
      </a:lt2>
      <a:accent1>
        <a:srgbClr val="FF6600"/>
      </a:accent1>
      <a:accent2>
        <a:srgbClr val="FCB64C"/>
      </a:accent2>
      <a:accent3>
        <a:srgbClr val="97BDD3"/>
      </a:accent3>
      <a:accent4>
        <a:srgbClr val="9EC3B1"/>
      </a:accent4>
      <a:accent5>
        <a:srgbClr val="FFECD1"/>
      </a:accent5>
      <a:accent6>
        <a:srgbClr val="DDE9F0"/>
      </a:accent6>
      <a:hlink>
        <a:srgbClr val="FF6600"/>
      </a:hlink>
      <a:folHlink>
        <a:srgbClr val="FF66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2C3A42">
          <a:alpha val="80000"/>
        </a:srgbClr>
      </a:dk1>
      <a:lt1>
        <a:srgbClr val="422616"/>
      </a:lt1>
      <a:dk2>
        <a:srgbClr val="000101"/>
      </a:dk2>
      <a:lt2>
        <a:srgbClr val="010100"/>
      </a:lt2>
      <a:accent1>
        <a:srgbClr val="FFFFFF"/>
      </a:accent1>
      <a:accent2>
        <a:srgbClr val="FFFFFF">
          <a:alpha val="80000"/>
        </a:srgbClr>
      </a:accent2>
      <a:accent3>
        <a:srgbClr val="FFFFFF">
          <a:alpha val="60000"/>
        </a:srgbClr>
      </a:accent3>
      <a:accent4>
        <a:srgbClr val="FFFFFF">
          <a:alpha val="40000"/>
        </a:srgbClr>
      </a:accent4>
      <a:accent5>
        <a:srgbClr val="FFFFFF">
          <a:alpha val="15000"/>
        </a:srgbClr>
      </a:accent5>
      <a:accent6>
        <a:srgbClr val="FFFFFF">
          <a:alpha val="5000"/>
        </a:srgbClr>
      </a:accent6>
      <a:hlink>
        <a:srgbClr val="0000FF"/>
      </a:hlink>
      <a:folHlink>
        <a:srgbClr val="FF00FF"/>
      </a:folHlink>
    </a:clrScheme>
    <a:fontScheme name="White">
      <a:majorFont>
        <a:latin typeface="Poppins SemiBold"/>
        <a:ea typeface="Poppins SemiBold"/>
        <a:cs typeface="Poppins SemiBold"/>
      </a:majorFont>
      <a:minorFont>
        <a:latin typeface="Poppins SemiBold"/>
        <a:ea typeface="Poppins SemiBold"/>
        <a:cs typeface="Poppi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9360000"/>
            <a:satOff val="3448"/>
            <a:lumOff val="-4999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914400" rtl="0" fontAlgn="auto" latinLnBrk="0" hangingPunct="0">
          <a:lnSpc>
            <a:spcPts val="4800"/>
          </a:lnSpc>
          <a:spcBef>
            <a:spcPts val="3200"/>
          </a:spcBef>
          <a:spcAft>
            <a:spcPts val="0"/>
          </a:spcAft>
          <a:buClrTx/>
          <a:buSzTx/>
          <a:buFontTx/>
          <a:buNone/>
          <a:tabLst>
            <a:tab pos="1181100" algn="l"/>
          </a:tabLst>
          <a:defRPr kumimoji="0" sz="4400" b="0" i="0" u="none" strike="noStrike" cap="none" spc="0" normalizeH="0" baseline="0">
            <a:ln>
              <a:noFill/>
            </a:ln>
            <a:solidFill>
              <a:schemeClr val="accent6"/>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hueOff val="-9360000"/>
              <a:satOff val="3448"/>
              <a:lumOff val="-49999"/>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914400" rtl="0" fontAlgn="auto" latinLnBrk="0" hangingPunct="0">
          <a:lnSpc>
            <a:spcPts val="4800"/>
          </a:lnSpc>
          <a:spcBef>
            <a:spcPts val="3200"/>
          </a:spcBef>
          <a:spcAft>
            <a:spcPts val="0"/>
          </a:spcAft>
          <a:buClrTx/>
          <a:buSzTx/>
          <a:buFontTx/>
          <a:buNone/>
          <a:tabLst>
            <a:tab pos="1181100" algn="l"/>
          </a:tabLst>
          <a:defRPr kumimoji="0" sz="3200" b="0" i="0" u="none" strike="noStrike" cap="none" spc="0" normalizeH="0" baseline="0">
            <a:ln>
              <a:noFill/>
            </a:ln>
            <a:solidFill>
              <a:schemeClr val="accent1">
                <a:hueOff val="1309091"/>
                <a:satOff val="-76551"/>
                <a:lumOff val="-78431"/>
                <a:alpha val="80000"/>
              </a:schemeClr>
            </a:solidFill>
            <a:effectLst/>
            <a:uFillTx/>
            <a:latin typeface="Poppins Regular"/>
            <a:ea typeface="Poppins Regular"/>
            <a:cs typeface="Poppins Regular"/>
            <a:sym typeface="Poppins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14484</TotalTime>
  <Words>2692</Words>
  <Application>Microsoft Macintosh PowerPoint</Application>
  <PresentationFormat>Widescreen</PresentationFormat>
  <Paragraphs>355</Paragraphs>
  <Slides>28</Slides>
  <Notes>23</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28</vt:i4>
      </vt:variant>
    </vt:vector>
  </HeadingPairs>
  <TitlesOfParts>
    <vt:vector size="42" baseType="lpstr">
      <vt:lpstr>__montserrat_f9c99d</vt:lpstr>
      <vt:lpstr>Arial</vt:lpstr>
      <vt:lpstr>Calibri</vt:lpstr>
      <vt:lpstr>Calibri Light</vt:lpstr>
      <vt:lpstr>Caveat</vt:lpstr>
      <vt:lpstr>GT America</vt:lpstr>
      <vt:lpstr>Poppins</vt:lpstr>
      <vt:lpstr>Poppins Regular</vt:lpstr>
      <vt:lpstr>Poppins SemiBold</vt:lpstr>
      <vt:lpstr>System Font Regular</vt:lpstr>
      <vt:lpstr>var(--theme-font-article-body)</vt:lpstr>
      <vt:lpstr>Office Theme</vt:lpstr>
      <vt:lpstr>1_Office Theme</vt:lpstr>
      <vt:lpstr>White</vt:lpstr>
      <vt:lpstr>PowerPoint Presentation</vt:lpstr>
      <vt:lpstr>AI challenges</vt:lpstr>
      <vt:lpstr>PowerPoint Presentation</vt:lpstr>
      <vt:lpstr>AI enablement</vt:lpstr>
      <vt:lpstr>PowerPoint Presentation</vt:lpstr>
      <vt:lpstr>Challenges verified by customers that started AI development &amp; implementation</vt:lpstr>
      <vt:lpstr>What everybody needs is…</vt:lpstr>
      <vt:lpstr>Corax AI Users</vt:lpstr>
      <vt:lpstr>Where to start with AI? Remember the statement from Microsoft Head of AI</vt:lpstr>
      <vt:lpstr>Suggested AI implementation roadmap</vt:lpstr>
      <vt:lpstr>PowerPoint Presentation</vt:lpstr>
      <vt:lpstr>AI Workshop Scope</vt:lpstr>
      <vt:lpstr>Corax</vt:lpstr>
      <vt:lpstr>PowerPoint Presentation</vt:lpstr>
      <vt:lpstr>Workflows already supported</vt:lpstr>
      <vt:lpstr>Streamlining grant application evaluation with AI</vt:lpstr>
      <vt:lpstr>Introducing ALai: Arbejdernes Landsbank new chatbot</vt:lpstr>
      <vt:lpstr>Pilot-&gt;Production-&gt; “AI Factory” in 4 months</vt:lpstr>
      <vt:lpstr>AI-Mail Assist facilitates workflows and handles large customer growth at OK</vt:lpstr>
      <vt:lpstr>Features in Corax AI</vt:lpstr>
      <vt:lpstr>PowerPoint Presentation</vt:lpstr>
      <vt:lpstr>Corax Product Suite</vt:lpstr>
      <vt:lpstr>Corax &amp; Workflow demo</vt:lpstr>
      <vt:lpstr>PowerPoint Presentation</vt:lpstr>
      <vt:lpstr>PowerPoint Presentation</vt:lpstr>
      <vt:lpstr>Features - Roadmap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430</cp:revision>
  <dcterms:created xsi:type="dcterms:W3CDTF">2022-05-24T07:05:45Z</dcterms:created>
  <dcterms:modified xsi:type="dcterms:W3CDTF">2025-06-20T13:50:36Z</dcterms:modified>
</cp:coreProperties>
</file>