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0" r:id="rId2"/>
  </p:sldMasterIdLst>
  <p:notesMasterIdLst>
    <p:notesMasterId r:id="rId12"/>
  </p:notesMasterIdLst>
  <p:sldIdLst>
    <p:sldId id="2146847765" r:id="rId3"/>
    <p:sldId id="2146847821" r:id="rId4"/>
    <p:sldId id="2146847795" r:id="rId5"/>
    <p:sldId id="2146847782" r:id="rId6"/>
    <p:sldId id="2146847822" r:id="rId7"/>
    <p:sldId id="2146847819" r:id="rId8"/>
    <p:sldId id="2146847820" r:id="rId9"/>
    <p:sldId id="260" r:id="rId10"/>
    <p:sldId id="2146847808" r:id="rId11"/>
  </p:sldIdLst>
  <p:sldSz cx="12192000" cy="6858000"/>
  <p:notesSz cx="6858000" cy="9144000"/>
  <p:defaultTextStyle>
    <a:defPPr>
      <a:defRPr lang="en-LV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pos="574" userDrawn="1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orient="horz" pos="136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ABCACA-D46A-5C6B-8CE7-CE60BA8A3CD0}" name="Jacob Haubach Smedegaard" initials="JHS" userId="Jacob Haubach Smedegaard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A41"/>
    <a:srgbClr val="EBEBEB"/>
    <a:srgbClr val="000000"/>
    <a:srgbClr val="485A65"/>
    <a:srgbClr val="FCB64C"/>
    <a:srgbClr val="FFFFFF"/>
    <a:srgbClr val="E4A5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65" autoAdjust="0"/>
    <p:restoredTop sz="85704" autoAdjust="0"/>
  </p:normalViewPr>
  <p:slideViewPr>
    <p:cSldViewPr snapToGrid="0" snapToObjects="1">
      <p:cViewPr varScale="1">
        <p:scale>
          <a:sx n="104" d="100"/>
          <a:sy n="104" d="100"/>
        </p:scale>
        <p:origin x="568" y="192"/>
      </p:cViewPr>
      <p:guideLst>
        <p:guide orient="horz" pos="935"/>
        <p:guide pos="574"/>
        <p:guide pos="325"/>
        <p:guide orient="horz" pos="1366"/>
      </p:guideLst>
    </p:cSldViewPr>
  </p:slideViewPr>
  <p:notesTextViewPr>
    <p:cViewPr>
      <p:scale>
        <a:sx n="45" d="100"/>
        <a:sy n="45" d="100"/>
      </p:scale>
      <p:origin x="0" y="0"/>
    </p:cViewPr>
  </p:notesTextViewPr>
  <p:notesViewPr>
    <p:cSldViewPr snapToGrid="0" snapToObjects="1" showGuides="1">
      <p:cViewPr varScale="1">
        <p:scale>
          <a:sx n="92" d="100"/>
          <a:sy n="92" d="100"/>
        </p:scale>
        <p:origin x="407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'Ark1'!$A$2:$C$17</cx:f>
        <cx:lvl ptCount="16">
          <cx:pt idx="0">Logs</cx:pt>
          <cx:pt idx="1">Alerts</cx:pt>
          <cx:pt idx="2">UI</cx:pt>
          <cx:pt idx="3">Public</cx:pt>
          <cx:pt idx="4">Cloud</cx:pt>
          <cx:pt idx="5">Local</cx:pt>
          <cx:pt idx="7">Admin</cx:pt>
          <cx:pt idx="9">Unit Test</cx:pt>
          <cx:pt idx="10">Delete</cx:pt>
          <cx:pt idx="11">Modify </cx:pt>
          <cx:pt idx="12">Create </cx:pt>
          <cx:pt idx="13">API</cx:pt>
          <cx:pt idx="14">Import/Export</cx:pt>
        </cx:lvl>
        <cx:lvl ptCount="16">
          <cx:pt idx="0">Metrics</cx:pt>
          <cx:pt idx="2">Dash boards</cx:pt>
          <cx:pt idx="3">Model Deploy</cx:pt>
          <cx:pt idx="4">Model Deploy</cx:pt>
          <cx:pt idx="5">Model Deploy</cx:pt>
          <cx:pt idx="6">Guard rails</cx:pt>
          <cx:pt idx="7">Security </cx:pt>
          <cx:pt idx="8">Evalua- tion</cx:pt>
          <cx:pt idx="9">Verify</cx:pt>
          <cx:pt idx="10">Develop AI</cx:pt>
          <cx:pt idx="11">Develop AI</cx:pt>
          <cx:pt idx="12">Develop AI</cx:pt>
          <cx:pt idx="13">Expose</cx:pt>
          <cx:pt idx="14">Colla- borate</cx:pt>
        </cx:lvl>
        <cx:lvl ptCount="16">
          <cx:pt idx="0">ML Ops</cx:pt>
          <cx:pt idx="3">Deploy</cx:pt>
          <cx:pt idx="8">Test &amp; Verify</cx:pt>
          <cx:pt idx="10">Develop</cx:pt>
        </cx:lvl>
      </cx:strDim>
      <cx:numDim type="size">
        <cx:f>'Ark1'!$D$2:$D$17</cx:f>
        <cx:lvl ptCount="16" formatCode="Standard">
          <cx:pt idx="0">20</cx:pt>
          <cx:pt idx="1">20</cx:pt>
          <cx:pt idx="2">20</cx:pt>
          <cx:pt idx="3">10</cx:pt>
          <cx:pt idx="4">10</cx:pt>
          <cx:pt idx="5">10</cx:pt>
          <cx:pt idx="6">15</cx:pt>
          <cx:pt idx="7">15</cx:pt>
          <cx:pt idx="8">30</cx:pt>
          <cx:pt idx="9">30</cx:pt>
          <cx:pt idx="10">10</cx:pt>
          <cx:pt idx="11">10</cx:pt>
          <cx:pt idx="12">10</cx:pt>
          <cx:pt idx="13">15</cx:pt>
          <cx:pt idx="14">15</cx:pt>
        </cx:lvl>
      </cx:numDim>
    </cx:data>
  </cx:chartData>
  <cx:chart>
    <cx:title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2128" b="1" i="0" u="none" strike="noStrike" baseline="0" dirty="0">
            <a:solidFill>
              <a:srgbClr val="44546A"/>
            </a:solidFill>
            <a:latin typeface="Calibri" panose="020F0502020204030204"/>
          </a:endParaRPr>
        </a:p>
      </cx:txPr>
    </cx:title>
    <cx:plotArea>
      <cx:plotAreaRegion>
        <cx:series layoutId="sunburst" uniqueId="{FCE8FDCC-C4CF-487C-A67F-84FF99AB5EC0}">
          <cx:tx>
            <cx:txData>
              <cx:f>'Ark1'!$D$1</cx:f>
              <cx:v>Serie1</cx:v>
            </cx:txData>
          </cx:tx>
          <cx:dataPt idx="0">
            <cx:spPr>
              <a:solidFill>
                <a:srgbClr val="5B9BD5">
                  <a:lumMod val="20000"/>
                  <a:lumOff val="80000"/>
                </a:srgbClr>
              </a:solidFill>
            </cx:spPr>
          </cx:dataPt>
          <cx:dataPt idx="5"/>
          <cx:dataPt idx="6">
            <cx:spPr>
              <a:solidFill>
                <a:srgbClr val="5B9BD5">
                  <a:lumMod val="60000"/>
                  <a:lumOff val="40000"/>
                </a:srgbClr>
              </a:solidFill>
            </cx:spPr>
          </cx:dataPt>
          <cx:dataPt idx="14">
            <cx:spPr>
              <a:solidFill>
                <a:srgbClr val="5B9BD5">
                  <a:lumMod val="60000"/>
                  <a:lumOff val="40000"/>
                </a:srgbClr>
              </a:solidFill>
            </cx:spPr>
          </cx:dataPt>
          <cx:dataPt idx="18">
            <cx:spPr>
              <a:solidFill>
                <a:srgbClr val="5B9BD5">
                  <a:lumMod val="40000"/>
                  <a:lumOff val="60000"/>
                </a:srgbClr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rgbClr val="2C3A41"/>
                    </a:solidFill>
                    <a:latin typeface="Poppins" pitchFamily="2" charset="77"/>
                    <a:ea typeface="Poppins" pitchFamily="2" charset="77"/>
                    <a:cs typeface="Poppins" pitchFamily="2" charset="77"/>
                  </a:defRPr>
                </a:pPr>
                <a:endParaRPr lang="da-DK" sz="1200" b="0" i="0" u="none" strike="noStrike" baseline="0">
                  <a:solidFill>
                    <a:srgbClr val="2C3A41"/>
                  </a:solidFill>
                  <a:latin typeface="Poppins" pitchFamily="2" charset="77"/>
                  <a:cs typeface="Poppins" pitchFamily="2" charset="77"/>
                </a:endParaRPr>
              </a:p>
            </cx:txPr>
            <cx:visibility seriesName="0" categoryName="1" value="0"/>
          </cx:dataLabels>
          <cx:dataId val="0"/>
        </cx:series>
      </cx:plotAreaRegion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>
              <a:latin typeface="Poppins" pitchFamily="2" charset="77"/>
              <a:ea typeface="Poppins" pitchFamily="2" charset="77"/>
              <a:cs typeface="Poppins" pitchFamily="2" charset="77"/>
            </a:defRPr>
          </a:pPr>
          <a:endParaRPr lang="en-GB" sz="1197" b="0" i="0" u="none" strike="noStrike" baseline="0">
            <a:solidFill>
              <a:srgbClr val="44546A"/>
            </a:solidFill>
            <a:latin typeface="Poppins" pitchFamily="2" charset="77"/>
            <a:cs typeface="Poppins" pitchFamily="2" charset="77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85">
  <cs:axisTitle>
    <cs:lnRef idx="0"/>
    <cs:fillRef idx="0"/>
    <cs:effectRef idx="0"/>
    <cs:fontRef idx="minor">
      <a:schemeClr val="tx2"/>
    </cs:fontRef>
    <cs:defRPr sz="1197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2"/>
    </cs:fontRef>
    <cs:spPr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  <a:ln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2"/>
    </cs:fontRef>
    <cs:defRPr sz="1197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2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2"/>
    </cs:fontRef>
    <cs:defRPr sz="2128" b="1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1811E-4725-1441-9A43-43F9461DFA69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00F70-246A-764B-86A3-E73911D7B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97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00F70-246A-764B-86A3-E73911D7B1A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992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00F70-246A-764B-86A3-E73911D7B1A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693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B4888-E90E-817A-A0B9-225CBEC00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CFDDE8-14FB-C9C1-E5E8-F44F74675E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D0F995-F1D6-460B-E4B2-2A5E88480C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Poppins" pitchFamily="2" charset="77"/>
                <a:cs typeface="Poppins" pitchFamily="2" charset="77"/>
              </a:rPr>
              <a:t>“...</a:t>
            </a:r>
            <a:r>
              <a:rPr lang="en-GB" sz="1200" dirty="0">
                <a:effectLst/>
                <a:latin typeface="Poppins" pitchFamily="2" charset="77"/>
                <a:cs typeface="Poppins" pitchFamily="2" charset="77"/>
              </a:rPr>
              <a:t>equipping individuals and organizations with the necessary knowledge, skills, data, </a:t>
            </a:r>
            <a:r>
              <a:rPr lang="en-GB" sz="1200" dirty="0">
                <a:solidFill>
                  <a:srgbClr val="2C3A41"/>
                </a:solidFill>
                <a:effectLst/>
                <a:latin typeface="Poppins" pitchFamily="2" charset="77"/>
                <a:cs typeface="Poppins" pitchFamily="2" charset="77"/>
              </a:rPr>
              <a:t>tools</a:t>
            </a:r>
            <a:r>
              <a:rPr lang="en-GB" sz="1200" dirty="0">
                <a:effectLst/>
                <a:latin typeface="Poppins" pitchFamily="2" charset="77"/>
                <a:cs typeface="Poppins" pitchFamily="2" charset="77"/>
              </a:rPr>
              <a:t>, and resources to effectively utilize artificial intelligence (AI) technologies...”</a:t>
            </a:r>
          </a:p>
          <a:p>
            <a:endParaRPr lang="da-DK" b="1" dirty="0"/>
          </a:p>
          <a:p>
            <a:endParaRPr lang="da-DK" b="1" dirty="0"/>
          </a:p>
          <a:p>
            <a:r>
              <a:rPr lang="da-DK" b="1" dirty="0"/>
              <a:t>Fra </a:t>
            </a:r>
            <a:r>
              <a:rPr lang="da-DK" b="1" dirty="0" err="1"/>
              <a:t>finanswatch</a:t>
            </a:r>
            <a:r>
              <a:rPr lang="da-DK" b="1" dirty="0"/>
              <a:t> artiklen:</a:t>
            </a:r>
            <a:endParaRPr lang="da-DK" dirty="0"/>
          </a:p>
          <a:p>
            <a:pPr algn="l"/>
            <a:r>
              <a:rPr lang="en-GB" b="0" i="0" dirty="0" err="1">
                <a:solidFill>
                  <a:srgbClr val="333333"/>
                </a:solidFill>
                <a:effectLst/>
                <a:latin typeface="__montserrat_f9c99d"/>
              </a:rPr>
              <a:t>Hvis</a:t>
            </a:r>
            <a:r>
              <a:rPr lang="en-GB" b="0" i="0" dirty="0">
                <a:solidFill>
                  <a:srgbClr val="333333"/>
                </a:solidFill>
                <a:effectLst/>
                <a:latin typeface="__montserrat_f9c99d"/>
              </a:rPr>
              <a:t> man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__montserrat_f9c99d"/>
              </a:rPr>
              <a:t>vil</a:t>
            </a:r>
            <a:r>
              <a:rPr lang="en-GB" b="0" i="0" dirty="0">
                <a:solidFill>
                  <a:srgbClr val="333333"/>
                </a:solidFill>
                <a:effectLst/>
                <a:latin typeface="__montserrat_f9c99d"/>
              </a:rPr>
              <a:t> have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__montserrat_f9c99d"/>
              </a:rPr>
              <a:t>fuldt</a:t>
            </a:r>
            <a:r>
              <a:rPr lang="en-GB" b="0" i="0" dirty="0">
                <a:solidFill>
                  <a:srgbClr val="333333"/>
                </a:solidFill>
                <a:effectLst/>
                <a:latin typeface="__montserrat_f9c99d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__montserrat_f9c99d"/>
              </a:rPr>
              <a:t>udbytte</a:t>
            </a:r>
            <a:r>
              <a:rPr lang="en-GB" b="0" i="0" dirty="0">
                <a:solidFill>
                  <a:srgbClr val="333333"/>
                </a:solidFill>
                <a:effectLst/>
                <a:latin typeface="__montserrat_f9c99d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__montserrat_f9c99d"/>
              </a:rPr>
              <a:t>af</a:t>
            </a:r>
            <a:r>
              <a:rPr lang="en-GB" b="0" i="0" dirty="0">
                <a:solidFill>
                  <a:srgbClr val="333333"/>
                </a:solidFill>
                <a:effectLst/>
                <a:latin typeface="__montserrat_f9c99d"/>
              </a:rPr>
              <a:t> AI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__montserrat_f9c99d"/>
              </a:rPr>
              <a:t>og</a:t>
            </a:r>
            <a:r>
              <a:rPr lang="en-GB" b="0" i="0" dirty="0">
                <a:solidFill>
                  <a:srgbClr val="333333"/>
                </a:solidFill>
                <a:effectLst/>
                <a:latin typeface="__montserrat_f9c99d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__montserrat_f9c99d"/>
              </a:rPr>
              <a:t>sikre</a:t>
            </a:r>
            <a:r>
              <a:rPr lang="en-GB" b="0" i="0" dirty="0">
                <a:solidFill>
                  <a:srgbClr val="333333"/>
                </a:solidFill>
                <a:effectLst/>
                <a:latin typeface="__montserrat_f9c99d"/>
              </a:rPr>
              <a:t> sig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__montserrat_f9c99d"/>
              </a:rPr>
              <a:t>en</a:t>
            </a:r>
            <a:r>
              <a:rPr lang="en-GB" b="0" i="0" dirty="0">
                <a:solidFill>
                  <a:srgbClr val="333333"/>
                </a:solidFill>
                <a:effectLst/>
                <a:latin typeface="__montserrat_f9c99d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__montserrat_f9c99d"/>
              </a:rPr>
              <a:t>konkurrencedygtig</a:t>
            </a:r>
            <a:r>
              <a:rPr lang="en-GB" b="0" i="0" dirty="0">
                <a:solidFill>
                  <a:srgbClr val="333333"/>
                </a:solidFill>
                <a:effectLst/>
                <a:latin typeface="__montserrat_f9c99d"/>
              </a:rPr>
              <a:t> position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__montserrat_f9c99d"/>
              </a:rPr>
              <a:t>også</a:t>
            </a:r>
            <a:r>
              <a:rPr lang="en-GB" b="0" i="0" dirty="0">
                <a:solidFill>
                  <a:srgbClr val="333333"/>
                </a:solidFill>
                <a:effectLst/>
                <a:latin typeface="__montserrat_f9c99d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__montserrat_f9c99d"/>
              </a:rPr>
              <a:t>på</a:t>
            </a:r>
            <a:r>
              <a:rPr lang="en-GB" b="0" i="0" dirty="0">
                <a:solidFill>
                  <a:srgbClr val="333333"/>
                </a:solidFill>
                <a:effectLst/>
                <a:latin typeface="__montserrat_f9c99d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__montserrat_f9c99d"/>
              </a:rPr>
              <a:t>langt</a:t>
            </a:r>
            <a:r>
              <a:rPr lang="en-GB" b="0" i="0" dirty="0">
                <a:solidFill>
                  <a:srgbClr val="333333"/>
                </a:solidFill>
                <a:effectLst/>
                <a:latin typeface="__montserrat_f9c99d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__montserrat_f9c99d"/>
              </a:rPr>
              <a:t>sigt</a:t>
            </a:r>
            <a:r>
              <a:rPr lang="en-GB" b="0" i="0" dirty="0">
                <a:solidFill>
                  <a:srgbClr val="333333"/>
                </a:solidFill>
                <a:effectLst/>
                <a:latin typeface="__montserrat_f9c99d"/>
              </a:rPr>
              <a:t>, er det min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__montserrat_f9c99d"/>
              </a:rPr>
              <a:t>anbefaling</a:t>
            </a:r>
            <a:r>
              <a:rPr lang="en-GB" b="0" i="0" dirty="0">
                <a:solidFill>
                  <a:srgbClr val="333333"/>
                </a:solidFill>
                <a:effectLst/>
                <a:latin typeface="__montserrat_f9c99d"/>
              </a:rPr>
              <a:t>, at man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__montserrat_f9c99d"/>
              </a:rPr>
              <a:t>fokuserer</a:t>
            </a:r>
            <a:r>
              <a:rPr lang="en-GB" b="0" i="0" dirty="0">
                <a:solidFill>
                  <a:srgbClr val="333333"/>
                </a:solidFill>
                <a:effectLst/>
                <a:latin typeface="__montserrat_f9c99d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__montserrat_f9c99d"/>
              </a:rPr>
              <a:t>på</a:t>
            </a:r>
            <a:r>
              <a:rPr lang="en-GB" b="0" i="0" dirty="0">
                <a:solidFill>
                  <a:srgbClr val="333333"/>
                </a:solidFill>
                <a:effectLst/>
                <a:latin typeface="__montserrat_f9c99d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__montserrat_f9c99d"/>
              </a:rPr>
              <a:t>følgende</a:t>
            </a:r>
            <a:r>
              <a:rPr lang="en-GB" b="0" i="0" dirty="0">
                <a:solidFill>
                  <a:srgbClr val="333333"/>
                </a:solidFill>
                <a:effectLst/>
                <a:latin typeface="__montserrat_f9c99d"/>
              </a:rPr>
              <a:t>:</a:t>
            </a:r>
          </a:p>
          <a:p>
            <a:pPr algn="l">
              <a:buFont typeface="+mj-lt"/>
              <a:buAutoNum type="arabicPeriod"/>
            </a:pPr>
            <a:r>
              <a:rPr lang="en-GB" b="1" i="0" dirty="0" err="1">
                <a:solidFill>
                  <a:srgbClr val="333333"/>
                </a:solidFill>
                <a:effectLst/>
                <a:latin typeface="var(--theme-font-article-body)"/>
              </a:rPr>
              <a:t>Strategisk</a:t>
            </a:r>
            <a:r>
              <a:rPr lang="en-GB" b="1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var(--theme-font-article-body)"/>
              </a:rPr>
              <a:t>anvendelse</a:t>
            </a:r>
            <a:r>
              <a:rPr lang="en-GB" b="1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var(--theme-font-article-body)"/>
              </a:rPr>
              <a:t>af</a:t>
            </a:r>
            <a:r>
              <a:rPr lang="en-GB" b="1" i="0" dirty="0">
                <a:solidFill>
                  <a:srgbClr val="333333"/>
                </a:solidFill>
                <a:effectLst/>
                <a:latin typeface="var(--theme-font-article-body)"/>
              </a:rPr>
              <a:t> data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var(--theme-font-article-body)"/>
              </a:rPr>
              <a:t>og</a:t>
            </a:r>
            <a:r>
              <a:rPr lang="en-GB" b="1" i="0" dirty="0">
                <a:solidFill>
                  <a:srgbClr val="333333"/>
                </a:solidFill>
                <a:effectLst/>
                <a:latin typeface="var(--theme-font-article-body)"/>
              </a:rPr>
              <a:t> vision: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 Skaf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overblik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over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hvilke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data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virksomheden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har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og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formuler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en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vision for,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hvad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I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vil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opnå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med AI. Dette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vil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hjælpe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jer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til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at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kanalisere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investeringerne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derhen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,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hvor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de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skaber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den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størst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mulige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værdi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GB" b="1" i="0" dirty="0" err="1">
                <a:solidFill>
                  <a:srgbClr val="333333"/>
                </a:solidFill>
                <a:effectLst/>
                <a:latin typeface="var(--theme-font-article-body)"/>
              </a:rPr>
              <a:t>Gå</a:t>
            </a:r>
            <a:r>
              <a:rPr lang="en-GB" b="1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var(--theme-font-article-body)"/>
              </a:rPr>
              <a:t>i</a:t>
            </a:r>
            <a:r>
              <a:rPr lang="en-GB" b="1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var(--theme-font-article-body)"/>
              </a:rPr>
              <a:t>samarbejde</a:t>
            </a:r>
            <a:r>
              <a:rPr lang="en-GB" b="1" i="0" dirty="0">
                <a:solidFill>
                  <a:srgbClr val="333333"/>
                </a:solidFill>
                <a:effectLst/>
                <a:latin typeface="var(--theme-font-article-body)"/>
              </a:rPr>
              <a:t> med de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var(--theme-font-article-body)"/>
              </a:rPr>
              <a:t>rette</a:t>
            </a:r>
            <a:r>
              <a:rPr lang="en-GB" b="1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var(--theme-font-article-body)"/>
              </a:rPr>
              <a:t>eksperter</a:t>
            </a:r>
            <a:r>
              <a:rPr lang="en-GB" b="1" i="0" dirty="0">
                <a:solidFill>
                  <a:srgbClr val="333333"/>
                </a:solidFill>
                <a:effectLst/>
                <a:latin typeface="var(--theme-font-article-body)"/>
              </a:rPr>
              <a:t>: 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Træk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på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rådgivning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og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ekspertviden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fra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relevante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it-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leverandører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,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som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kan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hjælpe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jer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med at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implementere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AI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på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en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effektiv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og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sikker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måde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,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især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hvis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 I mangler interne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ar(--theme-font-article-body)"/>
              </a:rPr>
              <a:t>kompetencer</a:t>
            </a:r>
            <a:r>
              <a:rPr lang="en-GB" b="0" i="0" dirty="0">
                <a:solidFill>
                  <a:srgbClr val="333333"/>
                </a:solidFill>
                <a:effectLst/>
                <a:latin typeface="var(--theme-font-article-body)"/>
              </a:rPr>
              <a:t>.</a:t>
            </a:r>
          </a:p>
          <a:p>
            <a:pPr algn="l">
              <a:buFont typeface="+mj-lt"/>
              <a:buAutoNum type="arabicPeriod"/>
            </a:pPr>
            <a:endParaRPr lang="en-GB" b="1" i="0" dirty="0">
              <a:solidFill>
                <a:srgbClr val="333333"/>
              </a:solidFill>
              <a:effectLst/>
              <a:latin typeface="var(--theme-font-article-body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Udfordringer:</a:t>
            </a:r>
            <a:br>
              <a:rPr lang="da-DK" dirty="0"/>
            </a:br>
            <a:r>
              <a:rPr lang="da-DK" dirty="0"/>
              <a:t> </a:t>
            </a:r>
            <a:endParaRPr lang="en-GB" b="1" dirty="0"/>
          </a:p>
          <a:p>
            <a:r>
              <a:rPr lang="da-DK" b="1" dirty="0"/>
              <a:t>Data management </a:t>
            </a:r>
          </a:p>
          <a:p>
            <a:r>
              <a:rPr lang="da-DK" sz="1600" i="1" dirty="0" err="1"/>
              <a:t>Quality</a:t>
            </a:r>
            <a:r>
              <a:rPr lang="da-DK" sz="1600" i="1" dirty="0"/>
              <a:t>, Integration, </a:t>
            </a:r>
            <a:r>
              <a:rPr lang="da-DK" sz="1600" i="1" dirty="0" err="1"/>
              <a:t>Privacy</a:t>
            </a:r>
            <a:r>
              <a:rPr lang="da-DK" sz="1600" i="1" dirty="0"/>
              <a:t>, Security</a:t>
            </a:r>
          </a:p>
          <a:p>
            <a:pPr marL="742927" lvl="1" indent="-285750">
              <a:buFont typeface="Arial" panose="020B0604020202020204" pitchFamily="34" charset="0"/>
              <a:buChar char="•"/>
            </a:pPr>
            <a:endParaRPr lang="da-DK" dirty="0"/>
          </a:p>
          <a:p>
            <a:r>
              <a:rPr lang="da-DK" b="1" dirty="0" err="1"/>
              <a:t>Skills</a:t>
            </a:r>
            <a:r>
              <a:rPr lang="da-DK" b="1" dirty="0"/>
              <a:t> / talent </a:t>
            </a:r>
            <a:r>
              <a:rPr lang="da-DK" b="1" dirty="0" err="1"/>
              <a:t>shortage</a:t>
            </a:r>
            <a:endParaRPr lang="da-DK" b="1" dirty="0"/>
          </a:p>
          <a:p>
            <a:endParaRPr lang="da-DK" b="1" dirty="0"/>
          </a:p>
          <a:p>
            <a:r>
              <a:rPr lang="da-DK" b="1" dirty="0"/>
              <a:t>Ressource </a:t>
            </a:r>
            <a:r>
              <a:rPr lang="da-DK" b="1" dirty="0" err="1"/>
              <a:t>allocation</a:t>
            </a:r>
            <a:r>
              <a:rPr lang="da-DK" b="1" dirty="0"/>
              <a:t> </a:t>
            </a:r>
          </a:p>
          <a:p>
            <a:r>
              <a:rPr lang="da-DK" sz="1600" i="1" dirty="0"/>
              <a:t>Time, </a:t>
            </a:r>
            <a:r>
              <a:rPr lang="da-DK" sz="1600" i="1" dirty="0" err="1"/>
              <a:t>capital</a:t>
            </a:r>
            <a:r>
              <a:rPr lang="da-DK" sz="1600" i="1" dirty="0"/>
              <a:t>, </a:t>
            </a:r>
            <a:r>
              <a:rPr lang="da-DK" sz="1600" i="1" dirty="0" err="1"/>
              <a:t>people</a:t>
            </a:r>
            <a:endParaRPr lang="da-DK" sz="1600" i="1" dirty="0"/>
          </a:p>
          <a:p>
            <a:endParaRPr lang="da-DK" b="1" dirty="0"/>
          </a:p>
          <a:p>
            <a:r>
              <a:rPr lang="da-DK" b="1" dirty="0"/>
              <a:t>Long-term vs. short-term </a:t>
            </a:r>
            <a:r>
              <a:rPr lang="da-DK" b="1" dirty="0" err="1"/>
              <a:t>focus</a:t>
            </a:r>
            <a:endParaRPr lang="da-D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-----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From 'toy examples' to 'production’</a:t>
            </a:r>
            <a:r>
              <a:rPr lang="en-GB" dirty="0"/>
              <a:t> </a:t>
            </a:r>
          </a:p>
          <a:p>
            <a:endParaRPr lang="en-GB" sz="1200" dirty="0"/>
          </a:p>
          <a:p>
            <a:r>
              <a:rPr lang="en-GB" sz="1200" dirty="0"/>
              <a:t>Integration with existing infrastructure and services (incl. data access mgmt.) </a:t>
            </a:r>
          </a:p>
          <a:p>
            <a:r>
              <a:rPr lang="en-GB" sz="1200" dirty="0"/>
              <a:t>Performance: Robustness and availability </a:t>
            </a:r>
          </a:p>
          <a:p>
            <a:r>
              <a:rPr lang="en-GB" sz="1200" dirty="0"/>
              <a:t>Security: GDPR, correctness, misuse, leakage, inappropriate responses </a:t>
            </a:r>
          </a:p>
          <a:p>
            <a:endParaRPr lang="da-DK" dirty="0"/>
          </a:p>
          <a:p>
            <a:pPr marL="0" indent="0">
              <a:buNone/>
            </a:pPr>
            <a:r>
              <a:rPr lang="en-GB" b="1" dirty="0"/>
              <a:t>Scaling to hundreds of AI enabled workflows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1200" dirty="0"/>
              <a:t>Efficient development and maintenance of new AI capabilities</a:t>
            </a:r>
          </a:p>
          <a:p>
            <a:r>
              <a:rPr lang="en-GB" sz="1200" dirty="0"/>
              <a:t>Efficient development and maintenance of AI enabled workflows </a:t>
            </a:r>
          </a:p>
          <a:p>
            <a:r>
              <a:rPr lang="en-GB" sz="1200" dirty="0"/>
              <a:t>Monitoring and operation of AI-based services (incl. token cost) </a:t>
            </a:r>
          </a:p>
          <a:p>
            <a:r>
              <a:rPr lang="en-GB" sz="1200" dirty="0"/>
              <a:t>LLM management (incl. prompt </a:t>
            </a:r>
            <a:r>
              <a:rPr lang="en-GB" sz="1200" dirty="0" err="1"/>
              <a:t>mgmt</a:t>
            </a:r>
            <a:r>
              <a:rPr lang="en-GB" sz="1200" dirty="0"/>
              <a:t>)</a:t>
            </a:r>
            <a:endParaRPr lang="da-DK" sz="1200" dirty="0"/>
          </a:p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136CB-7D0A-3C23-23B6-229FD4C210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00F70-246A-764B-86A3-E73911D7B1A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345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r>
              <a:rPr lang="en-US" sz="1200" dirty="0" err="1">
                <a:solidFill>
                  <a:srgbClr val="2C3A41"/>
                </a:solidFill>
              </a:rPr>
              <a:t>Taget</a:t>
            </a:r>
            <a:r>
              <a:rPr lang="en-US" sz="1200" dirty="0">
                <a:solidFill>
                  <a:srgbClr val="2C3A41"/>
                </a:solidFill>
              </a:rPr>
              <a:t> </a:t>
            </a:r>
            <a:r>
              <a:rPr lang="en-US" sz="1200" dirty="0" err="1">
                <a:solidFill>
                  <a:srgbClr val="2C3A41"/>
                </a:solidFill>
              </a:rPr>
              <a:t>ud</a:t>
            </a:r>
            <a:r>
              <a:rPr lang="en-US" sz="1200" dirty="0">
                <a:solidFill>
                  <a:srgbClr val="2C3A41"/>
                </a:solidFill>
              </a:rPr>
              <a:t>:</a:t>
            </a:r>
          </a:p>
          <a:p>
            <a:pPr>
              <a:lnSpc>
                <a:spcPts val="2000"/>
              </a:lnSpc>
            </a:pPr>
            <a:r>
              <a:rPr lang="en-US" sz="1200" dirty="0">
                <a:solidFill>
                  <a:srgbClr val="2C3A41"/>
                </a:solidFill>
              </a:rPr>
              <a:t>Providing access to the benefits</a:t>
            </a:r>
            <a:br>
              <a:rPr lang="en-US" sz="1200" dirty="0">
                <a:solidFill>
                  <a:srgbClr val="2C3A41"/>
                </a:solidFill>
              </a:rPr>
            </a:br>
            <a:r>
              <a:rPr lang="en-US" sz="1200" dirty="0">
                <a:solidFill>
                  <a:srgbClr val="2C3A41"/>
                </a:solidFill>
              </a:rPr>
              <a:t>of </a:t>
            </a:r>
            <a:r>
              <a:rPr lang="en-US" sz="1200" dirty="0" err="1">
                <a:solidFill>
                  <a:srgbClr val="2C3A41"/>
                </a:solidFill>
              </a:rPr>
              <a:t>GenAI</a:t>
            </a:r>
            <a:r>
              <a:rPr lang="en-US" sz="1200" dirty="0">
                <a:solidFill>
                  <a:srgbClr val="2C3A41"/>
                </a:solidFill>
              </a:rPr>
              <a:t> for individuals and organizations</a:t>
            </a:r>
          </a:p>
          <a:p>
            <a:pPr>
              <a:lnSpc>
                <a:spcPts val="2000"/>
              </a:lnSpc>
            </a:pPr>
            <a:r>
              <a:rPr lang="en-US" sz="1200" dirty="0">
                <a:solidFill>
                  <a:srgbClr val="2C3A41"/>
                </a:solidFill>
              </a:rPr>
              <a:t>Development by configuration. </a:t>
            </a:r>
            <a:br>
              <a:rPr lang="en-US" sz="1200" dirty="0">
                <a:solidFill>
                  <a:srgbClr val="2C3A41"/>
                </a:solidFill>
              </a:rPr>
            </a:br>
            <a:r>
              <a:rPr lang="en-US" sz="1200" dirty="0">
                <a:solidFill>
                  <a:srgbClr val="2C3A41"/>
                </a:solidFill>
              </a:rPr>
              <a:t>Reducing development cost and time – smaller AI enablement team </a:t>
            </a:r>
          </a:p>
          <a:p>
            <a:pPr>
              <a:lnSpc>
                <a:spcPts val="2000"/>
              </a:lnSpc>
            </a:pPr>
            <a:r>
              <a:rPr lang="en-US" sz="1200" dirty="0">
                <a:solidFill>
                  <a:srgbClr val="2C3A41"/>
                </a:solidFill>
              </a:rPr>
              <a:t>… by enabling individuals and organizations </a:t>
            </a:r>
            <a:br>
              <a:rPr lang="en-US" sz="1200" dirty="0">
                <a:solidFill>
                  <a:srgbClr val="2C3A41"/>
                </a:solidFill>
              </a:rPr>
            </a:br>
            <a:r>
              <a:rPr lang="en-US" sz="1200" dirty="0">
                <a:solidFill>
                  <a:srgbClr val="2C3A41"/>
                </a:solidFill>
              </a:rPr>
              <a:t>to efficiently configure and deploy safe and scalable AI solutions</a:t>
            </a:r>
          </a:p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00F70-246A-764B-86A3-E73911D7B1A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781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FE20B-96A5-B4E9-8BFB-30A59CC3D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F018D2E-899C-5044-7B29-46626A05A5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57B48448-4658-9F7D-A78F-CB853ED0B5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97D230B-51D3-BBC7-68A6-D45C7B93CC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00F70-246A-764B-86A3-E73911D7B1A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857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16F55-D5A6-80D0-28B3-C1633A568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45098ED9-016C-586D-5397-662A09C8F3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70A22DF5-C712-BD04-BAE6-7ED4B28D27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Hvis vi skulle præsentere i dag, hvordan vil det se ud.</a:t>
            </a:r>
          </a:p>
          <a:p>
            <a:r>
              <a:rPr lang="da-DK" dirty="0"/>
              <a:t>Collaboration punkt (</a:t>
            </a:r>
            <a:r>
              <a:rPr lang="da-DK" dirty="0" err="1"/>
              <a:t>export</a:t>
            </a:r>
            <a:r>
              <a:rPr lang="da-DK" dirty="0"/>
              <a:t>)</a:t>
            </a:r>
          </a:p>
          <a:p>
            <a:r>
              <a:rPr lang="da-DK" dirty="0" err="1"/>
              <a:t>Use</a:t>
            </a:r>
            <a:r>
              <a:rPr lang="da-DK" dirty="0"/>
              <a:t> </a:t>
            </a:r>
            <a:r>
              <a:rPr lang="da-DK" dirty="0" err="1"/>
              <a:t>icons</a:t>
            </a:r>
            <a:r>
              <a:rPr lang="da-DK" dirty="0"/>
              <a:t> from menu (</a:t>
            </a:r>
            <a:r>
              <a:rPr lang="da-DK" dirty="0" err="1"/>
              <a:t>capabilites</a:t>
            </a:r>
            <a:r>
              <a:rPr lang="da-DK" dirty="0"/>
              <a:t>, </a:t>
            </a:r>
            <a:r>
              <a:rPr lang="da-DK" dirty="0" err="1"/>
              <a:t>knowledge</a:t>
            </a:r>
            <a:r>
              <a:rPr lang="da-DK" dirty="0"/>
              <a:t> </a:t>
            </a:r>
            <a:r>
              <a:rPr lang="da-DK" dirty="0" err="1"/>
              <a:t>collections</a:t>
            </a:r>
            <a:r>
              <a:rPr lang="da-DK" dirty="0"/>
              <a:t>)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9EDC199-A66E-134B-11F2-F75EBF8111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00F70-246A-764B-86A3-E73911D7B1A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762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Frigør tid</a:t>
            </a:r>
          </a:p>
          <a:p>
            <a:r>
              <a:rPr lang="da-DK" dirty="0" err="1"/>
              <a:t>Un-biased</a:t>
            </a:r>
            <a:endParaRPr lang="da-DK" dirty="0"/>
          </a:p>
          <a:p>
            <a:r>
              <a:rPr lang="da-DK" dirty="0"/>
              <a:t>Bedre Compliance</a:t>
            </a:r>
          </a:p>
          <a:p>
            <a:r>
              <a:rPr lang="da-DK" dirty="0"/>
              <a:t>Skarpere datagrundlag til optimering og </a:t>
            </a:r>
            <a:r>
              <a:rPr lang="da-DK" dirty="0" err="1"/>
              <a:t>insigt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00F70-246A-764B-86A3-E73911D7B1A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245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00F70-246A-764B-86A3-E73911D7B1A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141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jpeg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7E44-95FD-F19B-435B-5AAE5017B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587600"/>
            <a:ext cx="5094000" cy="2437200"/>
          </a:xfrm>
        </p:spPr>
        <p:txBody>
          <a:bodyPr lIns="0" tIns="0" rIns="0" bIns="0" anchor="b"/>
          <a:lstStyle>
            <a:lvl1pPr algn="l">
              <a:lnSpc>
                <a:spcPts val="7000"/>
              </a:lnSpc>
              <a:defRPr sz="6000"/>
            </a:lvl1pPr>
          </a:lstStyle>
          <a:p>
            <a:r>
              <a:rPr lang="en-GB" dirty="0"/>
              <a:t>Title 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9EBC20-68B9-133C-A498-D74F42053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400" y="4114800"/>
            <a:ext cx="4446000" cy="2235600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spcAft>
                <a:spcPts val="800"/>
              </a:spcAft>
              <a:buNone/>
              <a:defRPr sz="1600"/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62EDE-A8D1-63C5-39B0-9CDE508D3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600" y="6282000"/>
            <a:ext cx="747600" cy="208800"/>
          </a:xfrm>
        </p:spPr>
        <p:txBody>
          <a:bodyPr/>
          <a:lstStyle/>
          <a:p>
            <a:fld id="{8EE15C3A-03EB-F44E-AF21-A5C71E373AA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504CEB-6C70-93C6-1077-ADD011CF4E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600" y="446400"/>
            <a:ext cx="5637600" cy="2160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200"/>
              </a:lnSpc>
              <a:buNone/>
              <a:defRPr sz="1000" b="1" i="0" spc="150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E2D6BB3-6B1F-4E70-2E80-E99B2BB806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8000" y="6350400"/>
            <a:ext cx="747600" cy="756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D035DCD-8F63-7088-C13F-297DBC293C6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4400" y="4315206"/>
            <a:ext cx="457200" cy="25200"/>
          </a:xfrm>
          <a:solidFill>
            <a:schemeClr val="accent1"/>
          </a:solidFill>
        </p:spPr>
        <p:txBody>
          <a:bodyPr lIns="0" tIns="0" rIns="0" bIns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D696816-5848-904E-9EC0-7D13D2AD1F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56400" y="-608400"/>
            <a:ext cx="6145200" cy="6577200"/>
          </a:xfrm>
          <a:prstGeom prst="roundRect">
            <a:avLst>
              <a:gd name="adj" fmla="val 9302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401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3A77A74-5B60-35F0-29F1-5435BA5EFB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064399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743DD-1C7E-BF98-9FB0-98732D942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800" y="1105200"/>
            <a:ext cx="6300000" cy="914400"/>
          </a:xfrm>
        </p:spPr>
        <p:txBody>
          <a:bodyPr lIns="0" tIns="0" rIns="0" bIns="0" anchor="t">
            <a:normAutofit/>
          </a:bodyPr>
          <a:lstStyle/>
          <a:p>
            <a:r>
              <a:rPr lang="en-GB" dirty="0"/>
              <a:t>Title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59FD29E-3DD9-BA5B-2F7D-87A87A00F3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8800" y="730800"/>
            <a:ext cx="6300000" cy="2160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200"/>
              </a:lnSpc>
              <a:buNone/>
              <a:defRPr sz="1000" b="1" i="0" spc="150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2421602-E917-A82E-A456-B145976D5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800" y="1976401"/>
            <a:ext cx="6300000" cy="349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7F7E27-5A6C-5A3E-585E-6896577BDD3B}"/>
              </a:ext>
            </a:extLst>
          </p:cNvPr>
          <p:cNvSpPr/>
          <p:nvPr userDrawn="1"/>
        </p:nvSpPr>
        <p:spPr>
          <a:xfrm>
            <a:off x="3250799" y="0"/>
            <a:ext cx="813600" cy="6858000"/>
          </a:xfrm>
          <a:prstGeom prst="rect">
            <a:avLst/>
          </a:prstGeom>
          <a:gradFill>
            <a:gsLst>
              <a:gs pos="100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CF94E32-058A-5811-4742-0F8908F8DE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8000" y="6350400"/>
            <a:ext cx="747600" cy="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1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CAC3E-D273-8D7A-6998-BA7247B5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5C3A-03EB-F44E-AF21-A5C71E373A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59FD29E-3DD9-BA5B-2F7D-87A87A00F3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600" y="446400"/>
            <a:ext cx="5637600" cy="2160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200"/>
              </a:lnSpc>
              <a:buNone/>
              <a:defRPr sz="1000" b="1" i="0" spc="150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65C3CF2-2994-4E48-87A9-B524401D7E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8000" y="6350400"/>
            <a:ext cx="747600" cy="756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2421602-E917-A82E-A456-B145976D5D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83400" y="964800"/>
            <a:ext cx="9025200" cy="3456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6000" b="1" i="0">
                <a:solidFill>
                  <a:schemeClr val="accent1"/>
                </a:solidFill>
                <a:latin typeface="Caveat" pitchFamily="2" charset="0"/>
              </a:defRPr>
            </a:lvl1pPr>
          </a:lstStyle>
          <a:p>
            <a:pPr lvl="0"/>
            <a:r>
              <a:rPr lang="en-GB" dirty="0"/>
              <a:t>“Insert your quote here”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961BDE4-B79C-DC79-016F-2071F5163964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583401" y="4863600"/>
            <a:ext cx="633599" cy="633600"/>
          </a:xfrm>
          <a:prstGeom prst="ellipse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D25B838-8302-B153-06DA-827565D5E2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19400" y="4863600"/>
            <a:ext cx="8089200" cy="2160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700" b="1" i="0" spc="150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973287-62BA-0B16-16BF-6F51464238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9400" y="5068800"/>
            <a:ext cx="8089863" cy="446400"/>
          </a:xfrm>
        </p:spPr>
        <p:txBody>
          <a:bodyPr lIns="0" tIns="0" rIns="0" bIns="0" anchor="ctr"/>
          <a:lstStyle>
            <a:lvl1pPr marL="0" indent="0">
              <a:buNone/>
              <a:defRPr>
                <a:solidFill>
                  <a:srgbClr val="2C3A41"/>
                </a:solidFill>
              </a:defRPr>
            </a:lvl1pPr>
          </a:lstStyle>
          <a:p>
            <a:pPr lvl="0"/>
            <a:r>
              <a:rPr lang="en-GB" dirty="0"/>
              <a:t>Full Name</a:t>
            </a:r>
          </a:p>
        </p:txBody>
      </p:sp>
    </p:spTree>
    <p:extLst>
      <p:ext uri="{BB962C8B-B14F-4D97-AF65-F5344CB8AC3E}">
        <p14:creationId xmlns:p14="http://schemas.microsoft.com/office/powerpoint/2010/main" val="2313420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43DD-1C7E-BF98-9FB0-98732D942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105200"/>
            <a:ext cx="5727600" cy="914400"/>
          </a:xfrm>
        </p:spPr>
        <p:txBody>
          <a:bodyPr lIns="0" tIns="0" rIns="0" bIns="0" anchor="t">
            <a:normAutofit/>
          </a:bodyPr>
          <a:lstStyle/>
          <a:p>
            <a:r>
              <a:rPr lang="en-GB" dirty="0"/>
              <a:t>Title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CAC3E-D273-8D7A-6998-BA7247B5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5C3A-03EB-F44E-AF21-A5C71E373A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59FD29E-3DD9-BA5B-2F7D-87A87A00F3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600" y="446400"/>
            <a:ext cx="5637600" cy="2160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200"/>
              </a:lnSpc>
              <a:buNone/>
              <a:defRPr sz="1000" b="1" i="0" spc="150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2421602-E917-A82E-A456-B145976D5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800" y="1976400"/>
            <a:ext cx="5727600" cy="2462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3A77A74-5B60-35F0-29F1-5435BA5EFB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50400" y="406800"/>
            <a:ext cx="4532400" cy="6044400"/>
          </a:xfrm>
          <a:prstGeom prst="roundRect">
            <a:avLst>
              <a:gd name="adj" fmla="val 4456"/>
            </a:avLst>
          </a:pr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8100000" scaled="0"/>
          </a:gra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298090-8651-E5F1-0C7F-D99451687A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3800" y="4978800"/>
            <a:ext cx="1904400" cy="10116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000" b="1" i="0">
                <a:solidFill>
                  <a:srgbClr val="2C3A4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828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923743-222E-F65F-9F14-D76010623E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5893200"/>
            <a:ext cx="1904400" cy="3672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000" b="1" i="0" spc="150" baseline="0">
                <a:solidFill>
                  <a:srgbClr val="2C3A41">
                    <a:alpha val="60000"/>
                  </a:srgbClr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C71330D-C9D8-1983-4EE0-713A1525E6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18200" y="4978800"/>
            <a:ext cx="1904400" cy="10116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000" b="1" i="0">
                <a:solidFill>
                  <a:srgbClr val="2C3A4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56CDF55-D0FC-8B0C-9C74-CCD779EF70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18800" y="5893200"/>
            <a:ext cx="1904400" cy="3672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000" b="1" i="0" spc="150" baseline="0">
                <a:solidFill>
                  <a:srgbClr val="2C3A41">
                    <a:alpha val="60000"/>
                  </a:srgbClr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379B0230-114E-642F-E3FF-F408088C46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21400" y="4978800"/>
            <a:ext cx="1904400" cy="10116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4000" b="1" i="0">
                <a:solidFill>
                  <a:srgbClr val="2C3A4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16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45C60E47-08B4-B051-38FE-3F3350DDB3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22000" y="5893200"/>
            <a:ext cx="1904400" cy="3672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000" b="1" i="0" spc="150" baseline="0">
                <a:solidFill>
                  <a:srgbClr val="2C3A41">
                    <a:alpha val="60000"/>
                  </a:srgbClr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</p:spTree>
    <p:extLst>
      <p:ext uri="{BB962C8B-B14F-4D97-AF65-F5344CB8AC3E}">
        <p14:creationId xmlns:p14="http://schemas.microsoft.com/office/powerpoint/2010/main" val="3295776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43DD-1C7E-BF98-9FB0-98732D942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105200"/>
            <a:ext cx="5727600" cy="914400"/>
          </a:xfrm>
        </p:spPr>
        <p:txBody>
          <a:bodyPr lIns="0" tIns="0" rIns="0" bIns="0" anchor="t">
            <a:normAutofit/>
          </a:bodyPr>
          <a:lstStyle/>
          <a:p>
            <a:r>
              <a:rPr lang="en-GB" dirty="0"/>
              <a:t>Title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CAC3E-D273-8D7A-6998-BA7247B5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5C3A-03EB-F44E-AF21-A5C71E373A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59FD29E-3DD9-BA5B-2F7D-87A87A00F3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600" y="446400"/>
            <a:ext cx="5637600" cy="2160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200"/>
              </a:lnSpc>
              <a:buNone/>
              <a:defRPr sz="1000" b="1" i="0" spc="150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2421602-E917-A82E-A456-B145976D5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800" y="1976400"/>
            <a:ext cx="5727600" cy="2462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298090-8651-E5F1-0C7F-D99451687A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3800" y="4978800"/>
            <a:ext cx="1738800" cy="10116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5000" b="1" i="0">
                <a:solidFill>
                  <a:srgbClr val="2C3A4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828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923743-222E-F65F-9F14-D76010623E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5893200"/>
            <a:ext cx="1738800" cy="2412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000" b="1" i="0" spc="150" baseline="0">
                <a:solidFill>
                  <a:srgbClr val="2C3A41">
                    <a:alpha val="60000"/>
                  </a:srgbClr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C71330D-C9D8-1983-4EE0-713A1525E6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52600" y="4978800"/>
            <a:ext cx="1738800" cy="10116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5000" b="1" i="0">
                <a:solidFill>
                  <a:srgbClr val="2C3A4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56CDF55-D0FC-8B0C-9C74-CCD779EF70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53200" y="5893200"/>
            <a:ext cx="1738800" cy="2412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000" b="1" i="0" spc="150" baseline="0">
                <a:solidFill>
                  <a:srgbClr val="2C3A41">
                    <a:alpha val="60000"/>
                  </a:srgbClr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379B0230-114E-642F-E3FF-F408088C46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90800" y="4978800"/>
            <a:ext cx="1738800" cy="10116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5000" b="1" i="0">
                <a:solidFill>
                  <a:srgbClr val="2C3A4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16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45C60E47-08B4-B051-38FE-3F3350DDB3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90800" y="5893200"/>
            <a:ext cx="1738800" cy="2412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000" b="1" i="0" spc="150" baseline="0">
                <a:solidFill>
                  <a:srgbClr val="2C3A41">
                    <a:alpha val="60000"/>
                  </a:srgbClr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83A2946-E30F-77E9-DC11-C558A9F028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8400" y="4978800"/>
            <a:ext cx="1738800" cy="10116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5000" b="1" i="0">
                <a:solidFill>
                  <a:srgbClr val="2C3A4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77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0B6C8A5E-4A35-BF07-E311-F7A4FEA99DF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28400" y="5893200"/>
            <a:ext cx="1738800" cy="2412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000" b="1" i="0" spc="150" baseline="0">
                <a:solidFill>
                  <a:srgbClr val="2C3A41">
                    <a:alpha val="60000"/>
                  </a:srgbClr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</p:spTree>
    <p:extLst>
      <p:ext uri="{BB962C8B-B14F-4D97-AF65-F5344CB8AC3E}">
        <p14:creationId xmlns:p14="http://schemas.microsoft.com/office/powerpoint/2010/main" val="2745370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Body Ind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7E44-95FD-F19B-435B-5AAE5017B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587600"/>
            <a:ext cx="4424400" cy="1764000"/>
          </a:xfrm>
        </p:spPr>
        <p:txBody>
          <a:bodyPr lIns="0" tIns="0" rIns="0" bIns="0" anchor="b"/>
          <a:lstStyle>
            <a:lvl1pPr algn="l">
              <a:lnSpc>
                <a:spcPts val="7000"/>
              </a:lnSpc>
              <a:defRPr sz="6000"/>
            </a:lvl1pPr>
          </a:lstStyle>
          <a:p>
            <a:r>
              <a:rPr lang="en-GB" dirty="0"/>
              <a:t>Title 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9EBC20-68B9-133C-A498-D74F42053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9200" y="3758400"/>
            <a:ext cx="3459600" cy="2246400"/>
          </a:xfr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spcBef>
                <a:spcPts val="1600"/>
              </a:spcBef>
              <a:spcAft>
                <a:spcPts val="800"/>
              </a:spcAft>
              <a:buNone/>
              <a:defRPr sz="2200"/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62EDE-A8D1-63C5-39B0-9CDE508D3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600" y="6282000"/>
            <a:ext cx="747600" cy="208800"/>
          </a:xfrm>
        </p:spPr>
        <p:txBody>
          <a:bodyPr/>
          <a:lstStyle/>
          <a:p>
            <a:fld id="{8EE15C3A-03EB-F44E-AF21-A5C71E373AA8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E2D6BB3-6B1F-4E70-2E80-E99B2BB806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6800" y="306000"/>
            <a:ext cx="997200" cy="10084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D035DCD-8F63-7088-C13F-297DBC293C6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4400" y="4000652"/>
            <a:ext cx="658800" cy="25200"/>
          </a:xfrm>
          <a:solidFill>
            <a:schemeClr val="accent1"/>
          </a:solidFill>
        </p:spPr>
        <p:txBody>
          <a:bodyPr lIns="0" tIns="0" rIns="0" bIns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D696816-5848-904E-9EC0-7D13D2AD1F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50800" y="608400"/>
            <a:ext cx="5637600" cy="5637600"/>
          </a:xfrm>
          <a:prstGeom prst="roundRect">
            <a:avLst>
              <a:gd name="adj" fmla="val 3603"/>
            </a:avLst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5035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7E44-95FD-F19B-435B-5AAE5017B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472400"/>
            <a:ext cx="5727600" cy="3531600"/>
          </a:xfrm>
        </p:spPr>
        <p:txBody>
          <a:bodyPr lIns="0" tIns="0" rIns="0" bIns="0" anchor="ctr"/>
          <a:lstStyle>
            <a:lvl1pPr algn="l">
              <a:lnSpc>
                <a:spcPts val="7000"/>
              </a:lnSpc>
              <a:defRPr sz="6000"/>
            </a:lvl1pPr>
          </a:lstStyle>
          <a:p>
            <a:r>
              <a:rPr lang="en-GB" dirty="0"/>
              <a:t>Title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62EDE-A8D1-63C5-39B0-9CDE508D3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600" y="6282000"/>
            <a:ext cx="747600" cy="208800"/>
          </a:xfrm>
        </p:spPr>
        <p:txBody>
          <a:bodyPr/>
          <a:lstStyle/>
          <a:p>
            <a:fld id="{8EE15C3A-03EB-F44E-AF21-A5C71E373AA8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E2D6BB3-6B1F-4E70-2E80-E99B2BB806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6800" y="306000"/>
            <a:ext cx="997200" cy="100840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D696816-5848-904E-9EC0-7D13D2AD1F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50400" y="406800"/>
            <a:ext cx="4532400" cy="6044400"/>
          </a:xfrm>
          <a:prstGeom prst="roundRect">
            <a:avLst>
              <a:gd name="adj" fmla="val 3603"/>
            </a:avLst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1369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/ Labe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43DD-1C7E-BF98-9FB0-98732D942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396800"/>
            <a:ext cx="5446800" cy="1144800"/>
          </a:xfrm>
        </p:spPr>
        <p:txBody>
          <a:bodyPr lIns="0" tIns="0" rIns="0" bIns="0" anchor="t">
            <a:normAutofit/>
          </a:bodyPr>
          <a:lstStyle/>
          <a:p>
            <a:r>
              <a:rPr lang="en-GB" dirty="0"/>
              <a:t>Title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CAC3E-D273-8D7A-6998-BA7247B5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5C3A-03EB-F44E-AF21-A5C71E373A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59FD29E-3DD9-BA5B-2F7D-87A87A00F3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112400"/>
            <a:ext cx="5446800" cy="2916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200"/>
              </a:lnSpc>
              <a:buNone/>
              <a:defRPr sz="1000" b="1" i="0" spc="150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2421602-E917-A82E-A456-B145976D5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800" y="2509201"/>
            <a:ext cx="5446800" cy="349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3A77A74-5B60-35F0-29F1-5435BA5EFB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50400" y="406800"/>
            <a:ext cx="4532400" cy="6044400"/>
          </a:xfrm>
          <a:prstGeom prst="roundRect">
            <a:avLst>
              <a:gd name="adj" fmla="val 4456"/>
            </a:avLst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A95BB50-41F2-5087-720C-4335AFEF65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6800" y="306000"/>
            <a:ext cx="997200" cy="10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33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Only Tit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7E44-95FD-F19B-435B-5AAE5017B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472400"/>
            <a:ext cx="10364400" cy="3531600"/>
          </a:xfrm>
        </p:spPr>
        <p:txBody>
          <a:bodyPr lIns="0" tIns="0" rIns="0" bIns="0" anchor="ctr"/>
          <a:lstStyle>
            <a:lvl1pPr algn="l">
              <a:lnSpc>
                <a:spcPts val="7000"/>
              </a:lnSpc>
              <a:defRPr sz="6000"/>
            </a:lvl1pPr>
          </a:lstStyle>
          <a:p>
            <a:r>
              <a:rPr lang="en-GB" dirty="0"/>
              <a:t>Title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62EDE-A8D1-63C5-39B0-9CDE508D3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600" y="6282000"/>
            <a:ext cx="747600" cy="208800"/>
          </a:xfrm>
        </p:spPr>
        <p:txBody>
          <a:bodyPr/>
          <a:lstStyle/>
          <a:p>
            <a:fld id="{8EE15C3A-03EB-F44E-AF21-A5C71E373AA8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E3E4A40-D720-DF26-1BB7-520B7234F6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8000" y="6350400"/>
            <a:ext cx="747600" cy="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04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Text -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F390BA-34E9-30A3-C85A-04FD7E4ACEF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gradFill>
            <a:gsLst>
              <a:gs pos="0">
                <a:schemeClr val="tx1">
                  <a:alpha val="80000"/>
                </a:schemeClr>
              </a:gs>
              <a:gs pos="100000">
                <a:schemeClr val="tx1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743DD-1C7E-BF98-9FB0-98732D942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220400"/>
            <a:ext cx="4878000" cy="4420800"/>
          </a:xfrm>
        </p:spPr>
        <p:txBody>
          <a:bodyPr lIns="0" tIns="0" rIns="0" bIns="0" anchor="t">
            <a:normAutofit/>
          </a:bodyPr>
          <a:lstStyle>
            <a:lvl1pPr>
              <a:lnSpc>
                <a:spcPts val="7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CAC3E-D273-8D7A-6998-BA7247B5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40000"/>
                  </a:schemeClr>
                </a:solidFill>
              </a:defRPr>
            </a:lvl1pPr>
          </a:lstStyle>
          <a:p>
            <a:fld id="{8EE15C3A-03EB-F44E-AF21-A5C71E373A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59FD29E-3DD9-BA5B-2F7D-87A87A00F3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600" y="446400"/>
            <a:ext cx="5637600" cy="2160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200"/>
              </a:lnSpc>
              <a:buNone/>
              <a:defRPr sz="1000" b="1" i="0" spc="150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2421602-E917-A82E-A456-B145976D5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1371900"/>
            <a:ext cx="4878000" cy="42693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lnSpc>
                <a:spcPts val="3200"/>
              </a:lnSpc>
              <a:defRPr sz="2000">
                <a:solidFill>
                  <a:schemeClr val="bg1"/>
                </a:solidFill>
              </a:defRPr>
            </a:lvl1pPr>
            <a:lvl2pPr>
              <a:lnSpc>
                <a:spcPts val="3200"/>
              </a:lnSpc>
              <a:defRPr sz="2000">
                <a:solidFill>
                  <a:schemeClr val="bg1"/>
                </a:solidFill>
              </a:defRPr>
            </a:lvl2pPr>
            <a:lvl3pPr>
              <a:lnSpc>
                <a:spcPts val="32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ts val="3200"/>
              </a:lnSpc>
              <a:defRPr sz="2000">
                <a:solidFill>
                  <a:schemeClr val="bg1"/>
                </a:solidFill>
              </a:defRPr>
            </a:lvl4pPr>
            <a:lvl5pPr>
              <a:lnSpc>
                <a:spcPts val="3200"/>
              </a:lnSpc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552A95E-4EF8-8C48-B63D-7DA48AE342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998000" y="6350400"/>
            <a:ext cx="747600" cy="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84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-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F390BA-34E9-30A3-C85A-04FD7E4ACEF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gradFill>
            <a:gsLst>
              <a:gs pos="0">
                <a:schemeClr val="tx1">
                  <a:alpha val="80000"/>
                </a:schemeClr>
              </a:gs>
              <a:gs pos="100000">
                <a:schemeClr val="tx1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743DD-1C7E-BF98-9FB0-98732D942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602000"/>
            <a:ext cx="7621200" cy="2412000"/>
          </a:xfrm>
        </p:spPr>
        <p:txBody>
          <a:bodyPr lIns="0" tIns="0" rIns="0" bIns="0" anchor="b">
            <a:normAutofit/>
          </a:bodyPr>
          <a:lstStyle>
            <a:lvl1pPr>
              <a:lnSpc>
                <a:spcPts val="7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CAC3E-D273-8D7A-6998-BA7247B5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40000"/>
                  </a:schemeClr>
                </a:solidFill>
              </a:defRPr>
            </a:lvl1pPr>
          </a:lstStyle>
          <a:p>
            <a:fld id="{8EE15C3A-03EB-F44E-AF21-A5C71E373A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59FD29E-3DD9-BA5B-2F7D-87A87A00F3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600" y="446400"/>
            <a:ext cx="5637600" cy="2160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200"/>
              </a:lnSpc>
              <a:buNone/>
              <a:defRPr sz="1000" b="1" i="0" spc="150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2421602-E917-A82E-A456-B145976D5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400" y="4101152"/>
            <a:ext cx="5180400" cy="166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ts val="3200"/>
              </a:lnSpc>
              <a:buNone/>
              <a:defRPr sz="2000">
                <a:solidFill>
                  <a:schemeClr val="bg1">
                    <a:alpha val="80000"/>
                  </a:schemeClr>
                </a:solidFill>
              </a:defRPr>
            </a:lvl1pPr>
            <a:lvl2pPr>
              <a:lnSpc>
                <a:spcPts val="3200"/>
              </a:lnSpc>
              <a:defRPr sz="2000">
                <a:solidFill>
                  <a:schemeClr val="bg1"/>
                </a:solidFill>
              </a:defRPr>
            </a:lvl2pPr>
            <a:lvl3pPr>
              <a:lnSpc>
                <a:spcPts val="32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ts val="3200"/>
              </a:lnSpc>
              <a:defRPr sz="2000">
                <a:solidFill>
                  <a:schemeClr val="bg1"/>
                </a:solidFill>
              </a:defRPr>
            </a:lvl4pPr>
            <a:lvl5pPr>
              <a:lnSpc>
                <a:spcPts val="3200"/>
              </a:lnSpc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552A95E-4EF8-8C48-B63D-7DA48AE342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998000" y="6350400"/>
            <a:ext cx="747600" cy="75600"/>
          </a:xfrm>
          <a:prstGeom prst="rect">
            <a:avLst/>
          </a:prstGeom>
        </p:spPr>
      </p:pic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A24D14E6-42BB-C223-577A-DEDFE916EF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4400" y="4315206"/>
            <a:ext cx="457200" cy="25200"/>
          </a:xfrm>
          <a:solidFill>
            <a:schemeClr val="accent1"/>
          </a:solidFill>
        </p:spPr>
        <p:txBody>
          <a:bodyPr lIns="0" tIns="0" rIns="0" bIns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897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43DD-1C7E-BF98-9FB0-98732D942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79200"/>
            <a:ext cx="10364400" cy="712800"/>
          </a:xfrm>
        </p:spPr>
        <p:txBody>
          <a:bodyPr lIns="0" tIns="0" rIns="0" bIns="0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CAC3E-D273-8D7A-6998-BA7247B5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5C3A-03EB-F44E-AF21-A5C71E373A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59FD29E-3DD9-BA5B-2F7D-87A87A00F3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600" y="446400"/>
            <a:ext cx="5637600" cy="2160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200"/>
              </a:lnSpc>
              <a:buNone/>
              <a:defRPr sz="1000" b="1" i="0" spc="150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65C3CF2-2994-4E48-87A9-B524401D7E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8000" y="6350400"/>
            <a:ext cx="747600" cy="756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2421602-E917-A82E-A456-B145976D5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800" y="1846800"/>
            <a:ext cx="10364400" cy="4064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0051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fork -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F390BA-34E9-30A3-C85A-04FD7E4ACEF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gradFill>
            <a:gsLst>
              <a:gs pos="0">
                <a:schemeClr val="tx1">
                  <a:alpha val="80000"/>
                </a:schemeClr>
              </a:gs>
              <a:gs pos="100000">
                <a:schemeClr val="tx1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552A95E-4EF8-8C48-B63D-7DA48AE342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212166" y="3150000"/>
            <a:ext cx="3773600" cy="3816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541EDF8-D700-7330-0B18-C910C28411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998000" y="6350400"/>
            <a:ext cx="747600" cy="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0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-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F390BA-34E9-30A3-C85A-04FD7E4ACEF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gradFill>
            <a:gsLst>
              <a:gs pos="0">
                <a:schemeClr val="tx1">
                  <a:alpha val="80000"/>
                </a:schemeClr>
              </a:gs>
              <a:gs pos="100000">
                <a:schemeClr val="tx1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743DD-1C7E-BF98-9FB0-98732D942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318400"/>
            <a:ext cx="5180400" cy="1015200"/>
          </a:xfrm>
        </p:spPr>
        <p:txBody>
          <a:bodyPr lIns="0" tIns="0" rIns="0" bIns="0" anchor="b">
            <a:normAutofit/>
          </a:bodyPr>
          <a:lstStyle>
            <a:lvl1pPr>
              <a:lnSpc>
                <a:spcPts val="7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You!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59FD29E-3DD9-BA5B-2F7D-87A87A00F3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600" y="446400"/>
            <a:ext cx="5637600" cy="2160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200"/>
              </a:lnSpc>
              <a:buNone/>
              <a:defRPr sz="1000" b="1" i="0" spc="150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2421602-E917-A82E-A456-B145976D5D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4795200"/>
            <a:ext cx="5180400" cy="4572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>
              <a:lnSpc>
                <a:spcPts val="3200"/>
              </a:lnSpc>
              <a:defRPr sz="2000">
                <a:solidFill>
                  <a:schemeClr val="bg1"/>
                </a:solidFill>
              </a:defRPr>
            </a:lvl2pPr>
            <a:lvl3pPr>
              <a:lnSpc>
                <a:spcPts val="32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ts val="3200"/>
              </a:lnSpc>
              <a:defRPr sz="2000">
                <a:solidFill>
                  <a:schemeClr val="bg1"/>
                </a:solidFill>
              </a:defRPr>
            </a:lvl4pPr>
            <a:lvl5pPr>
              <a:lnSpc>
                <a:spcPts val="3200"/>
              </a:lnSpc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Full Name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552A95E-4EF8-8C48-B63D-7DA48AE342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998000" y="6350400"/>
            <a:ext cx="747600" cy="756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56B5AB7-66FB-98D0-9858-AF093B038DD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14400" y="4338000"/>
            <a:ext cx="5180400" cy="4572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000" b="1" i="0" spc="150" baseline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lnSpc>
                <a:spcPts val="3200"/>
              </a:lnSpc>
              <a:defRPr sz="2000">
                <a:solidFill>
                  <a:schemeClr val="bg1"/>
                </a:solidFill>
              </a:defRPr>
            </a:lvl2pPr>
            <a:lvl3pPr>
              <a:lnSpc>
                <a:spcPts val="32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ts val="3200"/>
              </a:lnSpc>
              <a:defRPr sz="2000">
                <a:solidFill>
                  <a:schemeClr val="bg1"/>
                </a:solidFill>
              </a:defRPr>
            </a:lvl4pPr>
            <a:lvl5pPr>
              <a:lnSpc>
                <a:spcPts val="3200"/>
              </a:lnSpc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31D32F-C1E3-BDDF-C221-9F471F7404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14400" y="5481000"/>
            <a:ext cx="2203200" cy="4572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>
                    <a:alpha val="80000"/>
                  </a:schemeClr>
                </a:solidFill>
              </a:defRPr>
            </a:lvl1pPr>
            <a:lvl2pPr>
              <a:lnSpc>
                <a:spcPts val="3200"/>
              </a:lnSpc>
              <a:defRPr sz="2000">
                <a:solidFill>
                  <a:schemeClr val="bg1"/>
                </a:solidFill>
              </a:defRPr>
            </a:lvl2pPr>
            <a:lvl3pPr>
              <a:lnSpc>
                <a:spcPts val="32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ts val="3200"/>
              </a:lnSpc>
              <a:defRPr sz="2000">
                <a:solidFill>
                  <a:schemeClr val="bg1"/>
                </a:solidFill>
              </a:defRPr>
            </a:lvl4pPr>
            <a:lvl5pPr>
              <a:lnSpc>
                <a:spcPts val="3200"/>
              </a:lnSpc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mail@trifork.com</a:t>
            </a:r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288617D-3BBE-D2D2-61C5-3DEF364B003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481200" y="5481000"/>
            <a:ext cx="2617200" cy="4572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>
                    <a:alpha val="80000"/>
                  </a:schemeClr>
                </a:solidFill>
              </a:defRPr>
            </a:lvl1pPr>
            <a:lvl2pPr>
              <a:lnSpc>
                <a:spcPts val="3200"/>
              </a:lnSpc>
              <a:defRPr sz="2000">
                <a:solidFill>
                  <a:schemeClr val="bg1"/>
                </a:solidFill>
              </a:defRPr>
            </a:lvl2pPr>
            <a:lvl3pPr>
              <a:lnSpc>
                <a:spcPts val="32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ts val="3200"/>
              </a:lnSpc>
              <a:defRPr sz="2000">
                <a:solidFill>
                  <a:schemeClr val="bg1"/>
                </a:solidFill>
              </a:defRPr>
            </a:lvl4pPr>
            <a:lvl5pPr>
              <a:lnSpc>
                <a:spcPts val="3200"/>
              </a:lnSpc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+45 1234 5678</a:t>
            </a:r>
          </a:p>
        </p:txBody>
      </p:sp>
    </p:spTree>
    <p:extLst>
      <p:ext uri="{BB962C8B-B14F-4D97-AF65-F5344CB8AC3E}">
        <p14:creationId xmlns:p14="http://schemas.microsoft.com/office/powerpoint/2010/main" val="2221437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4 Sections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1111250" y="791428"/>
            <a:ext cx="8610600" cy="246380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0"/>
            </a:lvl1pPr>
          </a:lstStyle>
          <a:p>
            <a:r>
              <a:t>Title Text</a:t>
            </a:r>
          </a:p>
        </p:txBody>
      </p:sp>
      <p:sp>
        <p:nvSpPr>
          <p:cNvPr id="13" name="Lab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381000" y="398783"/>
            <a:ext cx="4701951" cy="130805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lnSpc>
                <a:spcPct val="80000"/>
              </a:lnSpc>
              <a:spcBef>
                <a:spcPts val="800"/>
              </a:spcBef>
              <a:defRPr sz="1000">
                <a:solidFill>
                  <a:schemeClr val="accent1">
                    <a:hueOff val="3085713"/>
                    <a:satOff val="-86406"/>
                    <a:lumOff val="-86470"/>
                  </a:schemeClr>
                </a:solidFill>
              </a:defRPr>
            </a:lvl1pPr>
          </a:lstStyle>
          <a:p>
            <a:r>
              <a:t>Label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11250" y="5117272"/>
            <a:ext cx="1981200" cy="8255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spcBef>
                <a:spcPts val="800"/>
              </a:spcBef>
              <a:defRPr sz="800"/>
            </a:lvl1pPr>
            <a:lvl2pPr>
              <a:lnSpc>
                <a:spcPct val="110000"/>
              </a:lnSpc>
              <a:spcBef>
                <a:spcPts val="800"/>
              </a:spcBef>
              <a:defRPr sz="800"/>
            </a:lvl2pPr>
            <a:lvl3pPr>
              <a:lnSpc>
                <a:spcPct val="110000"/>
              </a:lnSpc>
              <a:spcBef>
                <a:spcPts val="800"/>
              </a:spcBef>
              <a:defRPr sz="800"/>
            </a:lvl3pPr>
            <a:lvl4pPr>
              <a:lnSpc>
                <a:spcPct val="110000"/>
              </a:lnSpc>
              <a:spcBef>
                <a:spcPts val="800"/>
              </a:spcBef>
              <a:defRPr sz="800"/>
            </a:lvl4pPr>
            <a:lvl5pPr>
              <a:lnSpc>
                <a:spcPct val="110000"/>
              </a:lnSpc>
              <a:spcBef>
                <a:spcPts val="800"/>
              </a:spcBef>
              <a:defRPr sz="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Double-click to edit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3774002" y="5117272"/>
            <a:ext cx="1981201" cy="8255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spcBef>
                <a:spcPts val="800"/>
              </a:spcBef>
              <a:defRPr sz="800"/>
            </a:lvl1pPr>
          </a:lstStyle>
          <a:p>
            <a:r>
              <a:t>Double-click to edit</a:t>
            </a:r>
          </a:p>
        </p:txBody>
      </p:sp>
      <p:sp>
        <p:nvSpPr>
          <p:cNvPr id="16" name="Double-click to edit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6436754" y="5117272"/>
            <a:ext cx="1981201" cy="8255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spcBef>
                <a:spcPts val="800"/>
              </a:spcBef>
              <a:defRPr sz="800"/>
            </a:lvl1pPr>
          </a:lstStyle>
          <a:p>
            <a:r>
              <a:t>Double-click to edit</a:t>
            </a:r>
          </a:p>
        </p:txBody>
      </p:sp>
      <p:sp>
        <p:nvSpPr>
          <p:cNvPr id="17" name="Double-click to edit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111250" y="4114096"/>
            <a:ext cx="1981200" cy="774577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400">
                <a:solidFill>
                  <a:schemeClr val="accent1">
                    <a:hueOff val="3085713"/>
                    <a:satOff val="-86406"/>
                    <a:lumOff val="-86470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Double-click to edit</a:t>
            </a:r>
          </a:p>
        </p:txBody>
      </p:sp>
      <p:sp>
        <p:nvSpPr>
          <p:cNvPr id="18" name="Double-click to edit"/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3774002" y="4114096"/>
            <a:ext cx="1981201" cy="774577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400">
                <a:solidFill>
                  <a:schemeClr val="accent1">
                    <a:hueOff val="3085713"/>
                    <a:satOff val="-86406"/>
                    <a:lumOff val="-86470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Double-click to edit</a:t>
            </a:r>
          </a:p>
        </p:txBody>
      </p:sp>
      <p:sp>
        <p:nvSpPr>
          <p:cNvPr id="19" name="Double-click to edit"/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6436754" y="4114096"/>
            <a:ext cx="1981201" cy="774577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400">
                <a:solidFill>
                  <a:schemeClr val="accent1">
                    <a:hueOff val="3085713"/>
                    <a:satOff val="-86406"/>
                    <a:lumOff val="-86470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Double-click to edit</a:t>
            </a:r>
          </a:p>
        </p:txBody>
      </p:sp>
      <p:sp>
        <p:nvSpPr>
          <p:cNvPr id="20" name="Double-click to edit"/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9099507" y="5117272"/>
            <a:ext cx="1981201" cy="8255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spcBef>
                <a:spcPts val="800"/>
              </a:spcBef>
              <a:defRPr sz="800"/>
            </a:lvl1pPr>
          </a:lstStyle>
          <a:p>
            <a:r>
              <a:t>Double-click to edit</a:t>
            </a:r>
          </a:p>
        </p:txBody>
      </p:sp>
      <p:sp>
        <p:nvSpPr>
          <p:cNvPr id="21" name="Double-click to edit"/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9099507" y="4114096"/>
            <a:ext cx="1981201" cy="774577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400">
                <a:solidFill>
                  <a:schemeClr val="accent1">
                    <a:hueOff val="3085713"/>
                    <a:satOff val="-86406"/>
                    <a:lumOff val="-86470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Double-click to edit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Trifork_logo_RGB 1.pdf" descr="Trifork_logo_RGB 1.pdf">
            <a:extLst>
              <a:ext uri="{FF2B5EF4-FFF2-40B4-BE49-F238E27FC236}">
                <a16:creationId xmlns:a16="http://schemas.microsoft.com/office/drawing/2014/main" id="{CA7BC75F-7460-464E-DD6C-211103C346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6190" y="6352540"/>
            <a:ext cx="725366" cy="762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6960714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47DE6-70CC-492F-8347-7EBD707C6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2BB35A-1542-4419-BC7C-3A9CD787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88AE2-A9B6-4BD7-BCA7-D16AAB7F3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FD75-FC82-4A9B-89C8-3D6B7A3E8425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D53A7-11B0-49B6-A7C6-C4D89BEF3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E60C5-1CC1-4E95-9617-EA7B4FEAE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F88D-DF53-45A2-8FB4-D01351CA351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Trifork_logo_RGB 1.pdf" descr="Trifork_logo_RGB 1.pdf">
            <a:extLst>
              <a:ext uri="{FF2B5EF4-FFF2-40B4-BE49-F238E27FC236}">
                <a16:creationId xmlns:a16="http://schemas.microsoft.com/office/drawing/2014/main" id="{815C0FE4-A932-0EF3-8788-A726D4F0BC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6190" y="6352540"/>
            <a:ext cx="725366" cy="762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08212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01664-AF73-49AC-B5E9-9A1286A03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49F11-D292-4465-87B5-C3D265667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F0603-8B7D-4B30-81CF-2C1E3E327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FD75-FC82-4A9B-89C8-3D6B7A3E8425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2DA8F-D08E-4EE0-8EC5-D5FDE7DA0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BEDEF-CF77-4A84-9B5C-EA06C4C2A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F88D-DF53-45A2-8FB4-D01351CA3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666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3BAE5-5300-45A6-9AE7-AE1514106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FF48A-AC1F-4016-AD68-E2BE362BC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E8200-A048-440F-A27C-D1F809B5A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FD75-FC82-4A9B-89C8-3D6B7A3E8425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A7628-43F3-4468-96DE-858C58BC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80342-5AAB-43F2-A66D-798CCF45B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F88D-DF53-45A2-8FB4-D01351CA3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49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DDF70-08CB-49F3-B47C-393CC0F74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CFC79-7FC1-400D-A25B-66EA5F3CF5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D26BED-4BC8-4A79-9AB7-C62D14E47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35BCC-587E-4F66-AFFF-266CB1438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FD75-FC82-4A9B-89C8-3D6B7A3E8425}" type="datetimeFigureOut">
              <a:rPr lang="en-US" smtClean="0"/>
              <a:t>6/10/25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A34B0-A685-45FE-A19D-F5DA35848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81E7E-5749-45E6-8F66-28C504A62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F88D-DF53-45A2-8FB4-D01351CA3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42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329E1-8BB2-42F1-8905-8397BFD1F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B5F4D-D733-4DD1-A879-9FEFDE141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389582-2F84-4C1B-99B7-A936595E1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28705F-69B4-478F-AFD7-330AA9A19D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352F91-6CF8-4546-B624-6EE7368CD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218036-9BF5-4F2C-B38C-5DDB57DFE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FD75-FC82-4A9B-89C8-3D6B7A3E8425}" type="datetimeFigureOut">
              <a:rPr lang="en-US" smtClean="0"/>
              <a:t>6/10/25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186EE0-52D3-4544-ACEA-4EB8ADC0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81F0B7-A407-4754-93BC-776DC8AD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F88D-DF53-45A2-8FB4-D01351CA3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091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7FD8F-733B-4A58-88C1-17776E721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72E100-B6CA-4812-9046-6BA867F7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FD75-FC82-4A9B-89C8-3D6B7A3E8425}" type="datetimeFigureOut">
              <a:rPr lang="en-US" smtClean="0"/>
              <a:t>6/10/25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D1F14C-6D4A-4655-B079-5032C0556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86EE7-D12F-42A2-96BA-8567DA4C7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F88D-DF53-45A2-8FB4-D01351CA3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807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8BEF4-151B-416F-98F5-F90F987C6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FD75-FC82-4A9B-89C8-3D6B7A3E8425}" type="datetimeFigureOut">
              <a:rPr lang="en-US" smtClean="0"/>
              <a:t>6/10/25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42E23E-5A02-4216-8470-A259E199E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177BE-69E8-4C14-A559-82E579538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F88D-DF53-45A2-8FB4-D01351CA3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0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43DD-1C7E-BF98-9FB0-98732D942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79200"/>
            <a:ext cx="10364400" cy="712800"/>
          </a:xfrm>
        </p:spPr>
        <p:txBody>
          <a:bodyPr lIns="0" tIns="0" rIns="0" bIns="0"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CAC3E-D273-8D7A-6998-BA7247B5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5C3A-03EB-F44E-AF21-A5C71E373A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59FD29E-3DD9-BA5B-2F7D-87A87A00F3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600" y="446400"/>
            <a:ext cx="5637600" cy="2160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200"/>
              </a:lnSpc>
              <a:buNone/>
              <a:defRPr sz="1000" b="1" i="0" spc="150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65C3CF2-2994-4E48-87A9-B524401D7E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8000" y="6350400"/>
            <a:ext cx="747600" cy="756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2421602-E917-A82E-A456-B145976D5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800" y="1846800"/>
            <a:ext cx="4928400" cy="4064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24A9147-9996-3D7F-40EA-C0CAAFB5863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50400" y="1846800"/>
            <a:ext cx="4928400" cy="4064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0790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FEBB6-1F94-48A9-9539-D6400A12C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8CD0B-1BE6-4008-8CB3-E41234C8B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A54A0-FFD5-49D2-956C-82117AC64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59F94-3749-4FAD-BDDE-B691B85D1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FD75-FC82-4A9B-89C8-3D6B7A3E8425}" type="datetimeFigureOut">
              <a:rPr lang="en-US" smtClean="0"/>
              <a:t>6/10/25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6BE353-15C8-4F56-A2F7-FFF127ECC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610973-750B-4FA5-B50E-76AE4274D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F88D-DF53-45A2-8FB4-D01351CA3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94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28280-4D91-4A88-96AF-2170FBC5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D24508-0772-4530-B656-819693A09E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AB9FD-4AC5-41B9-869F-82CB76FF0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3D7E43-CB98-4CCC-B728-6581F9CBF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FD75-FC82-4A9B-89C8-3D6B7A3E8425}" type="datetimeFigureOut">
              <a:rPr lang="en-US" smtClean="0"/>
              <a:t>6/10/25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52B9B-35AB-4075-B497-79D1FABF1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DADA4-7389-45EB-97F8-B12D653AF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F88D-DF53-45A2-8FB4-D01351CA3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86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EE768-7441-4C1D-85F3-FEC8C4EBD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28E267-3742-4BEC-B19D-1ED5ED01A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F00C0-FA83-4668-9AA6-01FACA26B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FD75-FC82-4A9B-89C8-3D6B7A3E8425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387F2-31AA-40E9-80E8-55CE74215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BD265-6B2D-493D-8989-3DC3A8B0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F88D-DF53-45A2-8FB4-D01351CA3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47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722110-B07D-4982-AA57-5858921242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B7DA04-CBAF-405F-B8F2-A902C9973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035DE-58A8-4B77-99C1-DADD924B2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FD75-FC82-4A9B-89C8-3D6B7A3E8425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515CB-D8BD-463F-A7D7-C7C43B799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DAEE4-DE21-4B56-9713-FA75757FF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F88D-DF53-45A2-8FB4-D01351CA3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4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43DD-1C7E-BF98-9FB0-98732D942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79200"/>
            <a:ext cx="10364400" cy="712800"/>
          </a:xfrm>
        </p:spPr>
        <p:txBody>
          <a:bodyPr lIns="0" tIns="0" rIns="0" bIns="0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CAC3E-D273-8D7A-6998-BA7247B5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5C3A-03EB-F44E-AF21-A5C71E373A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59FD29E-3DD9-BA5B-2F7D-87A87A00F3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600" y="446400"/>
            <a:ext cx="5637600" cy="2160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200"/>
              </a:lnSpc>
              <a:buNone/>
              <a:defRPr sz="1000" b="1" i="0" spc="150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65C3CF2-2994-4E48-87A9-B524401D7E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8000" y="6350400"/>
            <a:ext cx="747600" cy="756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2421602-E917-A82E-A456-B145976D5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800" y="1846800"/>
            <a:ext cx="3132000" cy="4064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24A9147-9996-3D7F-40EA-C0CAAFB5863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46800" y="1846800"/>
            <a:ext cx="3132000" cy="4064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FB140BB-4949-D3C7-643A-9710D4A4396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30000" y="1846800"/>
            <a:ext cx="3132000" cy="4064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651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43DD-1C7E-BF98-9FB0-98732D942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79200"/>
            <a:ext cx="6772800" cy="1688400"/>
          </a:xfrm>
        </p:spPr>
        <p:txBody>
          <a:bodyPr lIns="0" tIns="0" rIns="0" bIns="0" anchor="ctr">
            <a:noAutofit/>
          </a:bodyPr>
          <a:lstStyle>
            <a:lvl1pPr>
              <a:lnSpc>
                <a:spcPts val="4600"/>
              </a:lnSpc>
              <a:defRPr sz="4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CAC3E-D273-8D7A-6998-BA7247B5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5C3A-03EB-F44E-AF21-A5C71E373A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59FD29E-3DD9-BA5B-2F7D-87A87A00F3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600" y="446400"/>
            <a:ext cx="5637600" cy="2160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200"/>
              </a:lnSpc>
              <a:buNone/>
              <a:defRPr sz="1000" b="1" i="0" spc="150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65C3CF2-2994-4E48-87A9-B524401D7E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8000" y="6350400"/>
            <a:ext cx="747600" cy="756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2421602-E917-A82E-A456-B145976D5D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94550" y="4778569"/>
            <a:ext cx="2800800" cy="1281600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indent="0"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Headline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5ECB8D-25E6-BEAD-E607-AAC512D8F74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2950" y="3042000"/>
            <a:ext cx="3182400" cy="1519200"/>
          </a:xfrm>
          <a:prstGeom prst="roundRect">
            <a:avLst>
              <a:gd name="adj" fmla="val 9111"/>
            </a:avLst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C79E1427-A0B9-8B80-780B-7947F83725B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00" y="4925271"/>
            <a:ext cx="255600" cy="25200"/>
          </a:xfrm>
          <a:solidFill>
            <a:schemeClr val="accent1"/>
          </a:solidFill>
        </p:spPr>
        <p:txBody>
          <a:bodyPr lIns="0" tIns="0" rIns="0" bIns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EDA10BB-F32D-A9AB-0366-9858F4E74A0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886400" y="4778569"/>
            <a:ext cx="2800800" cy="1281600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indent="0"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Headline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33D7EED7-E28A-5066-3C63-DCBFA918C10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04800" y="3042001"/>
            <a:ext cx="3182400" cy="1519200"/>
          </a:xfrm>
          <a:prstGeom prst="roundRect">
            <a:avLst>
              <a:gd name="adj" fmla="val 9143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E3905B86-25AA-8E6B-F6C7-6E5D5C8CC1BE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504800" y="4925271"/>
            <a:ext cx="255600" cy="25200"/>
          </a:xfrm>
          <a:solidFill>
            <a:schemeClr val="accent1"/>
          </a:solidFill>
        </p:spPr>
        <p:txBody>
          <a:bodyPr lIns="0" tIns="0" rIns="0" bIns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DD6DBE3-C0B8-C6DC-C5C0-F1F1B7F430C0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478250" y="4791169"/>
            <a:ext cx="2800800" cy="1281600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indent="0"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Headline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6DC8736F-FF17-E51D-B5AD-077F804978C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096650" y="3042001"/>
            <a:ext cx="3182400" cy="1519200"/>
          </a:xfrm>
          <a:prstGeom prst="roundRect">
            <a:avLst>
              <a:gd name="adj" fmla="val 9433"/>
            </a:avLst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22" name="Content Placeholder 12">
            <a:extLst>
              <a:ext uri="{FF2B5EF4-FFF2-40B4-BE49-F238E27FC236}">
                <a16:creationId xmlns:a16="http://schemas.microsoft.com/office/drawing/2014/main" id="{ECB2F1DB-0F31-0B5C-1D17-289586BEE78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096650" y="4937871"/>
            <a:ext cx="255600" cy="25200"/>
          </a:xfrm>
          <a:solidFill>
            <a:schemeClr val="accent1"/>
          </a:solidFill>
        </p:spPr>
        <p:txBody>
          <a:bodyPr lIns="0" tIns="0" rIns="0" bIns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174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43DD-1C7E-BF98-9FB0-98732D942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220400"/>
            <a:ext cx="4878000" cy="4420800"/>
          </a:xfrm>
        </p:spPr>
        <p:txBody>
          <a:bodyPr lIns="0" tIns="0" rIns="0" bIns="0" anchor="t">
            <a:normAutofit/>
          </a:bodyPr>
          <a:lstStyle>
            <a:lvl1pPr>
              <a:lnSpc>
                <a:spcPts val="7000"/>
              </a:lnSpc>
              <a:defRPr sz="6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CAC3E-D273-8D7A-6998-BA7247B5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5C3A-03EB-F44E-AF21-A5C71E373A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59FD29E-3DD9-BA5B-2F7D-87A87A00F3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600" y="446400"/>
            <a:ext cx="5637600" cy="2160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200"/>
              </a:lnSpc>
              <a:buNone/>
              <a:defRPr sz="1000" b="1" i="0" spc="150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65C3CF2-2994-4E48-87A9-B524401D7E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8000" y="6350400"/>
            <a:ext cx="747600" cy="756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2421602-E917-A82E-A456-B145976D5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1371900"/>
            <a:ext cx="4878000" cy="42693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lnSpc>
                <a:spcPts val="3200"/>
              </a:lnSpc>
              <a:defRPr sz="2000"/>
            </a:lvl1pPr>
            <a:lvl2pPr>
              <a:lnSpc>
                <a:spcPts val="3200"/>
              </a:lnSpc>
              <a:defRPr sz="2000"/>
            </a:lvl2pPr>
            <a:lvl3pPr>
              <a:lnSpc>
                <a:spcPts val="3200"/>
              </a:lnSpc>
              <a:defRPr sz="2000"/>
            </a:lvl3pPr>
            <a:lvl4pPr>
              <a:lnSpc>
                <a:spcPts val="3200"/>
              </a:lnSpc>
              <a:defRPr sz="2000"/>
            </a:lvl4pPr>
            <a:lvl5pPr>
              <a:lnSpc>
                <a:spcPts val="3200"/>
              </a:lnSpc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77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43DD-1C7E-BF98-9FB0-98732D942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105200"/>
            <a:ext cx="5727600" cy="914400"/>
          </a:xfrm>
        </p:spPr>
        <p:txBody>
          <a:bodyPr lIns="0" tIns="0" rIns="0" bIns="0" anchor="t">
            <a:normAutofit/>
          </a:bodyPr>
          <a:lstStyle/>
          <a:p>
            <a:r>
              <a:rPr lang="en-GB" dirty="0"/>
              <a:t>Title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CAC3E-D273-8D7A-6998-BA7247B5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5C3A-03EB-F44E-AF21-A5C71E373A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59FD29E-3DD9-BA5B-2F7D-87A87A00F3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600" y="446400"/>
            <a:ext cx="5637600" cy="2160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200"/>
              </a:lnSpc>
              <a:buNone/>
              <a:defRPr sz="1000" b="1" i="0" spc="150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2421602-E917-A82E-A456-B145976D5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800" y="1976401"/>
            <a:ext cx="5727600" cy="349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3A77A74-5B60-35F0-29F1-5435BA5EFB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50400" y="406800"/>
            <a:ext cx="4532400" cy="6044400"/>
          </a:xfrm>
          <a:prstGeom prst="roundRect">
            <a:avLst>
              <a:gd name="adj" fmla="val 4456"/>
            </a:avLst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475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Imag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43DD-1C7E-BF98-9FB0-98732D942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105200"/>
            <a:ext cx="6300000" cy="914400"/>
          </a:xfrm>
        </p:spPr>
        <p:txBody>
          <a:bodyPr lIns="0" tIns="0" rIns="0" bIns="0" anchor="t">
            <a:normAutofit/>
          </a:bodyPr>
          <a:lstStyle/>
          <a:p>
            <a:r>
              <a:rPr lang="en-GB" dirty="0"/>
              <a:t>Title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CAC3E-D273-8D7A-6998-BA7247B5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5C3A-03EB-F44E-AF21-A5C71E373A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59FD29E-3DD9-BA5B-2F7D-87A87A00F3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600" y="446400"/>
            <a:ext cx="5637600" cy="2160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200"/>
              </a:lnSpc>
              <a:buNone/>
              <a:defRPr sz="1000" b="1" i="0" spc="150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2421602-E917-A82E-A456-B145976D5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800" y="1976401"/>
            <a:ext cx="6300000" cy="349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3A77A74-5B60-35F0-29F1-5435BA5EFB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7602" y="0"/>
            <a:ext cx="4064399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7F7E27-5A6C-5A3E-585E-6896577BDD3B}"/>
              </a:ext>
            </a:extLst>
          </p:cNvPr>
          <p:cNvSpPr/>
          <p:nvPr userDrawn="1"/>
        </p:nvSpPr>
        <p:spPr>
          <a:xfrm>
            <a:off x="8127601" y="0"/>
            <a:ext cx="813600" cy="6858000"/>
          </a:xfrm>
          <a:prstGeom prst="rect">
            <a:avLst/>
          </a:prstGeom>
          <a:gradFill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526653E-4726-97A6-5B77-2B7E6EE67A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998000" y="6350400"/>
            <a:ext cx="747600" cy="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03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43DD-1C7E-BF98-9FB0-98732D942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1200" y="1105200"/>
            <a:ext cx="5727600" cy="914400"/>
          </a:xfrm>
        </p:spPr>
        <p:txBody>
          <a:bodyPr lIns="0" tIns="0" rIns="0" bIns="0" anchor="t">
            <a:normAutofit/>
          </a:bodyPr>
          <a:lstStyle/>
          <a:p>
            <a:r>
              <a:rPr lang="en-GB" dirty="0"/>
              <a:t>Title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59FD29E-3DD9-BA5B-2F7D-87A87A00F3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51200" y="730800"/>
            <a:ext cx="5727600" cy="216000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ts val="1200"/>
              </a:lnSpc>
              <a:buNone/>
              <a:defRPr sz="1000" b="1" i="0" spc="150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LABEL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2421602-E917-A82E-A456-B145976D5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200" y="1976401"/>
            <a:ext cx="5727600" cy="349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3A77A74-5B60-35F0-29F1-5435BA5EFB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800" y="406800"/>
            <a:ext cx="4532400" cy="6044400"/>
          </a:xfrm>
          <a:prstGeom prst="roundRect">
            <a:avLst>
              <a:gd name="adj" fmla="val 4456"/>
            </a:avLst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67781AD-33AD-89F3-EFFD-8C22F9824B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8000" y="6350400"/>
            <a:ext cx="747600" cy="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5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790F89-B8DE-94B8-AA4C-A38A8CE43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6"/>
            <a:ext cx="1036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C8327-5AE4-100F-A778-FB0D3E4DD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800" y="1825624"/>
            <a:ext cx="10364400" cy="4064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A1A6B-2CC6-366A-91C0-5566C37E97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42400" y="6282000"/>
            <a:ext cx="2743200" cy="208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alpha val="4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F7EE7623-FAE5-D846-AB07-47554B8897FA}" type="datetimeFigureOut">
              <a:rPr lang="en-GB" smtClean="0"/>
              <a:pPr/>
              <a:t>10/06/2025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B0E58-0BB4-CCA8-7CBE-D8D1C1DDC9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00"/>
            <a:ext cx="4114800" cy="208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alpha val="4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725DA-3891-8F88-3F1A-9D40B7BE6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7600" y="6282000"/>
            <a:ext cx="653290" cy="208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alpha val="4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8EE15C3A-03EB-F44E-AF21-A5C71E373A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45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82" r:id="rId22"/>
  </p:sldLayoutIdLst>
  <p:txStyles>
    <p:titleStyle>
      <a:lvl1pPr algn="l" defTabSz="914355" rtl="0" eaLnBrk="1" latinLnBrk="0" hangingPunct="1">
        <a:lnSpc>
          <a:spcPts val="48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493689" indent="-493689" algn="l" defTabSz="914355" rtl="0" eaLnBrk="1" latinLnBrk="0" hangingPunct="1">
        <a:lnSpc>
          <a:spcPct val="150000"/>
        </a:lnSpc>
        <a:spcBef>
          <a:spcPts val="1000"/>
        </a:spcBef>
        <a:buClr>
          <a:schemeClr val="accent1"/>
        </a:buClr>
        <a:buFont typeface="System Font Regular"/>
        <a:buChar char="—"/>
        <a:tabLst/>
        <a:defRPr sz="1600" kern="1200">
          <a:solidFill>
            <a:srgbClr val="2C3A41">
              <a:alpha val="80000"/>
            </a:srgbClr>
          </a:solidFill>
          <a:latin typeface="Poppins" pitchFamily="2" charset="77"/>
          <a:ea typeface="+mn-ea"/>
          <a:cs typeface="Poppins" pitchFamily="2" charset="77"/>
        </a:defRPr>
      </a:lvl1pPr>
      <a:lvl2pPr marL="898480" indent="-441303" algn="l" defTabSz="914355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System Font Regular"/>
        <a:buChar char="—"/>
        <a:tabLst/>
        <a:defRPr sz="1600" kern="1200">
          <a:solidFill>
            <a:srgbClr val="2C3A41">
              <a:alpha val="80000"/>
            </a:srgbClr>
          </a:solidFill>
          <a:latin typeface="Poppins" pitchFamily="2" charset="77"/>
          <a:ea typeface="+mn-ea"/>
          <a:cs typeface="Poppins" pitchFamily="2" charset="77"/>
        </a:defRPr>
      </a:lvl2pPr>
      <a:lvl3pPr marL="1292161" indent="-377806" algn="l" defTabSz="914355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System Font Regular"/>
        <a:buChar char="—"/>
        <a:tabLst/>
        <a:defRPr sz="1600" kern="1200">
          <a:solidFill>
            <a:srgbClr val="2C3A41">
              <a:alpha val="80000"/>
            </a:srgbClr>
          </a:solidFill>
          <a:latin typeface="Poppins" pitchFamily="2" charset="77"/>
          <a:ea typeface="+mn-ea"/>
          <a:cs typeface="Poppins" pitchFamily="2" charset="77"/>
        </a:defRPr>
      </a:lvl3pPr>
      <a:lvl4pPr marL="1741401" indent="-369870" algn="l" defTabSz="914355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System Font Regular"/>
        <a:buChar char="—"/>
        <a:tabLst/>
        <a:defRPr sz="1600" kern="1200">
          <a:solidFill>
            <a:srgbClr val="2C3A41">
              <a:alpha val="80000"/>
            </a:srgbClr>
          </a:solidFill>
          <a:latin typeface="Poppins" pitchFamily="2" charset="77"/>
          <a:ea typeface="+mn-ea"/>
          <a:cs typeface="Poppins" pitchFamily="2" charset="77"/>
        </a:defRPr>
      </a:lvl4pPr>
      <a:lvl5pPr marL="2179529" indent="-350821" algn="l" defTabSz="914355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System Font Regular"/>
        <a:buChar char="—"/>
        <a:tabLst/>
        <a:defRPr sz="1600" kern="1200">
          <a:solidFill>
            <a:srgbClr val="2C3A41">
              <a:alpha val="80000"/>
            </a:srgbClr>
          </a:solidFill>
          <a:latin typeface="Poppins" pitchFamily="2" charset="77"/>
          <a:ea typeface="+mn-ea"/>
          <a:cs typeface="Poppins" pitchFamily="2" charset="77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15E1B2-93A1-40B8-8845-8CE147E52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7A347-FA93-4E9D-BA37-7B6C5947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3CAB4-9B2F-46A4-837A-C3C734044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FFD75-FC82-4A9B-89C8-3D6B7A3E8425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8E8AF-7077-4698-A51E-670272CD20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8A683-7758-48C1-A986-889465C46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1F88D-DF53-45A2-8FB4-D01351CA3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0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3.png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sv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svg"/><Relationship Id="rId4" Type="http://schemas.openxmlformats.org/officeDocument/2006/relationships/image" Target="../media/image55.svg"/><Relationship Id="rId9" Type="http://schemas.openxmlformats.org/officeDocument/2006/relationships/image" Target="../media/image60.png"/><Relationship Id="rId14" Type="http://schemas.openxmlformats.org/officeDocument/2006/relationships/image" Target="../media/image6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7" Type="http://schemas.openxmlformats.org/officeDocument/2006/relationships/image" Target="../media/image29.svg"/><Relationship Id="rId2" Type="http://schemas.microsoft.com/office/2014/relationships/chartEx" Target="../charts/chartEx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353BF1B-6518-60C4-B5B0-B804AAB391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CORAX AI</a:t>
            </a:r>
            <a:endParaRPr lang="en-DK" dirty="0"/>
          </a:p>
        </p:txBody>
      </p:sp>
      <p:grpSp>
        <p:nvGrpSpPr>
          <p:cNvPr id="14" name="Gruppe 34">
            <a:extLst>
              <a:ext uri="{FF2B5EF4-FFF2-40B4-BE49-F238E27FC236}">
                <a16:creationId xmlns:a16="http://schemas.microsoft.com/office/drawing/2014/main" id="{ABFF00D9-68AE-4872-9388-C6E47F6AA37B}"/>
              </a:ext>
            </a:extLst>
          </p:cNvPr>
          <p:cNvGrpSpPr>
            <a:grpSpLocks noChangeAspect="1"/>
          </p:cNvGrpSpPr>
          <p:nvPr/>
        </p:nvGrpSpPr>
        <p:grpSpPr>
          <a:xfrm>
            <a:off x="17098940" y="8346833"/>
            <a:ext cx="3860892" cy="1763885"/>
            <a:chOff x="17980322" y="8346930"/>
            <a:chExt cx="4509829" cy="20603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Rektangel: afrundede hjørner 28">
              <a:extLst>
                <a:ext uri="{FF2B5EF4-FFF2-40B4-BE49-F238E27FC236}">
                  <a16:creationId xmlns:a16="http://schemas.microsoft.com/office/drawing/2014/main" id="{C964CF14-EF83-4EF9-9AD0-A5825075858A}"/>
                </a:ext>
              </a:extLst>
            </p:cNvPr>
            <p:cNvSpPr/>
            <p:nvPr/>
          </p:nvSpPr>
          <p:spPr>
            <a:xfrm>
              <a:off x="17980322" y="8346930"/>
              <a:ext cx="4509829" cy="206035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438094" hangingPunct="0">
                <a:spcBef>
                  <a:spcPts val="2500"/>
                </a:spcBef>
              </a:pPr>
              <a:endParaRPr lang="da-DK" sz="1400" kern="0" dirty="0">
                <a:solidFill>
                  <a:prstClr val="white"/>
                </a:solidFill>
                <a:latin typeface="Calibri" panose="020F0502020204030204"/>
                <a:sym typeface="CocoGothicPro Regular"/>
              </a:endParaRPr>
            </a:p>
          </p:txBody>
        </p:sp>
        <p:pic>
          <p:nvPicPr>
            <p:cNvPr id="16" name="Billede 21">
              <a:extLst>
                <a:ext uri="{FF2B5EF4-FFF2-40B4-BE49-F238E27FC236}">
                  <a16:creationId xmlns:a16="http://schemas.microsoft.com/office/drawing/2014/main" id="{611A4A1D-A650-4143-8DA2-F820A1146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78958" y="9270723"/>
              <a:ext cx="3485593" cy="366163"/>
            </a:xfrm>
            <a:prstGeom prst="rect">
              <a:avLst/>
            </a:prstGeom>
          </p:spPr>
        </p:pic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588B79B-1503-5EEE-8BC6-0B1315EE919C}"/>
              </a:ext>
            </a:extLst>
          </p:cNvPr>
          <p:cNvSpPr/>
          <p:nvPr/>
        </p:nvSpPr>
        <p:spPr>
          <a:xfrm>
            <a:off x="3946795" y="7394142"/>
            <a:ext cx="2409502" cy="2276427"/>
          </a:xfrm>
          <a:prstGeom prst="ellipse">
            <a:avLst/>
          </a:prstGeom>
          <a:solidFill>
            <a:schemeClr val="accent6">
              <a:lumMod val="50000"/>
              <a:alpha val="6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i="1" dirty="0" err="1"/>
              <a:t>Easy</a:t>
            </a:r>
            <a:endParaRPr lang="da-DK" sz="2400" b="1" i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CE8AF27-60A0-192D-2F5F-4053B23CD75E}"/>
              </a:ext>
            </a:extLst>
          </p:cNvPr>
          <p:cNvSpPr/>
          <p:nvPr/>
        </p:nvSpPr>
        <p:spPr>
          <a:xfrm>
            <a:off x="4867050" y="8787774"/>
            <a:ext cx="2409502" cy="2276427"/>
          </a:xfrm>
          <a:prstGeom prst="ellipse">
            <a:avLst/>
          </a:prstGeom>
          <a:solidFill>
            <a:schemeClr val="accent4">
              <a:lumMod val="60000"/>
              <a:lumOff val="40000"/>
              <a:alpha val="6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i="1" dirty="0"/>
              <a:t>Low</a:t>
            </a:r>
          </a:p>
          <a:p>
            <a:pPr algn="ctr"/>
            <a:r>
              <a:rPr lang="da-DK" sz="2400" b="1" i="1" dirty="0"/>
              <a:t>Code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A304AE-C0EA-24B8-A759-F72A9B67F0A4}"/>
              </a:ext>
            </a:extLst>
          </p:cNvPr>
          <p:cNvSpPr/>
          <p:nvPr/>
        </p:nvSpPr>
        <p:spPr>
          <a:xfrm>
            <a:off x="3026540" y="8799808"/>
            <a:ext cx="2409502" cy="2276427"/>
          </a:xfrm>
          <a:prstGeom prst="ellipse">
            <a:avLst/>
          </a:prstGeom>
          <a:solidFill>
            <a:schemeClr val="accent3">
              <a:lumMod val="60000"/>
              <a:lumOff val="40000"/>
              <a:alpha val="6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i="1" dirty="0" err="1"/>
              <a:t>Safe</a:t>
            </a:r>
            <a:endParaRPr lang="da-DK" b="1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B716DC4-2922-F80E-0259-FBC38B8DFF47}"/>
              </a:ext>
            </a:extLst>
          </p:cNvPr>
          <p:cNvSpPr txBox="1">
            <a:spLocks/>
          </p:cNvSpPr>
          <p:nvPr/>
        </p:nvSpPr>
        <p:spPr>
          <a:xfrm>
            <a:off x="906785" y="1577850"/>
            <a:ext cx="5845869" cy="34089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355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GB" dirty="0"/>
              <a:t>Enabling customers</a:t>
            </a:r>
          </a:p>
          <a:p>
            <a:pPr>
              <a:lnSpc>
                <a:spcPct val="100000"/>
              </a:lnSpc>
            </a:pPr>
            <a:r>
              <a:rPr lang="en-GB" dirty="0"/>
              <a:t>to harvest full potential of AI in</a:t>
            </a:r>
          </a:p>
          <a:p>
            <a:pPr>
              <a:lnSpc>
                <a:spcPct val="100000"/>
              </a:lnSpc>
            </a:pPr>
            <a:r>
              <a:rPr lang="en-GB" dirty="0"/>
              <a:t>their business</a:t>
            </a:r>
            <a:endParaRPr lang="en-GB" b="0" dirty="0">
              <a:latin typeface="+mn-lt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7606FCF-6872-B583-8375-467BBDB07592}"/>
              </a:ext>
            </a:extLst>
          </p:cNvPr>
          <p:cNvSpPr/>
          <p:nvPr/>
        </p:nvSpPr>
        <p:spPr>
          <a:xfrm>
            <a:off x="6701854" y="-533506"/>
            <a:ext cx="6285900" cy="6502306"/>
          </a:xfrm>
          <a:prstGeom prst="roundRect">
            <a:avLst>
              <a:gd name="adj" fmla="val 10272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t="-12927" b="-1292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63545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779C7-35D7-4B50-B3F7-DC880541F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Corax</a:t>
            </a:r>
            <a:r>
              <a:rPr lang="en-US" dirty="0"/>
              <a:t> Product Suite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5659390-8B41-42C1-BC5E-D8F084ABEC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073A7D1-0985-43F0-80F0-59E91EEE4D6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14400" y="1988275"/>
            <a:ext cx="4928400" cy="4064400"/>
          </a:xfrm>
        </p:spPr>
        <p:txBody>
          <a:bodyPr>
            <a:normAutofit fontScale="92500"/>
          </a:bodyPr>
          <a:lstStyle/>
          <a:p>
            <a:r>
              <a:rPr lang="en-US" b="1" dirty="0" err="1"/>
              <a:t>Corax</a:t>
            </a:r>
            <a:r>
              <a:rPr lang="en-US" b="1" dirty="0"/>
              <a:t> AI – AI Enablement Platform</a:t>
            </a:r>
            <a:br>
              <a:rPr lang="en-US" dirty="0"/>
            </a:br>
            <a:r>
              <a:rPr lang="en-US" dirty="0"/>
              <a:t>Development and deployment of </a:t>
            </a:r>
            <a:r>
              <a:rPr lang="en-US" dirty="0" err="1"/>
              <a:t>GenAI</a:t>
            </a:r>
            <a:r>
              <a:rPr lang="en-US" dirty="0"/>
              <a:t> solutions</a:t>
            </a:r>
          </a:p>
          <a:p>
            <a:r>
              <a:rPr lang="en-US" b="1" dirty="0" err="1"/>
              <a:t>Corax</a:t>
            </a:r>
            <a:r>
              <a:rPr lang="en-US" b="1" dirty="0"/>
              <a:t> Data – Data and Integration Platform</a:t>
            </a:r>
            <a:br>
              <a:rPr lang="en-US" b="1" dirty="0"/>
            </a:br>
            <a:r>
              <a:rPr lang="en-US" dirty="0"/>
              <a:t>Empower organizations to make data-driven decisions across all applications</a:t>
            </a:r>
          </a:p>
          <a:p>
            <a:r>
              <a:rPr lang="en-US" b="1" dirty="0" err="1"/>
              <a:t>Corax</a:t>
            </a:r>
            <a:r>
              <a:rPr lang="en-US" b="1" dirty="0"/>
              <a:t> Vision – Vision AI platform</a:t>
            </a:r>
            <a:br>
              <a:rPr lang="en-US" b="1" dirty="0"/>
            </a:br>
            <a:r>
              <a:rPr lang="en-US" dirty="0"/>
              <a:t>Vision AI platform for solutions like quality control, passenger counts, production and more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E612A0F-105A-FD2A-1179-837A9CB4DC7E}"/>
              </a:ext>
            </a:extLst>
          </p:cNvPr>
          <p:cNvSpPr/>
          <p:nvPr/>
        </p:nvSpPr>
        <p:spPr>
          <a:xfrm>
            <a:off x="7666086" y="1335600"/>
            <a:ext cx="3611514" cy="3376100"/>
          </a:xfrm>
          <a:prstGeom prst="roundRect">
            <a:avLst>
              <a:gd name="adj" fmla="val 10272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B4ABDE8-95BB-7278-CD2D-40AAC37458EB}"/>
              </a:ext>
            </a:extLst>
          </p:cNvPr>
          <p:cNvSpPr/>
          <p:nvPr/>
        </p:nvSpPr>
        <p:spPr>
          <a:xfrm>
            <a:off x="7666086" y="4994142"/>
            <a:ext cx="1130185" cy="1056515"/>
          </a:xfrm>
          <a:prstGeom prst="roundRect">
            <a:avLst>
              <a:gd name="adj" fmla="val 15796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dirty="0">
                <a:latin typeface="Poppins" pitchFamily="2" charset="77"/>
                <a:cs typeface="Poppins" pitchFamily="2" charset="77"/>
              </a:rPr>
              <a:t>Corax</a:t>
            </a:r>
            <a:br>
              <a:rPr lang="en-DK" dirty="0">
                <a:latin typeface="Poppins" pitchFamily="2" charset="77"/>
                <a:cs typeface="Poppins" pitchFamily="2" charset="77"/>
              </a:rPr>
            </a:br>
            <a:r>
              <a:rPr lang="en-DK" dirty="0">
                <a:latin typeface="Poppins" pitchFamily="2" charset="77"/>
                <a:cs typeface="Poppins" pitchFamily="2" charset="77"/>
              </a:rPr>
              <a:t>AI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1F4E8A2-D211-A7BB-6D20-D22628D0C890}"/>
              </a:ext>
            </a:extLst>
          </p:cNvPr>
          <p:cNvSpPr/>
          <p:nvPr/>
        </p:nvSpPr>
        <p:spPr>
          <a:xfrm>
            <a:off x="8906750" y="5011658"/>
            <a:ext cx="1130185" cy="1056515"/>
          </a:xfrm>
          <a:prstGeom prst="roundRect">
            <a:avLst>
              <a:gd name="adj" fmla="val 15796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dirty="0">
                <a:latin typeface="Poppins" pitchFamily="2" charset="77"/>
                <a:cs typeface="Poppins" pitchFamily="2" charset="77"/>
              </a:rPr>
              <a:t>Corax</a:t>
            </a:r>
            <a:br>
              <a:rPr lang="en-DK" dirty="0">
                <a:latin typeface="Poppins" pitchFamily="2" charset="77"/>
                <a:cs typeface="Poppins" pitchFamily="2" charset="77"/>
              </a:rPr>
            </a:br>
            <a:r>
              <a:rPr lang="en-DK" dirty="0">
                <a:latin typeface="Poppins" pitchFamily="2" charset="77"/>
                <a:cs typeface="Poppins" pitchFamily="2" charset="77"/>
              </a:rPr>
              <a:t>Data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E939213-089F-A052-5652-64502AC97C3D}"/>
              </a:ext>
            </a:extLst>
          </p:cNvPr>
          <p:cNvSpPr/>
          <p:nvPr/>
        </p:nvSpPr>
        <p:spPr>
          <a:xfrm>
            <a:off x="10147415" y="5011657"/>
            <a:ext cx="1130185" cy="1056515"/>
          </a:xfrm>
          <a:prstGeom prst="roundRect">
            <a:avLst>
              <a:gd name="adj" fmla="val 15796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dirty="0">
                <a:latin typeface="Poppins" pitchFamily="2" charset="77"/>
                <a:cs typeface="Poppins" pitchFamily="2" charset="77"/>
              </a:rPr>
              <a:t>Corax</a:t>
            </a:r>
            <a:br>
              <a:rPr lang="en-DK" dirty="0">
                <a:latin typeface="Poppins" pitchFamily="2" charset="77"/>
                <a:cs typeface="Poppins" pitchFamily="2" charset="77"/>
              </a:rPr>
            </a:br>
            <a:r>
              <a:rPr lang="en-DK" dirty="0">
                <a:latin typeface="Poppins" pitchFamily="2" charset="77"/>
                <a:cs typeface="Poppins" pitchFamily="2" charset="77"/>
              </a:rPr>
              <a:t>Vision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EE6C5B3-762F-73AE-BDC2-0A31CD604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47842" y="1499650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58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767F41-C451-B36B-FC94-18D9B2B39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7688E9-16AC-3F44-2635-3EA52E20EF8D}"/>
              </a:ext>
            </a:extLst>
          </p:cNvPr>
          <p:cNvSpPr txBox="1"/>
          <p:nvPr/>
        </p:nvSpPr>
        <p:spPr>
          <a:xfrm>
            <a:off x="1514104" y="220608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0968091-A0AE-6E66-82BD-C2504E55B08B}"/>
              </a:ext>
            </a:extLst>
          </p:cNvPr>
          <p:cNvSpPr/>
          <p:nvPr/>
        </p:nvSpPr>
        <p:spPr>
          <a:xfrm>
            <a:off x="914400" y="2243583"/>
            <a:ext cx="10360152" cy="3403459"/>
          </a:xfrm>
          <a:prstGeom prst="roundRect">
            <a:avLst>
              <a:gd name="adj" fmla="val 75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5925D1-7F57-16FC-6C3D-EBCA54B19FE2}"/>
              </a:ext>
            </a:extLst>
          </p:cNvPr>
          <p:cNvSpPr txBox="1"/>
          <p:nvPr/>
        </p:nvSpPr>
        <p:spPr>
          <a:xfrm>
            <a:off x="1163638" y="3429000"/>
            <a:ext cx="9059862" cy="1403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b="1" dirty="0">
                <a:solidFill>
                  <a:schemeClr val="accent1"/>
                </a:solidFill>
                <a:effectLst/>
                <a:latin typeface="Poppins SemiBold" pitchFamily="2" charset="77"/>
                <a:cs typeface="Poppins SemiBold" pitchFamily="2" charset="77"/>
              </a:rPr>
              <a:t>A tooling platform that makes it faster, easier and more secure to implement AI solutions in your organisation to optimise processes and generate revenue.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BCD05B41-4BDD-AB00-90F1-C914DF3E4C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7600" y="446400"/>
            <a:ext cx="5637600" cy="216000"/>
          </a:xfrm>
        </p:spPr>
        <p:txBody>
          <a:bodyPr/>
          <a:lstStyle/>
          <a:p>
            <a:r>
              <a:rPr lang="da-DK" dirty="0"/>
              <a:t>CORAX AI</a:t>
            </a:r>
            <a:endParaRPr lang="en-DK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5C5F5D14-F728-0468-658D-612EF5280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79202"/>
            <a:ext cx="10364400" cy="712800"/>
          </a:xfrm>
        </p:spPr>
        <p:txBody>
          <a:bodyPr/>
          <a:lstStyle/>
          <a:p>
            <a:r>
              <a:rPr lang="en-GB" dirty="0" err="1"/>
              <a:t>Corax</a:t>
            </a:r>
            <a:r>
              <a:rPr lang="en-GB" dirty="0"/>
              <a:t> AI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42A0D18-0016-F78A-8F19-D5B80C0AC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2178" y="2390753"/>
            <a:ext cx="1997660" cy="90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82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F25E734-FD81-D4C6-6F20-15A885ABAEEF}"/>
              </a:ext>
            </a:extLst>
          </p:cNvPr>
          <p:cNvSpPr/>
          <p:nvPr/>
        </p:nvSpPr>
        <p:spPr>
          <a:xfrm>
            <a:off x="911224" y="3078209"/>
            <a:ext cx="3385819" cy="1200150"/>
          </a:xfrm>
          <a:prstGeom prst="roundRect">
            <a:avLst>
              <a:gd name="adj" fmla="val 145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433002D-7E4F-8297-4DC8-0C5584014C23}"/>
              </a:ext>
            </a:extLst>
          </p:cNvPr>
          <p:cNvSpPr/>
          <p:nvPr/>
        </p:nvSpPr>
        <p:spPr>
          <a:xfrm>
            <a:off x="911224" y="4379959"/>
            <a:ext cx="3385819" cy="1066800"/>
          </a:xfrm>
          <a:prstGeom prst="roundRect">
            <a:avLst>
              <a:gd name="adj" fmla="val 192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F9A0BF1-95A6-DAE7-4CE1-2CABC0256412}"/>
              </a:ext>
            </a:extLst>
          </p:cNvPr>
          <p:cNvSpPr/>
          <p:nvPr/>
        </p:nvSpPr>
        <p:spPr>
          <a:xfrm>
            <a:off x="4401571" y="3078209"/>
            <a:ext cx="3385819" cy="1200150"/>
          </a:xfrm>
          <a:prstGeom prst="roundRect">
            <a:avLst>
              <a:gd name="adj" fmla="val 145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2E75AE7-1F91-247D-13C4-AC872D1FC6C0}"/>
              </a:ext>
            </a:extLst>
          </p:cNvPr>
          <p:cNvSpPr/>
          <p:nvPr/>
        </p:nvSpPr>
        <p:spPr>
          <a:xfrm>
            <a:off x="7891918" y="3078209"/>
            <a:ext cx="3385819" cy="1200150"/>
          </a:xfrm>
          <a:prstGeom prst="roundRect">
            <a:avLst>
              <a:gd name="adj" fmla="val 145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6399F9A-C985-1E99-B9D4-9FD196BF63BF}"/>
              </a:ext>
            </a:extLst>
          </p:cNvPr>
          <p:cNvSpPr/>
          <p:nvPr/>
        </p:nvSpPr>
        <p:spPr>
          <a:xfrm>
            <a:off x="4398622" y="4379959"/>
            <a:ext cx="3385819" cy="1066800"/>
          </a:xfrm>
          <a:prstGeom prst="roundRect">
            <a:avLst>
              <a:gd name="adj" fmla="val 192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AA3BB-CBA0-4DE8-9F00-992EFFD67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346" y="743819"/>
            <a:ext cx="10364400" cy="1692000"/>
          </a:xfrm>
        </p:spPr>
        <p:txBody>
          <a:bodyPr>
            <a:normAutofit/>
          </a:bodyPr>
          <a:lstStyle/>
          <a:p>
            <a:r>
              <a:rPr lang="da-DK" dirty="0"/>
              <a:t>Problems </a:t>
            </a:r>
            <a:r>
              <a:rPr lang="da-DK" dirty="0" err="1"/>
              <a:t>solved</a:t>
            </a:r>
            <a:r>
              <a:rPr lang="da-DK" dirty="0"/>
              <a:t> by </a:t>
            </a:r>
            <a:r>
              <a:rPr lang="da-DK" dirty="0" err="1"/>
              <a:t>using</a:t>
            </a:r>
            <a:r>
              <a:rPr lang="da-DK" dirty="0"/>
              <a:t> Corax AI</a:t>
            </a:r>
            <a:br>
              <a:rPr lang="da-DK" dirty="0"/>
            </a:br>
            <a:r>
              <a:rPr lang="da-DK" sz="1800" i="1" dirty="0"/>
              <a:t>All </a:t>
            </a:r>
            <a:r>
              <a:rPr lang="da-DK" sz="1800" i="1" dirty="0" err="1"/>
              <a:t>challenges</a:t>
            </a:r>
            <a:r>
              <a:rPr lang="da-DK" sz="1800" i="1" dirty="0"/>
              <a:t> </a:t>
            </a:r>
            <a:r>
              <a:rPr lang="da-DK" sz="1800" i="1" dirty="0" err="1"/>
              <a:t>verified</a:t>
            </a:r>
            <a:r>
              <a:rPr lang="da-DK" sz="1800" i="1" dirty="0"/>
              <a:t> by </a:t>
            </a:r>
            <a:r>
              <a:rPr lang="da-DK" sz="1800" i="1" dirty="0" err="1"/>
              <a:t>customers</a:t>
            </a:r>
            <a:r>
              <a:rPr lang="da-DK" sz="1800" i="1" dirty="0"/>
              <a:t> </a:t>
            </a:r>
            <a:r>
              <a:rPr lang="da-DK" sz="1800" i="1" dirty="0" err="1"/>
              <a:t>that</a:t>
            </a:r>
            <a:r>
              <a:rPr lang="da-DK" sz="1800" i="1" dirty="0"/>
              <a:t> </a:t>
            </a:r>
            <a:r>
              <a:rPr lang="da-DK" sz="1800" i="1" dirty="0" err="1"/>
              <a:t>started</a:t>
            </a:r>
            <a:r>
              <a:rPr lang="da-DK" sz="1800" i="1" dirty="0"/>
              <a:t> AI </a:t>
            </a:r>
            <a:r>
              <a:rPr lang="da-DK" sz="1800" i="1" dirty="0" err="1"/>
              <a:t>implementation</a:t>
            </a:r>
            <a:endParaRPr lang="en-US" sz="1800" b="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A987F-7252-4143-9F5B-AA1FDC2A87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BENEFITS OF USING CORAX AI</a:t>
            </a:r>
          </a:p>
        </p:txBody>
      </p:sp>
      <p:pic>
        <p:nvPicPr>
          <p:cNvPr id="26" name="Image 1" descr=" ">
            <a:extLst>
              <a:ext uri="{FF2B5EF4-FFF2-40B4-BE49-F238E27FC236}">
                <a16:creationId xmlns:a16="http://schemas.microsoft.com/office/drawing/2014/main" id="{FAA23F38-0C1D-7E4B-18F3-847255C97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18895" y="3449684"/>
            <a:ext cx="457086" cy="457200"/>
          </a:xfrm>
          <a:prstGeom prst="rect">
            <a:avLst/>
          </a:prstGeom>
        </p:spPr>
      </p:pic>
      <p:sp>
        <p:nvSpPr>
          <p:cNvPr id="27" name="Text 0">
            <a:extLst>
              <a:ext uri="{FF2B5EF4-FFF2-40B4-BE49-F238E27FC236}">
                <a16:creationId xmlns:a16="http://schemas.microsoft.com/office/drawing/2014/main" id="{64F1D62C-8042-F892-5309-8551C6CB0018}"/>
              </a:ext>
            </a:extLst>
          </p:cNvPr>
          <p:cNvSpPr/>
          <p:nvPr/>
        </p:nvSpPr>
        <p:spPr>
          <a:xfrm>
            <a:off x="1929917" y="3348084"/>
            <a:ext cx="2116137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560"/>
              </a:lnSpc>
              <a:buNone/>
            </a:pPr>
            <a:r>
              <a:rPr lang="en-US" sz="1200" dirty="0">
                <a:solidFill>
                  <a:srgbClr val="2C3A42">
                    <a:alpha val="100000"/>
                  </a:srgbClr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AI in production. Take AI from Data science to production</a:t>
            </a:r>
            <a:endParaRPr lang="en-US" sz="1200" dirty="0"/>
          </a:p>
        </p:txBody>
      </p:sp>
      <p:pic>
        <p:nvPicPr>
          <p:cNvPr id="29" name="Image 3" descr=" ">
            <a:extLst>
              <a:ext uri="{FF2B5EF4-FFF2-40B4-BE49-F238E27FC236}">
                <a16:creationId xmlns:a16="http://schemas.microsoft.com/office/drawing/2014/main" id="{8215D026-8967-46C2-8A2C-0D362E6E30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06294" y="3449684"/>
            <a:ext cx="457086" cy="457200"/>
          </a:xfrm>
          <a:prstGeom prst="rect">
            <a:avLst/>
          </a:prstGeom>
        </p:spPr>
      </p:pic>
      <p:sp>
        <p:nvSpPr>
          <p:cNvPr id="30" name="Text 1">
            <a:extLst>
              <a:ext uri="{FF2B5EF4-FFF2-40B4-BE49-F238E27FC236}">
                <a16:creationId xmlns:a16="http://schemas.microsoft.com/office/drawing/2014/main" id="{8C624DCC-BA07-824D-6B3C-52596DAF544E}"/>
              </a:ext>
            </a:extLst>
          </p:cNvPr>
          <p:cNvSpPr/>
          <p:nvPr/>
        </p:nvSpPr>
        <p:spPr>
          <a:xfrm>
            <a:off x="5417316" y="3348084"/>
            <a:ext cx="2116138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560"/>
              </a:lnSpc>
              <a:buNone/>
            </a:pPr>
            <a:r>
              <a:rPr lang="en-US" sz="1200" dirty="0">
                <a:solidFill>
                  <a:srgbClr val="2C3A42">
                    <a:alpha val="100000"/>
                  </a:srgbClr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Scalable AI in organization, enterprise development </a:t>
            </a:r>
            <a:endParaRPr lang="en-US" sz="1200" dirty="0"/>
          </a:p>
        </p:txBody>
      </p:sp>
      <p:pic>
        <p:nvPicPr>
          <p:cNvPr id="32" name="Image 5" descr=" ">
            <a:extLst>
              <a:ext uri="{FF2B5EF4-FFF2-40B4-BE49-F238E27FC236}">
                <a16:creationId xmlns:a16="http://schemas.microsoft.com/office/drawing/2014/main" id="{0397BD04-DA8C-0669-62F8-3BBAFFBB8C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93680" y="3449684"/>
            <a:ext cx="457086" cy="457200"/>
          </a:xfrm>
          <a:prstGeom prst="rect">
            <a:avLst/>
          </a:prstGeom>
        </p:spPr>
      </p:pic>
      <p:sp>
        <p:nvSpPr>
          <p:cNvPr id="33" name="Text 2">
            <a:extLst>
              <a:ext uri="{FF2B5EF4-FFF2-40B4-BE49-F238E27FC236}">
                <a16:creationId xmlns:a16="http://schemas.microsoft.com/office/drawing/2014/main" id="{4452EBCF-8BCF-9FA3-823B-91050A1CF267}"/>
              </a:ext>
            </a:extLst>
          </p:cNvPr>
          <p:cNvSpPr/>
          <p:nvPr/>
        </p:nvSpPr>
        <p:spPr>
          <a:xfrm>
            <a:off x="8904702" y="3551284"/>
            <a:ext cx="1606459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560"/>
              </a:lnSpc>
              <a:buNone/>
            </a:pPr>
            <a:r>
              <a:rPr lang="en-US" sz="1200" dirty="0">
                <a:solidFill>
                  <a:srgbClr val="2C3A42">
                    <a:alpha val="100000"/>
                  </a:srgbClr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Security &amp; Compliance</a:t>
            </a:r>
            <a:endParaRPr lang="en-US" sz="1200" dirty="0"/>
          </a:p>
        </p:txBody>
      </p:sp>
      <p:pic>
        <p:nvPicPr>
          <p:cNvPr id="35" name="Image 7" descr=" ">
            <a:extLst>
              <a:ext uri="{FF2B5EF4-FFF2-40B4-BE49-F238E27FC236}">
                <a16:creationId xmlns:a16="http://schemas.microsoft.com/office/drawing/2014/main" id="{C32F4743-473A-DBB9-DD75-C7F20AF358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18895" y="4684759"/>
            <a:ext cx="457086" cy="457200"/>
          </a:xfrm>
          <a:prstGeom prst="rect">
            <a:avLst/>
          </a:prstGeom>
        </p:spPr>
      </p:pic>
      <p:sp>
        <p:nvSpPr>
          <p:cNvPr id="36" name="Text 3">
            <a:extLst>
              <a:ext uri="{FF2B5EF4-FFF2-40B4-BE49-F238E27FC236}">
                <a16:creationId xmlns:a16="http://schemas.microsoft.com/office/drawing/2014/main" id="{80A7913F-55EC-3A81-F380-E9E561CA9FC9}"/>
              </a:ext>
            </a:extLst>
          </p:cNvPr>
          <p:cNvSpPr/>
          <p:nvPr/>
        </p:nvSpPr>
        <p:spPr>
          <a:xfrm>
            <a:off x="1929917" y="4684759"/>
            <a:ext cx="211613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560"/>
              </a:lnSpc>
              <a:buNone/>
            </a:pPr>
            <a:r>
              <a:rPr lang="en-US" sz="1200" dirty="0">
                <a:solidFill>
                  <a:srgbClr val="2C3A42">
                    <a:alpha val="100000"/>
                  </a:srgbClr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Using local LLMs</a:t>
            </a:r>
            <a:br>
              <a:rPr lang="en-US" sz="1200" dirty="0">
                <a:solidFill>
                  <a:srgbClr val="2C3A42">
                    <a:alpha val="100000"/>
                  </a:srgbClr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</a:br>
            <a:r>
              <a:rPr lang="en-US" sz="1200" dirty="0">
                <a:solidFill>
                  <a:srgbClr val="2C3A42">
                    <a:alpha val="100000"/>
                  </a:srgbClr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or Cloud or both?</a:t>
            </a:r>
            <a:endParaRPr lang="en-US" sz="1200" dirty="0"/>
          </a:p>
        </p:txBody>
      </p:sp>
      <p:pic>
        <p:nvPicPr>
          <p:cNvPr id="38" name="Image 9" descr=" ">
            <a:extLst>
              <a:ext uri="{FF2B5EF4-FFF2-40B4-BE49-F238E27FC236}">
                <a16:creationId xmlns:a16="http://schemas.microsoft.com/office/drawing/2014/main" id="{9767A487-F7F1-2E36-A1E0-79652C123F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06294" y="4684759"/>
            <a:ext cx="457086" cy="457200"/>
          </a:xfrm>
          <a:prstGeom prst="rect">
            <a:avLst/>
          </a:prstGeom>
        </p:spPr>
      </p:pic>
      <p:sp>
        <p:nvSpPr>
          <p:cNvPr id="39" name="Text 4">
            <a:extLst>
              <a:ext uri="{FF2B5EF4-FFF2-40B4-BE49-F238E27FC236}">
                <a16:creationId xmlns:a16="http://schemas.microsoft.com/office/drawing/2014/main" id="{A7816D74-282D-DEBE-2888-59CEEAFDD70D}"/>
              </a:ext>
            </a:extLst>
          </p:cNvPr>
          <p:cNvSpPr/>
          <p:nvPr/>
        </p:nvSpPr>
        <p:spPr>
          <a:xfrm>
            <a:off x="5417316" y="4684759"/>
            <a:ext cx="211613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560"/>
              </a:lnSpc>
              <a:buNone/>
            </a:pPr>
            <a:r>
              <a:rPr lang="en-US" sz="1200" dirty="0">
                <a:solidFill>
                  <a:srgbClr val="2C3A42">
                    <a:alpha val="100000"/>
                  </a:srgbClr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Management</a:t>
            </a:r>
            <a:br>
              <a:rPr lang="en-US" sz="1200" dirty="0">
                <a:solidFill>
                  <a:srgbClr val="2C3A42">
                    <a:alpha val="100000"/>
                  </a:srgbClr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</a:br>
            <a:r>
              <a:rPr lang="en-US" sz="1200" dirty="0">
                <a:solidFill>
                  <a:srgbClr val="2C3A42">
                    <a:alpha val="100000"/>
                  </a:srgbClr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of cost</a:t>
            </a:r>
            <a:endParaRPr lang="en-US" sz="1200" dirty="0"/>
          </a:p>
        </p:txBody>
      </p:sp>
      <p:sp>
        <p:nvSpPr>
          <p:cNvPr id="19" name="Rounded Rectangle 10">
            <a:extLst>
              <a:ext uri="{FF2B5EF4-FFF2-40B4-BE49-F238E27FC236}">
                <a16:creationId xmlns:a16="http://schemas.microsoft.com/office/drawing/2014/main" id="{3CCFC1E4-2202-4DE4-B25C-BD26A2ABA5DE}"/>
              </a:ext>
            </a:extLst>
          </p:cNvPr>
          <p:cNvSpPr/>
          <p:nvPr/>
        </p:nvSpPr>
        <p:spPr>
          <a:xfrm>
            <a:off x="7886020" y="4379959"/>
            <a:ext cx="3385819" cy="1066800"/>
          </a:xfrm>
          <a:prstGeom prst="roundRect">
            <a:avLst>
              <a:gd name="adj" fmla="val 192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4">
            <a:extLst>
              <a:ext uri="{FF2B5EF4-FFF2-40B4-BE49-F238E27FC236}">
                <a16:creationId xmlns:a16="http://schemas.microsoft.com/office/drawing/2014/main" id="{126C7AA5-C0FE-4378-83C3-01A8D7349A6F}"/>
              </a:ext>
            </a:extLst>
          </p:cNvPr>
          <p:cNvSpPr/>
          <p:nvPr/>
        </p:nvSpPr>
        <p:spPr>
          <a:xfrm>
            <a:off x="8904702" y="4684759"/>
            <a:ext cx="211613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560"/>
              </a:lnSpc>
              <a:buNone/>
            </a:pPr>
            <a:r>
              <a:rPr lang="en-US" sz="1200" dirty="0">
                <a:solidFill>
                  <a:srgbClr val="2C3A42">
                    <a:alpha val="100000"/>
                  </a:srgbClr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Keeping up with AI development</a:t>
            </a:r>
            <a:endParaRPr lang="en-US" sz="1200" dirty="0"/>
          </a:p>
        </p:txBody>
      </p:sp>
      <p:pic>
        <p:nvPicPr>
          <p:cNvPr id="22" name="Image 7" descr=" ">
            <a:extLst>
              <a:ext uri="{FF2B5EF4-FFF2-40B4-BE49-F238E27FC236}">
                <a16:creationId xmlns:a16="http://schemas.microsoft.com/office/drawing/2014/main" id="{B2F0B5DD-898F-4962-A7D0-4D12DB3D88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93680" y="4684759"/>
            <a:ext cx="45708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46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088E3-D1CB-6962-62D0-19450F625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0B57A0B-9C83-BE51-0B93-8FD5D73C1852}"/>
              </a:ext>
            </a:extLst>
          </p:cNvPr>
          <p:cNvSpPr/>
          <p:nvPr/>
        </p:nvSpPr>
        <p:spPr>
          <a:xfrm>
            <a:off x="8842390" y="2461390"/>
            <a:ext cx="2514600" cy="3794143"/>
          </a:xfrm>
          <a:prstGeom prst="roundRect">
            <a:avLst>
              <a:gd name="adj" fmla="val 800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201C783-2ED7-AAC4-42AE-A4DCE2281B9E}"/>
              </a:ext>
            </a:extLst>
          </p:cNvPr>
          <p:cNvSpPr/>
          <p:nvPr/>
        </p:nvSpPr>
        <p:spPr>
          <a:xfrm>
            <a:off x="6232138" y="2461391"/>
            <a:ext cx="2514600" cy="3794143"/>
          </a:xfrm>
          <a:prstGeom prst="roundRect">
            <a:avLst>
              <a:gd name="adj" fmla="val 800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944F2AC-1E7A-0149-767C-177E900BE8FC}"/>
              </a:ext>
            </a:extLst>
          </p:cNvPr>
          <p:cNvSpPr/>
          <p:nvPr/>
        </p:nvSpPr>
        <p:spPr>
          <a:xfrm>
            <a:off x="3573037" y="2475565"/>
            <a:ext cx="2514600" cy="3794143"/>
          </a:xfrm>
          <a:prstGeom prst="roundRect">
            <a:avLst>
              <a:gd name="adj" fmla="val 800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2FD29F1-1B1D-BBD3-0085-27926D717758}"/>
              </a:ext>
            </a:extLst>
          </p:cNvPr>
          <p:cNvSpPr/>
          <p:nvPr/>
        </p:nvSpPr>
        <p:spPr>
          <a:xfrm>
            <a:off x="913936" y="2475565"/>
            <a:ext cx="2514600" cy="3794143"/>
          </a:xfrm>
          <a:prstGeom prst="roundRect">
            <a:avLst>
              <a:gd name="adj" fmla="val 800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43426738-FCB8-B2FD-86E3-50BC4FF91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3020" y="2527412"/>
            <a:ext cx="406401" cy="406401"/>
          </a:xfrm>
          <a:prstGeom prst="rect">
            <a:avLst/>
          </a:prstGeom>
        </p:spPr>
      </p:pic>
      <p:sp>
        <p:nvSpPr>
          <p:cNvPr id="42" name="Value by  design">
            <a:extLst>
              <a:ext uri="{FF2B5EF4-FFF2-40B4-BE49-F238E27FC236}">
                <a16:creationId xmlns:a16="http://schemas.microsoft.com/office/drawing/2014/main" id="{8FDA45AF-7254-9344-4BFB-938584942B8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3936" y="379129"/>
            <a:ext cx="9688402" cy="193600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a-DK" sz="4000" dirty="0"/>
              <a:t>Corax AI Users</a:t>
            </a:r>
            <a:endParaRPr sz="4000" dirty="0"/>
          </a:p>
        </p:txBody>
      </p:sp>
      <p:sp>
        <p:nvSpPr>
          <p:cNvPr id="44" name="Good product design is empowering">
            <a:extLst>
              <a:ext uri="{FF2B5EF4-FFF2-40B4-BE49-F238E27FC236}">
                <a16:creationId xmlns:a16="http://schemas.microsoft.com/office/drawing/2014/main" id="{10BCAEAE-9E0F-E5CA-FE3F-18A7756A8183}"/>
              </a:ext>
            </a:extLst>
          </p:cNvPr>
          <p:cNvSpPr txBox="1">
            <a:spLocks noGrp="1"/>
          </p:cNvSpPr>
          <p:nvPr>
            <p:ph type="body" idx="24"/>
          </p:nvPr>
        </p:nvSpPr>
        <p:spPr>
          <a:xfrm>
            <a:off x="1082731" y="3145297"/>
            <a:ext cx="2203450" cy="5243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a-DK" b="1" dirty="0">
                <a:solidFill>
                  <a:srgbClr val="FF6600"/>
                </a:solidFill>
                <a:latin typeface="Poppins SemiBold" pitchFamily="2" charset="77"/>
                <a:cs typeface="Poppins SemiBold" pitchFamily="2" charset="77"/>
              </a:rPr>
              <a:t>Domain </a:t>
            </a:r>
            <a:r>
              <a:rPr lang="da-DK" b="1" dirty="0" err="1">
                <a:solidFill>
                  <a:srgbClr val="FF6600"/>
                </a:solidFill>
                <a:latin typeface="Poppins SemiBold" pitchFamily="2" charset="77"/>
                <a:cs typeface="Poppins SemiBold" pitchFamily="2" charset="77"/>
              </a:rPr>
              <a:t>expert</a:t>
            </a:r>
            <a:endParaRPr b="1" dirty="0">
              <a:solidFill>
                <a:srgbClr val="FF6600"/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45" name="We believe that successful digital products have a profound focus on solving real problems for real people">
            <a:extLst>
              <a:ext uri="{FF2B5EF4-FFF2-40B4-BE49-F238E27FC236}">
                <a16:creationId xmlns:a16="http://schemas.microsoft.com/office/drawing/2014/main" id="{F0F3A3A5-AF55-7521-2C87-354C124E75D5}"/>
              </a:ext>
            </a:extLst>
          </p:cNvPr>
          <p:cNvSpPr txBox="1">
            <a:spLocks noGrp="1"/>
          </p:cNvSpPr>
          <p:nvPr>
            <p:ph type="subTitle" sz="quarter" idx="1"/>
          </p:nvPr>
        </p:nvSpPr>
        <p:spPr>
          <a:xfrm>
            <a:off x="1082731" y="3735723"/>
            <a:ext cx="2203450" cy="21566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Tailored AI solutions that address business needs without technical complexity</a:t>
            </a:r>
          </a:p>
          <a:p>
            <a:pPr marL="0" indent="0">
              <a:buNone/>
            </a:pPr>
            <a:r>
              <a:rPr lang="en-US" sz="1200" dirty="0"/>
              <a:t>Structured output &amp; integration for seamless data handling</a:t>
            </a:r>
          </a:p>
          <a:p>
            <a:pPr marL="0" indent="0">
              <a:buNone/>
            </a:pPr>
            <a:r>
              <a:rPr lang="en-US" sz="1200" dirty="0"/>
              <a:t>Insights &amp; optimization of AI performance for better decision-making</a:t>
            </a:r>
          </a:p>
        </p:txBody>
      </p:sp>
      <p:sp>
        <p:nvSpPr>
          <p:cNvPr id="47" name="Good product design is cross-disciplinary">
            <a:extLst>
              <a:ext uri="{FF2B5EF4-FFF2-40B4-BE49-F238E27FC236}">
                <a16:creationId xmlns:a16="http://schemas.microsoft.com/office/drawing/2014/main" id="{9E7AA0A7-F077-F38D-7C62-4A2CBE473B5B}"/>
              </a:ext>
            </a:extLst>
          </p:cNvPr>
          <p:cNvSpPr txBox="1">
            <a:spLocks noGrp="1"/>
          </p:cNvSpPr>
          <p:nvPr>
            <p:ph type="body" idx="25"/>
          </p:nvPr>
        </p:nvSpPr>
        <p:spPr>
          <a:xfrm>
            <a:off x="3763624" y="3145297"/>
            <a:ext cx="2203451" cy="5243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a-DK" b="1" dirty="0">
                <a:solidFill>
                  <a:srgbClr val="FF6600"/>
                </a:solidFill>
                <a:latin typeface="Poppins SemiBold" pitchFamily="2" charset="77"/>
                <a:cs typeface="Poppins SemiBold" pitchFamily="2" charset="77"/>
              </a:rPr>
              <a:t>CTO &amp; CISO</a:t>
            </a:r>
            <a:endParaRPr b="1" dirty="0">
              <a:solidFill>
                <a:srgbClr val="FF6600"/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48" name="We believe that successful digital products are the result of an intentional cross-disciplinary process">
            <a:extLst>
              <a:ext uri="{FF2B5EF4-FFF2-40B4-BE49-F238E27FC236}">
                <a16:creationId xmlns:a16="http://schemas.microsoft.com/office/drawing/2014/main" id="{5D28A9BF-FE8D-38C8-F3FF-C9DDDB3BE272}"/>
              </a:ext>
            </a:extLst>
          </p:cNvPr>
          <p:cNvSpPr txBox="1">
            <a:spLocks noGrp="1"/>
          </p:cNvSpPr>
          <p:nvPr>
            <p:ph type="body" idx="22"/>
          </p:nvPr>
        </p:nvSpPr>
        <p:spPr>
          <a:xfrm>
            <a:off x="3763624" y="3735723"/>
            <a:ext cx="2203451" cy="267587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Flexible AI that can be adapted to different workflows</a:t>
            </a:r>
          </a:p>
          <a:p>
            <a:pPr marL="0" indent="0">
              <a:buNone/>
            </a:pPr>
            <a:r>
              <a:rPr lang="en-US" sz="1200" dirty="0"/>
              <a:t>Seamless integration with existing systems</a:t>
            </a:r>
          </a:p>
          <a:p>
            <a:pPr marL="0" indent="0">
              <a:buNone/>
            </a:pPr>
            <a:r>
              <a:rPr lang="en-US" sz="1200" dirty="0"/>
              <a:t>Easy maintenance and scalability</a:t>
            </a:r>
          </a:p>
          <a:p>
            <a:pPr marL="0" indent="0">
              <a:buNone/>
            </a:pPr>
            <a:r>
              <a:rPr lang="en-US" sz="1200" dirty="0"/>
              <a:t>Ensures compliance with security and regulatory standards (EU – AI Act)</a:t>
            </a:r>
            <a:endParaRPr lang="da-DK" sz="1200" dirty="0"/>
          </a:p>
        </p:txBody>
      </p:sp>
      <p:sp>
        <p:nvSpPr>
          <p:cNvPr id="50" name="Good product design is iterative">
            <a:extLst>
              <a:ext uri="{FF2B5EF4-FFF2-40B4-BE49-F238E27FC236}">
                <a16:creationId xmlns:a16="http://schemas.microsoft.com/office/drawing/2014/main" id="{D463B684-70A8-C76A-7721-9A1902973E20}"/>
              </a:ext>
            </a:extLst>
          </p:cNvPr>
          <p:cNvSpPr txBox="1">
            <a:spLocks noGrp="1"/>
          </p:cNvSpPr>
          <p:nvPr>
            <p:ph type="body" idx="26"/>
          </p:nvPr>
        </p:nvSpPr>
        <p:spPr>
          <a:xfrm>
            <a:off x="6437284" y="3145297"/>
            <a:ext cx="2203451" cy="5243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a-DK" b="1" dirty="0">
                <a:solidFill>
                  <a:srgbClr val="FF6600"/>
                </a:solidFill>
                <a:latin typeface="Poppins SemiBold" pitchFamily="2" charset="77"/>
                <a:cs typeface="Poppins SemiBold" pitchFamily="2" charset="77"/>
              </a:rPr>
              <a:t>AI-specialist</a:t>
            </a:r>
            <a:endParaRPr b="1" dirty="0">
              <a:solidFill>
                <a:srgbClr val="FF6600"/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51" name="We believe that successful digital products are created by agile-minded teams, focusing on outcomes over outputs">
            <a:extLst>
              <a:ext uri="{FF2B5EF4-FFF2-40B4-BE49-F238E27FC236}">
                <a16:creationId xmlns:a16="http://schemas.microsoft.com/office/drawing/2014/main" id="{97472CA9-6A49-29B4-06C4-28F3E7244FEF}"/>
              </a:ext>
            </a:extLst>
          </p:cNvPr>
          <p:cNvSpPr txBox="1">
            <a:spLocks noGrp="1"/>
          </p:cNvSpPr>
          <p:nvPr>
            <p:ph type="body" idx="23"/>
          </p:nvPr>
        </p:nvSpPr>
        <p:spPr>
          <a:xfrm>
            <a:off x="6437284" y="3735722"/>
            <a:ext cx="2203451" cy="239739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Flexible AI for empowered workflows</a:t>
            </a:r>
          </a:p>
          <a:p>
            <a:pPr marL="0" indent="0">
              <a:buNone/>
            </a:pPr>
            <a:r>
              <a:rPr lang="en-US" sz="1200" dirty="0"/>
              <a:t>Fast and flexible AI development with Corax tools</a:t>
            </a:r>
          </a:p>
          <a:p>
            <a:pPr marL="0" indent="0">
              <a:buNone/>
            </a:pPr>
            <a:r>
              <a:rPr lang="en-US" sz="1200" dirty="0"/>
              <a:t>Performance evaluation to prevent AI errors</a:t>
            </a:r>
          </a:p>
          <a:p>
            <a:pPr marL="0" indent="0">
              <a:buNone/>
            </a:pPr>
            <a:r>
              <a:rPr lang="en-US" sz="1200" dirty="0"/>
              <a:t>Easily switch and evaluate new LLMs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sz="1200" dirty="0"/>
          </a:p>
        </p:txBody>
      </p:sp>
      <p:sp>
        <p:nvSpPr>
          <p:cNvPr id="53" name="Good product design is good business">
            <a:extLst>
              <a:ext uri="{FF2B5EF4-FFF2-40B4-BE49-F238E27FC236}">
                <a16:creationId xmlns:a16="http://schemas.microsoft.com/office/drawing/2014/main" id="{2AB76B4B-3B99-8CFA-0BD3-1CE372825C5A}"/>
              </a:ext>
            </a:extLst>
          </p:cNvPr>
          <p:cNvSpPr txBox="1">
            <a:spLocks noGrp="1"/>
          </p:cNvSpPr>
          <p:nvPr>
            <p:ph type="body" idx="28"/>
          </p:nvPr>
        </p:nvSpPr>
        <p:spPr>
          <a:xfrm>
            <a:off x="9053021" y="3145297"/>
            <a:ext cx="2674321" cy="5243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a-DK" b="1" dirty="0">
                <a:solidFill>
                  <a:srgbClr val="FF6600"/>
                </a:solidFill>
                <a:latin typeface="Poppins SemiBold" pitchFamily="2" charset="77"/>
                <a:cs typeface="Poppins SemiBold" pitchFamily="2" charset="77"/>
              </a:rPr>
              <a:t>Software/AI developer</a:t>
            </a:r>
            <a:endParaRPr b="1" dirty="0">
              <a:solidFill>
                <a:srgbClr val="FF6600"/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54" name="We believe that successful digital products create business value both short-term and long-term">
            <a:extLst>
              <a:ext uri="{FF2B5EF4-FFF2-40B4-BE49-F238E27FC236}">
                <a16:creationId xmlns:a16="http://schemas.microsoft.com/office/drawing/2014/main" id="{69D369D9-8768-D8F1-B34F-50DA8A6A2746}"/>
              </a:ext>
            </a:extLst>
          </p:cNvPr>
          <p:cNvSpPr txBox="1">
            <a:spLocks noGrp="1"/>
          </p:cNvSpPr>
          <p:nvPr>
            <p:ph type="body" idx="27"/>
          </p:nvPr>
        </p:nvSpPr>
        <p:spPr>
          <a:xfrm>
            <a:off x="9053021" y="3735723"/>
            <a:ext cx="2203451" cy="195865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Easy integration with systems and APIs</a:t>
            </a:r>
          </a:p>
          <a:p>
            <a:pPr marL="0" indent="0">
              <a:buNone/>
            </a:pPr>
            <a:r>
              <a:rPr lang="en-US" sz="1200" dirty="0"/>
              <a:t>Automates structured data output</a:t>
            </a:r>
          </a:p>
          <a:p>
            <a:pPr marL="0" indent="0">
              <a:buNone/>
            </a:pPr>
            <a:r>
              <a:rPr lang="en-US" sz="1200" dirty="0"/>
              <a:t>Flexible output formats tailored to needs</a:t>
            </a:r>
          </a:p>
          <a:p>
            <a:pPr marL="0" indent="0">
              <a:buNone/>
            </a:pPr>
            <a:r>
              <a:rPr lang="en-US" sz="1200" dirty="0"/>
              <a:t> </a:t>
            </a:r>
            <a:endParaRPr sz="1200" dirty="0"/>
          </a:p>
        </p:txBody>
      </p:sp>
      <p:pic>
        <p:nvPicPr>
          <p:cNvPr id="2" name="Picture 100">
            <a:extLst>
              <a:ext uri="{FF2B5EF4-FFF2-40B4-BE49-F238E27FC236}">
                <a16:creationId xmlns:a16="http://schemas.microsoft.com/office/drawing/2014/main" id="{597323DF-21E1-A51E-E689-D723A1A5D5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35" y="2623458"/>
            <a:ext cx="298159" cy="306678"/>
          </a:xfrm>
          <a:prstGeom prst="rect">
            <a:avLst/>
          </a:prstGeom>
        </p:spPr>
      </p:pic>
      <p:sp>
        <p:nvSpPr>
          <p:cNvPr id="3" name="We believe that successful digital products have a profound focus on solving real problems for real people">
            <a:extLst>
              <a:ext uri="{FF2B5EF4-FFF2-40B4-BE49-F238E27FC236}">
                <a16:creationId xmlns:a16="http://schemas.microsoft.com/office/drawing/2014/main" id="{A96B408D-989A-7E00-1E40-EB59E390168B}"/>
              </a:ext>
            </a:extLst>
          </p:cNvPr>
          <p:cNvSpPr txBox="1">
            <a:spLocks/>
          </p:cNvSpPr>
          <p:nvPr/>
        </p:nvSpPr>
        <p:spPr>
          <a:xfrm>
            <a:off x="901236" y="1919548"/>
            <a:ext cx="2203450" cy="4486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93689" indent="-493689" algn="l" defTabSz="914355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—"/>
              <a:tabLst/>
              <a:defRPr sz="8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898480" indent="-441303" algn="l" defTabSz="914355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—"/>
              <a:tabLst/>
              <a:defRPr sz="8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92161" indent="-377806" algn="l" defTabSz="914355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—"/>
              <a:tabLst/>
              <a:defRPr sz="8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741401" indent="-369870" algn="l" defTabSz="914355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—"/>
              <a:tabLst/>
              <a:defRPr sz="8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179529" indent="-350821" algn="l" defTabSz="914355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—"/>
              <a:tabLst/>
              <a:defRPr sz="8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Understands user needs and prioritizes tasks</a:t>
            </a:r>
          </a:p>
        </p:txBody>
      </p:sp>
      <p:sp>
        <p:nvSpPr>
          <p:cNvPr id="4" name="We believe that successful digital products have a profound focus on solving real problems for real people">
            <a:extLst>
              <a:ext uri="{FF2B5EF4-FFF2-40B4-BE49-F238E27FC236}">
                <a16:creationId xmlns:a16="http://schemas.microsoft.com/office/drawing/2014/main" id="{D8B2817F-78EA-BA2E-D877-2C27A1CA6985}"/>
              </a:ext>
            </a:extLst>
          </p:cNvPr>
          <p:cNvSpPr txBox="1">
            <a:spLocks/>
          </p:cNvSpPr>
          <p:nvPr/>
        </p:nvSpPr>
        <p:spPr>
          <a:xfrm>
            <a:off x="3570302" y="1932509"/>
            <a:ext cx="2263824" cy="4486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93689" indent="-493689" algn="l" defTabSz="914355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—"/>
              <a:tabLst/>
              <a:defRPr sz="8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898480" indent="-441303" algn="l" defTabSz="914355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—"/>
              <a:tabLst/>
              <a:defRPr sz="8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92161" indent="-377806" algn="l" defTabSz="914355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—"/>
              <a:tabLst/>
              <a:defRPr sz="8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741401" indent="-369870" algn="l" defTabSz="914355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—"/>
              <a:tabLst/>
              <a:defRPr sz="8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179529" indent="-350821" algn="l" defTabSz="914355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—"/>
              <a:tabLst/>
              <a:defRPr sz="8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Responsible for AI strategy, security and implementation</a:t>
            </a:r>
          </a:p>
        </p:txBody>
      </p:sp>
      <p:sp>
        <p:nvSpPr>
          <p:cNvPr id="5" name="We believe that successful digital products have a profound focus on solving real problems for real people">
            <a:extLst>
              <a:ext uri="{FF2B5EF4-FFF2-40B4-BE49-F238E27FC236}">
                <a16:creationId xmlns:a16="http://schemas.microsoft.com/office/drawing/2014/main" id="{183E6A36-AB52-47FB-BD86-08218FAC8718}"/>
              </a:ext>
            </a:extLst>
          </p:cNvPr>
          <p:cNvSpPr txBox="1">
            <a:spLocks/>
          </p:cNvSpPr>
          <p:nvPr/>
        </p:nvSpPr>
        <p:spPr>
          <a:xfrm>
            <a:off x="6228877" y="1919548"/>
            <a:ext cx="2203450" cy="4486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93689" indent="-493689" algn="l" defTabSz="914355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—"/>
              <a:tabLst/>
              <a:defRPr sz="8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898480" indent="-441303" algn="l" defTabSz="914355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—"/>
              <a:tabLst/>
              <a:defRPr sz="8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92161" indent="-377806" algn="l" defTabSz="914355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—"/>
              <a:tabLst/>
              <a:defRPr sz="8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741401" indent="-369870" algn="l" defTabSz="914355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—"/>
              <a:tabLst/>
              <a:defRPr sz="8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179529" indent="-350821" algn="l" defTabSz="914355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—"/>
              <a:tabLst/>
              <a:defRPr sz="8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Tech-savvy, experiments with AI solutions</a:t>
            </a:r>
          </a:p>
        </p:txBody>
      </p:sp>
      <p:sp>
        <p:nvSpPr>
          <p:cNvPr id="7" name="We believe that successful digital products have a profound focus on solving real problems for real people">
            <a:extLst>
              <a:ext uri="{FF2B5EF4-FFF2-40B4-BE49-F238E27FC236}">
                <a16:creationId xmlns:a16="http://schemas.microsoft.com/office/drawing/2014/main" id="{D305D297-6749-57A4-5F9D-11C3A50CD58E}"/>
              </a:ext>
            </a:extLst>
          </p:cNvPr>
          <p:cNvSpPr txBox="1">
            <a:spLocks/>
          </p:cNvSpPr>
          <p:nvPr/>
        </p:nvSpPr>
        <p:spPr>
          <a:xfrm>
            <a:off x="8842390" y="1919548"/>
            <a:ext cx="2203450" cy="4486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93689" indent="-493689" algn="l" defTabSz="914355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—"/>
              <a:tabLst/>
              <a:defRPr sz="8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898480" indent="-441303" algn="l" defTabSz="914355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—"/>
              <a:tabLst/>
              <a:defRPr sz="8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92161" indent="-377806" algn="l" defTabSz="914355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—"/>
              <a:tabLst/>
              <a:defRPr sz="8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741401" indent="-369870" algn="l" defTabSz="914355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—"/>
              <a:tabLst/>
              <a:defRPr sz="8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179529" indent="-350821" algn="l" defTabSz="914355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—"/>
              <a:tabLst/>
              <a:defRPr sz="8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Builds and integrates AI into systems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62A051B-C56A-642D-6FE9-BA41B4EFFA1E}"/>
              </a:ext>
            </a:extLst>
          </p:cNvPr>
          <p:cNvSpPr txBox="1">
            <a:spLocks/>
          </p:cNvSpPr>
          <p:nvPr/>
        </p:nvSpPr>
        <p:spPr>
          <a:xfrm>
            <a:off x="507600" y="446400"/>
            <a:ext cx="5637600" cy="216000"/>
          </a:xfrm>
          <a:prstGeom prst="rect">
            <a:avLst/>
          </a:prstGeom>
        </p:spPr>
        <p:txBody>
          <a:bodyPr/>
          <a:lstStyle>
            <a:lvl1pPr marL="493689" indent="-493689" algn="l" defTabSz="914355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System Font Regular"/>
              <a:buChar char="—"/>
              <a:tabLst/>
              <a:defRPr sz="16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898480" indent="-441303" algn="l" defTabSz="914355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—"/>
              <a:tabLst/>
              <a:defRPr sz="16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92161" indent="-377806" algn="l" defTabSz="914355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—"/>
              <a:tabLst/>
              <a:defRPr sz="16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741401" indent="-369870" algn="l" defTabSz="914355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—"/>
              <a:tabLst/>
              <a:defRPr sz="16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179529" indent="-350821" algn="l" defTabSz="914355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—"/>
              <a:tabLst/>
              <a:defRPr sz="16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00" b="1" dirty="0">
                <a:solidFill>
                  <a:srgbClr val="FF6600">
                    <a:alpha val="80000"/>
                  </a:srgb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CORAX AI</a:t>
            </a:r>
          </a:p>
        </p:txBody>
      </p:sp>
      <p:pic>
        <p:nvPicPr>
          <p:cNvPr id="11" name="Picture 135">
            <a:extLst>
              <a:ext uri="{FF2B5EF4-FFF2-40B4-BE49-F238E27FC236}">
                <a16:creationId xmlns:a16="http://schemas.microsoft.com/office/drawing/2014/main" id="{D8209D9F-DBC1-8634-5FF9-A376023B6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31" y="2612514"/>
            <a:ext cx="329393" cy="358036"/>
          </a:xfrm>
          <a:prstGeom prst="rect">
            <a:avLst/>
          </a:prstGeom>
        </p:spPr>
      </p:pic>
      <p:pic>
        <p:nvPicPr>
          <p:cNvPr id="17" name="Google Shape;253;p36">
            <a:extLst>
              <a:ext uri="{FF2B5EF4-FFF2-40B4-BE49-F238E27FC236}">
                <a16:creationId xmlns:a16="http://schemas.microsoft.com/office/drawing/2014/main" id="{17B769B0-F623-3806-3D9C-3607B89A61D1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63354" y="2641596"/>
            <a:ext cx="441752" cy="280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452042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70B11-0A9F-27A4-3460-8F1F91478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3CCA5-D65A-BE7C-9B1F-9143C73FB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Features in Corax AI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C7A30-A570-B64A-BABB-37510070C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300" y="1846799"/>
            <a:ext cx="4928400" cy="484513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b="1" spc="150" dirty="0">
                <a:solidFill>
                  <a:schemeClr val="accent1">
                    <a:alpha val="80000"/>
                  </a:schemeClr>
                </a:solidFill>
                <a:latin typeface="Poppins SemiBold" pitchFamily="2" charset="77"/>
                <a:cs typeface="Poppins SemiBold" pitchFamily="2" charset="77"/>
              </a:rPr>
              <a:t>BUILD YOUR AI capabilities</a:t>
            </a:r>
          </a:p>
          <a:p>
            <a:pPr marL="0" indent="0">
              <a:buNone/>
            </a:pPr>
            <a:r>
              <a:rPr lang="en-GB" sz="1900" b="1" dirty="0">
                <a:solidFill>
                  <a:srgbClr val="2C3A41"/>
                </a:solidFill>
                <a:latin typeface="Poppins SemiBold" pitchFamily="2" charset="77"/>
                <a:cs typeface="Poppins SemiBold" pitchFamily="2" charset="77"/>
              </a:rPr>
              <a:t>Build your AI capabilities</a:t>
            </a:r>
            <a:endParaRPr lang="en-GB" sz="1900" dirty="0"/>
          </a:p>
          <a:p>
            <a:pPr marL="0" indent="0">
              <a:buNone/>
            </a:pPr>
            <a:r>
              <a:rPr lang="en-US" sz="1900" dirty="0"/>
              <a:t>Create, configure and maintain AI capabilities for specific purposes.  </a:t>
            </a:r>
            <a:br>
              <a:rPr lang="en-US" sz="1900" dirty="0"/>
            </a:br>
            <a:endParaRPr lang="en-US" sz="1900" dirty="0"/>
          </a:p>
          <a:p>
            <a:pPr marL="0" indent="0">
              <a:buNone/>
            </a:pPr>
            <a:r>
              <a:rPr lang="en-GB" sz="1900" b="1" dirty="0">
                <a:solidFill>
                  <a:srgbClr val="2C3A41"/>
                </a:solidFill>
                <a:latin typeface="Poppins SemiBold" pitchFamily="2" charset="77"/>
                <a:cs typeface="Poppins SemiBold" pitchFamily="2" charset="77"/>
              </a:rPr>
              <a:t>Build a custom knowledge library</a:t>
            </a:r>
          </a:p>
          <a:p>
            <a:pPr marL="0" indent="0">
              <a:buNone/>
            </a:pPr>
            <a:r>
              <a:rPr lang="en-US" sz="1900" dirty="0"/>
              <a:t>Create knowledge collections with company guidelines, documentation, and other essential information for AI-assisted tasks.</a:t>
            </a:r>
          </a:p>
          <a:p>
            <a:pPr marL="0" indent="0">
              <a:buNone/>
            </a:pPr>
            <a:r>
              <a:rPr lang="en-GB" sz="1900" b="1" dirty="0">
                <a:solidFill>
                  <a:srgbClr val="2C3A41"/>
                </a:solidFill>
                <a:latin typeface="Poppins SemiBold" pitchFamily="2" charset="77"/>
                <a:cs typeface="Poppins SemiBold" pitchFamily="2" charset="77"/>
              </a:rPr>
              <a:t>Multimodal</a:t>
            </a:r>
          </a:p>
          <a:p>
            <a:pPr marL="0" indent="0">
              <a:buNone/>
            </a:pPr>
            <a:r>
              <a:rPr lang="en-US" sz="1900" dirty="0"/>
              <a:t>Supports various file formats, including images, PDFs, and structured data outputs. More formats, such as audio, are already planned.</a:t>
            </a:r>
          </a:p>
          <a:p>
            <a:pPr marL="0" indent="0">
              <a:buNone/>
            </a:pPr>
            <a:r>
              <a:rPr lang="en-GB" sz="1900" b="1" dirty="0">
                <a:solidFill>
                  <a:srgbClr val="2C3A41"/>
                </a:solidFill>
                <a:latin typeface="Poppins SemiBold" pitchFamily="2" charset="77"/>
                <a:cs typeface="Poppins SemiBold" pitchFamily="2" charset="77"/>
              </a:rPr>
              <a:t>Evaluate your AI</a:t>
            </a:r>
          </a:p>
          <a:p>
            <a:pPr marL="0" indent="0">
              <a:buNone/>
            </a:pPr>
            <a:r>
              <a:rPr lang="en-US" sz="1900" dirty="0"/>
              <a:t>Provides tools to assess and refine AI performance to prevent errors and improve accuracy.</a:t>
            </a:r>
          </a:p>
          <a:p>
            <a:pPr marL="0" indent="0">
              <a:buNone/>
            </a:pPr>
            <a:r>
              <a:rPr lang="en-GB" sz="1900" b="1" dirty="0">
                <a:solidFill>
                  <a:srgbClr val="2C3A41"/>
                </a:solidFill>
                <a:latin typeface="Poppins SemiBold" pitchFamily="2" charset="77"/>
                <a:cs typeface="Poppins SemiBold" pitchFamily="2" charset="77"/>
              </a:rPr>
              <a:t>Gain insights into which capabilities are most utilized</a:t>
            </a:r>
          </a:p>
          <a:p>
            <a:pPr marL="0" indent="0">
              <a:buNone/>
            </a:pPr>
            <a:r>
              <a:rPr lang="en-US" sz="1900" dirty="0"/>
              <a:t>Provides insights into each capability’s input and output through </a:t>
            </a:r>
            <a:r>
              <a:rPr lang="en-US" sz="1900" dirty="0" err="1"/>
              <a:t>Langfuse</a:t>
            </a:r>
            <a:r>
              <a:rPr lang="en-US" sz="1900" dirty="0"/>
              <a:t>.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2CD15B6-E8F9-A7A9-E3BA-6EB43C644BCD}"/>
              </a:ext>
            </a:extLst>
          </p:cNvPr>
          <p:cNvSpPr txBox="1">
            <a:spLocks/>
          </p:cNvSpPr>
          <p:nvPr/>
        </p:nvSpPr>
        <p:spPr>
          <a:xfrm>
            <a:off x="6794302" y="1846800"/>
            <a:ext cx="4928400" cy="4734420"/>
          </a:xfrm>
          <a:prstGeom prst="rect">
            <a:avLst/>
          </a:prstGeom>
        </p:spPr>
        <p:txBody>
          <a:bodyPr vert="horz" lIns="0" tIns="0" rIns="0" bIns="0" rtlCol="0">
            <a:normAutofit fontScale="62500" lnSpcReduction="20000"/>
          </a:bodyPr>
          <a:lstStyle>
            <a:lvl1pPr marL="493689" indent="-493689" algn="l" defTabSz="914355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System Font Regular"/>
              <a:buChar char="—"/>
              <a:tabLst/>
              <a:defRPr sz="16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898480" indent="-441303" algn="l" defTabSz="914355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—"/>
              <a:tabLst/>
              <a:defRPr sz="16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92161" indent="-377806" algn="l" defTabSz="914355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—"/>
              <a:tabLst/>
              <a:defRPr sz="16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741401" indent="-369870" algn="l" defTabSz="914355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—"/>
              <a:tabLst/>
              <a:defRPr sz="16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179529" indent="-350821" algn="l" defTabSz="914355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—"/>
              <a:tabLst/>
              <a:defRPr sz="16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stem Font Regular"/>
              <a:buNone/>
            </a:pPr>
            <a:r>
              <a:rPr lang="en-GB" sz="1300" b="1" spc="150" dirty="0">
                <a:solidFill>
                  <a:schemeClr val="accent1">
                    <a:alpha val="80000"/>
                  </a:schemeClr>
                </a:solidFill>
                <a:latin typeface="Poppins SemiBold" pitchFamily="2" charset="77"/>
                <a:cs typeface="Poppins SemiBold" pitchFamily="2" charset="77"/>
              </a:rPr>
              <a:t>INTEGRATION &amp; SECURITY</a:t>
            </a:r>
          </a:p>
          <a:p>
            <a:pPr marL="0" indent="0">
              <a:buFont typeface="System Font Regular"/>
              <a:buNone/>
            </a:pPr>
            <a:r>
              <a:rPr lang="en-GB" b="1" dirty="0">
                <a:solidFill>
                  <a:srgbClr val="2C3A41"/>
                </a:solidFill>
                <a:latin typeface="Poppins SemiBold" pitchFamily="2" charset="77"/>
                <a:cs typeface="Poppins SemiBold" pitchFamily="2" charset="77"/>
              </a:rPr>
              <a:t>API first ensuring seamless integration</a:t>
            </a:r>
            <a:endParaRPr lang="en-GB" dirty="0"/>
          </a:p>
          <a:p>
            <a:pPr marL="0" indent="0">
              <a:buFont typeface="System Font Regular"/>
              <a:buNone/>
            </a:pPr>
            <a:r>
              <a:rPr lang="en-US" dirty="0"/>
              <a:t>Serves as a layer between AI systems and existing workflows, enabling easy configuration, deployment, and monitoring.</a:t>
            </a:r>
          </a:p>
          <a:p>
            <a:pPr marL="0" indent="0">
              <a:buFont typeface="System Font Regular"/>
              <a:buNone/>
            </a:pPr>
            <a:r>
              <a:rPr lang="en-GB" b="1" dirty="0">
                <a:solidFill>
                  <a:srgbClr val="2C3A41"/>
                </a:solidFill>
                <a:latin typeface="Poppins SemiBold" pitchFamily="2" charset="77"/>
                <a:cs typeface="Poppins SemiBold" pitchFamily="2" charset="77"/>
              </a:rPr>
              <a:t>Scalability &amp; Security (AD integration, active directory, ENTRA)</a:t>
            </a:r>
          </a:p>
          <a:p>
            <a:pPr marL="0" indent="0">
              <a:buNone/>
            </a:pPr>
            <a:r>
              <a:rPr lang="en-US" dirty="0"/>
              <a:t>Designed to be scalable, secure, and cost-effective, facilitating the transition of AI from data science to real-world applications.</a:t>
            </a:r>
            <a:endParaRPr lang="en-GB" dirty="0"/>
          </a:p>
          <a:p>
            <a:pPr marL="0" indent="0">
              <a:buFont typeface="System Font Regular"/>
              <a:buNone/>
            </a:pPr>
            <a:r>
              <a:rPr lang="en-GB" sz="1500" b="1" dirty="0">
                <a:solidFill>
                  <a:srgbClr val="2C3A41"/>
                </a:solidFill>
                <a:latin typeface="Poppins SemiBold" pitchFamily="2" charset="77"/>
                <a:cs typeface="Poppins SemiBold" pitchFamily="2" charset="77"/>
              </a:rPr>
              <a:t>ML Ops &amp; Dashboards</a:t>
            </a:r>
          </a:p>
          <a:p>
            <a:pPr marL="0" indent="0">
              <a:buFont typeface="System Font Regular"/>
              <a:buNone/>
            </a:pPr>
            <a:r>
              <a:rPr lang="en-US" dirty="0"/>
              <a:t>Integrates with DevOps tools for monitoring calls, latency, costs, and load balancing. Includes security features to protect against prompt injection, detect data leakage, and moderate content.</a:t>
            </a:r>
          </a:p>
          <a:p>
            <a:pPr marL="0" indent="0">
              <a:buNone/>
            </a:pPr>
            <a:r>
              <a:rPr lang="en-GB" sz="1600" b="1" dirty="0">
                <a:solidFill>
                  <a:srgbClr val="2C3A41"/>
                </a:solidFill>
                <a:latin typeface="Poppins SemiBold" pitchFamily="2" charset="77"/>
                <a:cs typeface="Poppins SemiBold" pitchFamily="2" charset="77"/>
              </a:rPr>
              <a:t>Model Deployment so you can use any AI model</a:t>
            </a:r>
          </a:p>
          <a:p>
            <a:pPr marL="0" indent="0">
              <a:buNone/>
            </a:pPr>
            <a:r>
              <a:rPr lang="en-US" sz="1600" dirty="0"/>
              <a:t>Work with any AI model, whether cloud-based or on-premise, giving full flexibility over AI infrastructure.</a:t>
            </a:r>
          </a:p>
          <a:p>
            <a:pPr marL="0" indent="0">
              <a:buNone/>
            </a:pPr>
            <a:r>
              <a:rPr lang="en-GB" sz="1600" b="1" dirty="0">
                <a:solidFill>
                  <a:srgbClr val="2C3A41"/>
                </a:solidFill>
                <a:latin typeface="Poppins SemiBold" pitchFamily="2" charset="77"/>
                <a:cs typeface="Poppins SemiBold" pitchFamily="2" charset="77"/>
              </a:rPr>
              <a:t>Collaborate with others</a:t>
            </a:r>
          </a:p>
          <a:p>
            <a:pPr marL="0" indent="0">
              <a:buNone/>
            </a:pPr>
            <a:r>
              <a:rPr lang="en-US" sz="1600" dirty="0"/>
              <a:t>Export and import capabilities so collaboration across your</a:t>
            </a:r>
            <a:br>
              <a:rPr lang="en-US" sz="1600" dirty="0"/>
            </a:br>
            <a:r>
              <a:rPr lang="en-US" sz="1600" dirty="0"/>
              <a:t>organization is easier.</a:t>
            </a:r>
          </a:p>
        </p:txBody>
      </p:sp>
      <p:pic>
        <p:nvPicPr>
          <p:cNvPr id="26" name="Billede 25">
            <a:extLst>
              <a:ext uri="{FF2B5EF4-FFF2-40B4-BE49-F238E27FC236}">
                <a16:creationId xmlns:a16="http://schemas.microsoft.com/office/drawing/2014/main" id="{E44A8A57-7A0A-E520-C768-2B536D6BF4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70769" y="4704753"/>
            <a:ext cx="348029" cy="348029"/>
          </a:xfrm>
          <a:prstGeom prst="rect">
            <a:avLst/>
          </a:prstGeom>
        </p:spPr>
      </p:pic>
      <p:pic>
        <p:nvPicPr>
          <p:cNvPr id="28" name="Billede 27">
            <a:extLst>
              <a:ext uri="{FF2B5EF4-FFF2-40B4-BE49-F238E27FC236}">
                <a16:creationId xmlns:a16="http://schemas.microsoft.com/office/drawing/2014/main" id="{5E37F4F9-CC61-FF7D-C301-52C7D8F146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70769" y="5589874"/>
            <a:ext cx="348029" cy="348029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482EF18D-3028-186F-D340-0E61BA2719D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70770" y="3013418"/>
            <a:ext cx="368502" cy="368502"/>
          </a:xfrm>
          <a:prstGeom prst="rect">
            <a:avLst/>
          </a:prstGeom>
        </p:spPr>
      </p:pic>
      <p:pic>
        <p:nvPicPr>
          <p:cNvPr id="32" name="Billede 31">
            <a:extLst>
              <a:ext uri="{FF2B5EF4-FFF2-40B4-BE49-F238E27FC236}">
                <a16:creationId xmlns:a16="http://schemas.microsoft.com/office/drawing/2014/main" id="{E0DB3333-392C-CE69-560B-B17C3DBC952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70769" y="3869158"/>
            <a:ext cx="368502" cy="368502"/>
          </a:xfrm>
          <a:prstGeom prst="rect">
            <a:avLst/>
          </a:prstGeom>
        </p:spPr>
      </p:pic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23436A11-FCAE-889D-DDA3-292AB4A362FE}"/>
              </a:ext>
            </a:extLst>
          </p:cNvPr>
          <p:cNvSpPr txBox="1">
            <a:spLocks/>
          </p:cNvSpPr>
          <p:nvPr/>
        </p:nvSpPr>
        <p:spPr>
          <a:xfrm>
            <a:off x="507600" y="446400"/>
            <a:ext cx="5637600" cy="216000"/>
          </a:xfrm>
          <a:prstGeom prst="rect">
            <a:avLst/>
          </a:prstGeom>
        </p:spPr>
        <p:txBody>
          <a:bodyPr/>
          <a:lstStyle>
            <a:lvl1pPr marL="493689" indent="-493689" algn="l" defTabSz="914355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System Font Regular"/>
              <a:buChar char="—"/>
              <a:tabLst/>
              <a:defRPr sz="16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898480" indent="-441303" algn="l" defTabSz="914355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—"/>
              <a:tabLst/>
              <a:defRPr sz="16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92161" indent="-377806" algn="l" defTabSz="914355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—"/>
              <a:tabLst/>
              <a:defRPr sz="16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741401" indent="-369870" algn="l" defTabSz="914355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—"/>
              <a:tabLst/>
              <a:defRPr sz="16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179529" indent="-350821" algn="l" defTabSz="914355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—"/>
              <a:tabLst/>
              <a:defRPr sz="1600" kern="1200">
                <a:solidFill>
                  <a:srgbClr val="2C3A41">
                    <a:alpha val="80000"/>
                  </a:srgbClr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00" b="1" dirty="0">
                <a:solidFill>
                  <a:srgbClr val="FF6600">
                    <a:alpha val="80000"/>
                  </a:srgb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CORAX AI</a:t>
            </a:r>
          </a:p>
        </p:txBody>
      </p:sp>
      <p:pic>
        <p:nvPicPr>
          <p:cNvPr id="52" name="Picture 127">
            <a:extLst>
              <a:ext uri="{FF2B5EF4-FFF2-40B4-BE49-F238E27FC236}">
                <a16:creationId xmlns:a16="http://schemas.microsoft.com/office/drawing/2014/main" id="{72C033B5-21A3-1D65-DB7E-C1ED383A0AC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388100" y="2988842"/>
            <a:ext cx="304800" cy="3048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AEF6CCC7-C7EB-EA7E-E24B-FA9CF7501A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6788" y="5686134"/>
            <a:ext cx="304800" cy="3048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A3426FF8-D4C1-387E-B578-A86A91A4A4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8100" y="4878767"/>
            <a:ext cx="304800" cy="304800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36A403D9-F4C0-9034-2F1F-202BFE75C11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388100" y="3811674"/>
            <a:ext cx="304800" cy="304800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66E135D-00B3-7EE0-534C-668AD333EC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2335" y="2140245"/>
            <a:ext cx="330565" cy="330565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7A0C12D9-620C-1E92-E36F-CBBAEDA862C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0771" y="2218722"/>
            <a:ext cx="348028" cy="37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25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235DA6F-39AD-8EB6-BC08-47946EAF1973}"/>
              </a:ext>
            </a:extLst>
          </p:cNvPr>
          <p:cNvSpPr/>
          <p:nvPr/>
        </p:nvSpPr>
        <p:spPr>
          <a:xfrm>
            <a:off x="3529088" y="4521175"/>
            <a:ext cx="2514600" cy="1422400"/>
          </a:xfrm>
          <a:prstGeom prst="roundRect">
            <a:avLst>
              <a:gd name="adj" fmla="val 142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8DABC272-AE50-3E38-2526-D8AEA67C82CC}"/>
              </a:ext>
            </a:extLst>
          </p:cNvPr>
          <p:cNvSpPr/>
          <p:nvPr/>
        </p:nvSpPr>
        <p:spPr>
          <a:xfrm>
            <a:off x="6144319" y="4521175"/>
            <a:ext cx="2514600" cy="1422400"/>
          </a:xfrm>
          <a:prstGeom prst="roundRect">
            <a:avLst>
              <a:gd name="adj" fmla="val 142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2587D0F-E1EE-FD78-E4A2-E52853BC9A9A}"/>
              </a:ext>
            </a:extLst>
          </p:cNvPr>
          <p:cNvSpPr/>
          <p:nvPr/>
        </p:nvSpPr>
        <p:spPr>
          <a:xfrm>
            <a:off x="913857" y="2717775"/>
            <a:ext cx="2514600" cy="1701800"/>
          </a:xfrm>
          <a:prstGeom prst="roundRect">
            <a:avLst>
              <a:gd name="adj" fmla="val 117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783A7C0-BAC0-D71F-82B7-23B3D174EC7A}"/>
              </a:ext>
            </a:extLst>
          </p:cNvPr>
          <p:cNvSpPr/>
          <p:nvPr/>
        </p:nvSpPr>
        <p:spPr>
          <a:xfrm>
            <a:off x="3529088" y="2717775"/>
            <a:ext cx="2514600" cy="1701800"/>
          </a:xfrm>
          <a:prstGeom prst="roundRect">
            <a:avLst>
              <a:gd name="adj" fmla="val 117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58F20B8-11F3-0F91-7421-A8B12B87E6B1}"/>
              </a:ext>
            </a:extLst>
          </p:cNvPr>
          <p:cNvSpPr/>
          <p:nvPr/>
        </p:nvSpPr>
        <p:spPr>
          <a:xfrm>
            <a:off x="6144319" y="2717775"/>
            <a:ext cx="2514600" cy="1701800"/>
          </a:xfrm>
          <a:prstGeom prst="roundRect">
            <a:avLst>
              <a:gd name="adj" fmla="val 117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095DECD-C2D1-9D49-F96C-B14C4BAB386D}"/>
              </a:ext>
            </a:extLst>
          </p:cNvPr>
          <p:cNvSpPr/>
          <p:nvPr/>
        </p:nvSpPr>
        <p:spPr>
          <a:xfrm>
            <a:off x="8759550" y="889987"/>
            <a:ext cx="2514600" cy="5053588"/>
          </a:xfrm>
          <a:prstGeom prst="roundRect">
            <a:avLst>
              <a:gd name="adj" fmla="val 80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F6CBFF02-81A3-3022-BCC5-B042137A5703}"/>
              </a:ext>
            </a:extLst>
          </p:cNvPr>
          <p:cNvSpPr/>
          <p:nvPr/>
        </p:nvSpPr>
        <p:spPr>
          <a:xfrm>
            <a:off x="913857" y="4521175"/>
            <a:ext cx="2514600" cy="1422400"/>
          </a:xfrm>
          <a:prstGeom prst="roundRect">
            <a:avLst>
              <a:gd name="adj" fmla="val 142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4179D-E5E1-4DEC-5982-E4FCE9790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111" y="941099"/>
            <a:ext cx="4615946" cy="1389247"/>
          </a:xfrm>
        </p:spPr>
        <p:txBody>
          <a:bodyPr>
            <a:normAutofit/>
          </a:bodyPr>
          <a:lstStyle/>
          <a:p>
            <a:r>
              <a:rPr lang="da-DK" sz="3600" dirty="0"/>
              <a:t>Workflows </a:t>
            </a:r>
            <a:r>
              <a:rPr lang="da-DK" sz="3600" dirty="0" err="1"/>
              <a:t>already</a:t>
            </a:r>
            <a:r>
              <a:rPr lang="da-DK" sz="3600" dirty="0"/>
              <a:t> </a:t>
            </a:r>
            <a:r>
              <a:rPr lang="da-DK" sz="3600" dirty="0" err="1"/>
              <a:t>supported</a:t>
            </a:r>
            <a:endParaRPr lang="da-DK" sz="3600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9E5C7C5A-AC1F-3EEF-2FD5-1995EFFA48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7600" y="446400"/>
            <a:ext cx="5637600" cy="216000"/>
          </a:xfrm>
        </p:spPr>
        <p:txBody>
          <a:bodyPr/>
          <a:lstStyle/>
          <a:p>
            <a:r>
              <a:rPr lang="da-DK" dirty="0"/>
              <a:t>CORAX AI</a:t>
            </a:r>
            <a:endParaRPr lang="en-DK" dirty="0"/>
          </a:p>
        </p:txBody>
      </p:sp>
      <p:pic>
        <p:nvPicPr>
          <p:cNvPr id="15" name="Image 7">
            <a:extLst>
              <a:ext uri="{FF2B5EF4-FFF2-40B4-BE49-F238E27FC236}">
                <a16:creationId xmlns:a16="http://schemas.microsoft.com/office/drawing/2014/main" id="{409F6AB2-B52F-F629-075B-CBA957418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7321" y="4724451"/>
            <a:ext cx="406298" cy="406298"/>
          </a:xfrm>
          <a:prstGeom prst="rect">
            <a:avLst/>
          </a:prstGeom>
        </p:spPr>
      </p:pic>
      <p:pic>
        <p:nvPicPr>
          <p:cNvPr id="16" name="Image 8">
            <a:extLst>
              <a:ext uri="{FF2B5EF4-FFF2-40B4-BE49-F238E27FC236}">
                <a16:creationId xmlns:a16="http://schemas.microsoft.com/office/drawing/2014/main" id="{DEBDC98A-C46B-7E60-785F-53B7F867A4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732867" y="4724451"/>
            <a:ext cx="406298" cy="406298"/>
          </a:xfrm>
          <a:prstGeom prst="rect">
            <a:avLst/>
          </a:prstGeom>
        </p:spPr>
      </p:pic>
      <p:pic>
        <p:nvPicPr>
          <p:cNvPr id="17" name="Image 9">
            <a:extLst>
              <a:ext uri="{FF2B5EF4-FFF2-40B4-BE49-F238E27FC236}">
                <a16:creationId xmlns:a16="http://schemas.microsoft.com/office/drawing/2014/main" id="{D3FF36E3-90FD-CB39-A90E-96C883B8D1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348413" y="4724451"/>
            <a:ext cx="406298" cy="406298"/>
          </a:xfrm>
          <a:prstGeom prst="rect">
            <a:avLst/>
          </a:prstGeom>
        </p:spPr>
      </p:pic>
      <p:pic>
        <p:nvPicPr>
          <p:cNvPr id="18" name="Image 10">
            <a:extLst>
              <a:ext uri="{FF2B5EF4-FFF2-40B4-BE49-F238E27FC236}">
                <a16:creationId xmlns:a16="http://schemas.microsoft.com/office/drawing/2014/main" id="{7D3C3687-8F75-E5F9-031E-E84801D6B7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117321" y="2921051"/>
            <a:ext cx="406298" cy="406298"/>
          </a:xfrm>
          <a:prstGeom prst="rect">
            <a:avLst/>
          </a:prstGeom>
        </p:spPr>
      </p:pic>
      <p:pic>
        <p:nvPicPr>
          <p:cNvPr id="19" name="Image 11">
            <a:extLst>
              <a:ext uri="{FF2B5EF4-FFF2-40B4-BE49-F238E27FC236}">
                <a16:creationId xmlns:a16="http://schemas.microsoft.com/office/drawing/2014/main" id="{81D6B032-9A2D-A9A7-C2C1-150CAC27C5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3732867" y="2921051"/>
            <a:ext cx="406298" cy="406298"/>
          </a:xfrm>
          <a:prstGeom prst="rect">
            <a:avLst/>
          </a:prstGeom>
        </p:spPr>
      </p:pic>
      <p:pic>
        <p:nvPicPr>
          <p:cNvPr id="20" name="Image 12">
            <a:extLst>
              <a:ext uri="{FF2B5EF4-FFF2-40B4-BE49-F238E27FC236}">
                <a16:creationId xmlns:a16="http://schemas.microsoft.com/office/drawing/2014/main" id="{C68D1A69-9199-37E9-9C5E-AEE66056400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6348413" y="2921051"/>
            <a:ext cx="406298" cy="406298"/>
          </a:xfrm>
          <a:prstGeom prst="rect">
            <a:avLst/>
          </a:prstGeom>
        </p:spPr>
      </p:pic>
      <p:pic>
        <p:nvPicPr>
          <p:cNvPr id="21" name="Image 13">
            <a:extLst>
              <a:ext uri="{FF2B5EF4-FFF2-40B4-BE49-F238E27FC236}">
                <a16:creationId xmlns:a16="http://schemas.microsoft.com/office/drawing/2014/main" id="{88B79991-0E0A-5FBC-EF99-53E49994C0E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8863013" y="1149147"/>
            <a:ext cx="406298" cy="406298"/>
          </a:xfrm>
          <a:prstGeom prst="rect">
            <a:avLst/>
          </a:prstGeom>
        </p:spPr>
      </p:pic>
      <p:sp>
        <p:nvSpPr>
          <p:cNvPr id="22" name="Text 1">
            <a:extLst>
              <a:ext uri="{FF2B5EF4-FFF2-40B4-BE49-F238E27FC236}">
                <a16:creationId xmlns:a16="http://schemas.microsoft.com/office/drawing/2014/main" id="{8AE50F6B-5ABB-40D8-92CD-398940DA46F6}"/>
              </a:ext>
            </a:extLst>
          </p:cNvPr>
          <p:cNvSpPr/>
          <p:nvPr/>
        </p:nvSpPr>
        <p:spPr>
          <a:xfrm>
            <a:off x="6348413" y="3505200"/>
            <a:ext cx="1155411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355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C3A42">
                    <a:alpha val="100000"/>
                  </a:srgbClr>
                </a:solidFill>
                <a:effectLst/>
                <a:uLnTx/>
                <a:uFillTx/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Credit scoring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C3A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 2">
            <a:extLst>
              <a:ext uri="{FF2B5EF4-FFF2-40B4-BE49-F238E27FC236}">
                <a16:creationId xmlns:a16="http://schemas.microsoft.com/office/drawing/2014/main" id="{774C3F8B-F60F-45D1-28C5-C209EDA6208D}"/>
              </a:ext>
            </a:extLst>
          </p:cNvPr>
          <p:cNvSpPr/>
          <p:nvPr/>
        </p:nvSpPr>
        <p:spPr>
          <a:xfrm>
            <a:off x="3732867" y="3505200"/>
            <a:ext cx="215846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355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C3A42">
                    <a:alpha val="100000"/>
                  </a:srgbClr>
                </a:solidFill>
                <a:effectLst/>
                <a:uLnTx/>
                <a:uFillTx/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Document evaluation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C3A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3">
            <a:extLst>
              <a:ext uri="{FF2B5EF4-FFF2-40B4-BE49-F238E27FC236}">
                <a16:creationId xmlns:a16="http://schemas.microsoft.com/office/drawing/2014/main" id="{B9AB55F2-EA1B-8B2A-DFB0-A7A8797BE22F}"/>
              </a:ext>
            </a:extLst>
          </p:cNvPr>
          <p:cNvSpPr/>
          <p:nvPr/>
        </p:nvSpPr>
        <p:spPr>
          <a:xfrm>
            <a:off x="3732867" y="3835400"/>
            <a:ext cx="2149996" cy="4233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355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C3A42">
                    <a:alpha val="80000"/>
                  </a:srgbClr>
                </a:solidFill>
                <a:effectLst/>
                <a:uLnTx/>
                <a:uFillTx/>
                <a:latin typeface="Poppins Regular" pitchFamily="34" charset="0"/>
                <a:ea typeface="Poppins Regular" pitchFamily="34" charset="-122"/>
                <a:cs typeface="Poppins Regular" pitchFamily="34" charset="-120"/>
              </a:rPr>
              <a:t>Applications (job/funds/loan)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C3A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355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C3A42">
                    <a:alpha val="80000"/>
                  </a:srgbClr>
                </a:solidFill>
                <a:effectLst/>
                <a:uLnTx/>
                <a:uFillTx/>
                <a:latin typeface="Poppins Regular" pitchFamily="34" charset="0"/>
                <a:ea typeface="Poppins Regular" pitchFamily="34" charset="-122"/>
                <a:cs typeface="Poppins Regular" pitchFamily="34" charset="-120"/>
              </a:rPr>
              <a:t>Supplier contracts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C3A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4">
            <a:extLst>
              <a:ext uri="{FF2B5EF4-FFF2-40B4-BE49-F238E27FC236}">
                <a16:creationId xmlns:a16="http://schemas.microsoft.com/office/drawing/2014/main" id="{8AF22A41-0676-546E-F80D-A5E20A613F17}"/>
              </a:ext>
            </a:extLst>
          </p:cNvPr>
          <p:cNvSpPr/>
          <p:nvPr/>
        </p:nvSpPr>
        <p:spPr>
          <a:xfrm>
            <a:off x="1117321" y="3505200"/>
            <a:ext cx="215846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355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C3A42">
                    <a:alpha val="100000"/>
                  </a:srgbClr>
                </a:solidFill>
                <a:effectLst/>
                <a:uLnTx/>
                <a:uFillTx/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Meeting Summaries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C3A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 5">
            <a:extLst>
              <a:ext uri="{FF2B5EF4-FFF2-40B4-BE49-F238E27FC236}">
                <a16:creationId xmlns:a16="http://schemas.microsoft.com/office/drawing/2014/main" id="{686945B6-69C3-E010-DE59-A0D0A4DA2675}"/>
              </a:ext>
            </a:extLst>
          </p:cNvPr>
          <p:cNvSpPr/>
          <p:nvPr/>
        </p:nvSpPr>
        <p:spPr>
          <a:xfrm>
            <a:off x="1117321" y="5308600"/>
            <a:ext cx="21584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355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C3A42">
                    <a:alpha val="100000"/>
                  </a:srgbClr>
                </a:solidFill>
                <a:effectLst/>
                <a:uLnTx/>
                <a:uFillTx/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Sentiment Analysis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C3A42">
                    <a:alpha val="100000"/>
                  </a:srgbClr>
                </a:solidFill>
                <a:effectLst/>
                <a:uLnTx/>
                <a:uFillTx/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 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C3A42">
                    <a:alpha val="100000"/>
                  </a:srgbClr>
                </a:solidFill>
                <a:effectLst/>
                <a:uLnTx/>
                <a:uFillTx/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C3A42">
                    <a:alpha val="100000"/>
                  </a:srgbClr>
                </a:solidFill>
                <a:effectLst/>
                <a:uLnTx/>
                <a:uFillTx/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App Store/Customer support/Trust Pilot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C3A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 6">
            <a:extLst>
              <a:ext uri="{FF2B5EF4-FFF2-40B4-BE49-F238E27FC236}">
                <a16:creationId xmlns:a16="http://schemas.microsoft.com/office/drawing/2014/main" id="{6B25FB60-9C74-F34E-89E1-6A4F0236B861}"/>
              </a:ext>
            </a:extLst>
          </p:cNvPr>
          <p:cNvSpPr/>
          <p:nvPr/>
        </p:nvSpPr>
        <p:spPr>
          <a:xfrm>
            <a:off x="3732867" y="5308600"/>
            <a:ext cx="21584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355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C3A42">
                    <a:alpha val="100000"/>
                  </a:srgbClr>
                </a:solidFill>
                <a:effectLst/>
                <a:uLnTx/>
                <a:uFillTx/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Answering customer emails and ratings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C3A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7">
            <a:extLst>
              <a:ext uri="{FF2B5EF4-FFF2-40B4-BE49-F238E27FC236}">
                <a16:creationId xmlns:a16="http://schemas.microsoft.com/office/drawing/2014/main" id="{9EA44A51-981B-560A-0C5E-A0577EBFD622}"/>
              </a:ext>
            </a:extLst>
          </p:cNvPr>
          <p:cNvSpPr/>
          <p:nvPr/>
        </p:nvSpPr>
        <p:spPr>
          <a:xfrm>
            <a:off x="6348413" y="5308600"/>
            <a:ext cx="137125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355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C3A42">
                    <a:alpha val="100000"/>
                  </a:srgbClr>
                </a:solidFill>
                <a:effectLst/>
                <a:uLnTx/>
                <a:uFillTx/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Chat-Bots/ Talk to Your Data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C3A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8">
            <a:extLst>
              <a:ext uri="{FF2B5EF4-FFF2-40B4-BE49-F238E27FC236}">
                <a16:creationId xmlns:a16="http://schemas.microsoft.com/office/drawing/2014/main" id="{5216D643-04D8-4ED6-1F94-E50BCE94F029}"/>
              </a:ext>
            </a:extLst>
          </p:cNvPr>
          <p:cNvSpPr/>
          <p:nvPr/>
        </p:nvSpPr>
        <p:spPr>
          <a:xfrm>
            <a:off x="8863013" y="1937599"/>
            <a:ext cx="2110721" cy="40629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marR="0" lvl="0" indent="0" algn="l" defTabSz="914355" rtl="0" eaLnBrk="1" fontAlgn="auto" latinLnBrk="0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2C3A42">
                    <a:alpha val="100000"/>
                  </a:srgbClr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Your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C3A42">
                    <a:alpha val="100000"/>
                  </a:srgbClr>
                </a:solidFill>
                <a:effectLst/>
                <a:uLnTx/>
                <a:uFillTx/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C3A42">
                    <a:alpha val="100000"/>
                  </a:srgbClr>
                </a:solidFill>
                <a:effectLst/>
                <a:uLnTx/>
                <a:uFillTx/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use cases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C3A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ounded Rectangle 29">
            <a:extLst>
              <a:ext uri="{FF2B5EF4-FFF2-40B4-BE49-F238E27FC236}">
                <a16:creationId xmlns:a16="http://schemas.microsoft.com/office/drawing/2014/main" id="{38A6849E-CAD6-423B-AA71-AE7604F3BAF1}"/>
              </a:ext>
            </a:extLst>
          </p:cNvPr>
          <p:cNvSpPr/>
          <p:nvPr/>
        </p:nvSpPr>
        <p:spPr>
          <a:xfrm>
            <a:off x="6145200" y="889987"/>
            <a:ext cx="2514600" cy="1701800"/>
          </a:xfrm>
          <a:prstGeom prst="roundRect">
            <a:avLst>
              <a:gd name="adj" fmla="val 117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Image 10">
            <a:extLst>
              <a:ext uri="{FF2B5EF4-FFF2-40B4-BE49-F238E27FC236}">
                <a16:creationId xmlns:a16="http://schemas.microsoft.com/office/drawing/2014/main" id="{B89D8479-2EF4-4E8E-BE29-1C44A628D7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348413" y="1092200"/>
            <a:ext cx="406298" cy="406298"/>
          </a:xfrm>
          <a:prstGeom prst="rect">
            <a:avLst/>
          </a:prstGeom>
        </p:spPr>
      </p:pic>
      <p:sp>
        <p:nvSpPr>
          <p:cNvPr id="39" name="Text 4">
            <a:extLst>
              <a:ext uri="{FF2B5EF4-FFF2-40B4-BE49-F238E27FC236}">
                <a16:creationId xmlns:a16="http://schemas.microsoft.com/office/drawing/2014/main" id="{8E1B7872-C585-45B2-8E54-ECED5E7D7E49}"/>
              </a:ext>
            </a:extLst>
          </p:cNvPr>
          <p:cNvSpPr/>
          <p:nvPr/>
        </p:nvSpPr>
        <p:spPr>
          <a:xfrm>
            <a:off x="6348413" y="1767100"/>
            <a:ext cx="2158460" cy="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355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C3A42">
                    <a:alpha val="100000"/>
                  </a:srgbClr>
                </a:solidFill>
                <a:effectLst/>
                <a:uLnTx/>
                <a:uFillTx/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Project/Account/Customer Summaries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C3A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02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97927-8B87-C6E8-7AA1-2B083AE9D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3" name="Diagram 12">
                <a:extLst>
                  <a:ext uri="{FF2B5EF4-FFF2-40B4-BE49-F238E27FC236}">
                    <a16:creationId xmlns:a16="http://schemas.microsoft.com/office/drawing/2014/main" id="{2833FF9A-72C6-1217-A335-EDA3582223A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03014670"/>
                  </p:ext>
                </p:extLst>
              </p:nvPr>
            </p:nvGraphicFramePr>
            <p:xfrm>
              <a:off x="1782306" y="235359"/>
              <a:ext cx="8627387" cy="638728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3" name="Diagram 12">
                <a:extLst>
                  <a:ext uri="{FF2B5EF4-FFF2-40B4-BE49-F238E27FC236}">
                    <a16:creationId xmlns:a16="http://schemas.microsoft.com/office/drawing/2014/main" id="{2833FF9A-72C6-1217-A335-EDA3582223A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2306" y="235359"/>
                <a:ext cx="8627387" cy="6387281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2D46FF7-A7F8-6205-2999-AEAB7337A061}"/>
              </a:ext>
            </a:extLst>
          </p:cNvPr>
          <p:cNvSpPr/>
          <p:nvPr/>
        </p:nvSpPr>
        <p:spPr>
          <a:xfrm>
            <a:off x="5394529" y="2727529"/>
            <a:ext cx="1402940" cy="1402940"/>
          </a:xfrm>
          <a:prstGeom prst="ellipse">
            <a:avLst/>
          </a:prstGeom>
          <a:solidFill>
            <a:srgbClr val="2C3A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C4D61B-7AD8-14D5-3101-2DEF6581F1BA}"/>
              </a:ext>
            </a:extLst>
          </p:cNvPr>
          <p:cNvSpPr txBox="1"/>
          <p:nvPr/>
        </p:nvSpPr>
        <p:spPr>
          <a:xfrm>
            <a:off x="12814300" y="1079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K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3A0D2D-F591-1BC3-D0B7-206FC638D17E}"/>
              </a:ext>
            </a:extLst>
          </p:cNvPr>
          <p:cNvSpPr txBox="1"/>
          <p:nvPr/>
        </p:nvSpPr>
        <p:spPr>
          <a:xfrm>
            <a:off x="12979400" y="-12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K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B89F77E-BB4E-9EC4-EADD-82836AE21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08546" y="2841546"/>
            <a:ext cx="1174906" cy="117490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812248D-6B1D-C4EA-A442-75CD304D2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013" y="-57830"/>
            <a:ext cx="2581800" cy="117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43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3EAB0B-EECD-4268-87B7-A377F1A669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776"/>
          <a:stretch/>
        </p:blipFill>
        <p:spPr>
          <a:xfrm>
            <a:off x="522631" y="1285240"/>
            <a:ext cx="11384889" cy="36804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4B2F1C5-1510-A130-58A4-41D152D6E8A8}"/>
              </a:ext>
            </a:extLst>
          </p:cNvPr>
          <p:cNvSpPr/>
          <p:nvPr/>
        </p:nvSpPr>
        <p:spPr>
          <a:xfrm>
            <a:off x="7480300" y="1285240"/>
            <a:ext cx="4427220" cy="36804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7207149-BEBA-5440-D282-351511174B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69910" y="1601470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35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rifork">
      <a:dk1>
        <a:srgbClr val="2C3A41"/>
      </a:dk1>
      <a:lt1>
        <a:srgbClr val="FFFFFF"/>
      </a:lt1>
      <a:dk2>
        <a:srgbClr val="2C3A41"/>
      </a:dk2>
      <a:lt2>
        <a:srgbClr val="FFFFFF"/>
      </a:lt2>
      <a:accent1>
        <a:srgbClr val="FF6600"/>
      </a:accent1>
      <a:accent2>
        <a:srgbClr val="FCB64C"/>
      </a:accent2>
      <a:accent3>
        <a:srgbClr val="97BDD3"/>
      </a:accent3>
      <a:accent4>
        <a:srgbClr val="9EC3B1"/>
      </a:accent4>
      <a:accent5>
        <a:srgbClr val="FFECD1"/>
      </a:accent5>
      <a:accent6>
        <a:srgbClr val="DDE9F0"/>
      </a:accent6>
      <a:hlink>
        <a:srgbClr val="FF6600"/>
      </a:hlink>
      <a:folHlink>
        <a:srgbClr val="FF66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14543</TotalTime>
  <Words>970</Words>
  <Application>Microsoft Macintosh PowerPoint</Application>
  <PresentationFormat>Widescreen</PresentationFormat>
  <Paragraphs>145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__montserrat_f9c99d</vt:lpstr>
      <vt:lpstr>Arial</vt:lpstr>
      <vt:lpstr>Calibri</vt:lpstr>
      <vt:lpstr>Calibri Light</vt:lpstr>
      <vt:lpstr>Caveat</vt:lpstr>
      <vt:lpstr>Poppins</vt:lpstr>
      <vt:lpstr>Poppins Regular</vt:lpstr>
      <vt:lpstr>Poppins SemiBold</vt:lpstr>
      <vt:lpstr>System Font Regular</vt:lpstr>
      <vt:lpstr>var(--theme-font-article-body)</vt:lpstr>
      <vt:lpstr>Office Theme</vt:lpstr>
      <vt:lpstr>1_Office Theme</vt:lpstr>
      <vt:lpstr>PowerPoint Presentation</vt:lpstr>
      <vt:lpstr>Corax Product Suite</vt:lpstr>
      <vt:lpstr>Corax AI</vt:lpstr>
      <vt:lpstr>Problems solved by using Corax AI All challenges verified by customers that started AI implementation</vt:lpstr>
      <vt:lpstr>Corax AI Users</vt:lpstr>
      <vt:lpstr>Features in Corax AI</vt:lpstr>
      <vt:lpstr>Workflows already supported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427</cp:revision>
  <dcterms:created xsi:type="dcterms:W3CDTF">2022-05-24T07:05:45Z</dcterms:created>
  <dcterms:modified xsi:type="dcterms:W3CDTF">2025-06-10T09:19:21Z</dcterms:modified>
</cp:coreProperties>
</file>